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2" r:id="rId2"/>
    <p:sldId id="394" r:id="rId3"/>
    <p:sldId id="402" r:id="rId4"/>
    <p:sldId id="419" r:id="rId5"/>
    <p:sldId id="412" r:id="rId6"/>
    <p:sldId id="414" r:id="rId7"/>
    <p:sldId id="415" r:id="rId8"/>
    <p:sldId id="416" r:id="rId9"/>
    <p:sldId id="421" r:id="rId10"/>
    <p:sldId id="417" r:id="rId11"/>
    <p:sldId id="418" r:id="rId12"/>
    <p:sldId id="408" r:id="rId13"/>
    <p:sldId id="422" r:id="rId14"/>
    <p:sldId id="423" r:id="rId15"/>
    <p:sldId id="411" r:id="rId16"/>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FF66"/>
    <a:srgbClr val="FF3300"/>
    <a:srgbClr val="66FFFF"/>
    <a:srgbClr val="FFFF99"/>
    <a:srgbClr val="FFCC00"/>
    <a:srgbClr val="FFFF66"/>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6" autoAdjust="0"/>
    <p:restoredTop sz="94610" autoAdjust="0"/>
  </p:normalViewPr>
  <p:slideViewPr>
    <p:cSldViewPr>
      <p:cViewPr varScale="1">
        <p:scale>
          <a:sx n="66" d="100"/>
          <a:sy n="66" d="100"/>
        </p:scale>
        <p:origin x="660" y="66"/>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2850" y="-90"/>
      </p:cViewPr>
      <p:guideLst>
        <p:guide orient="horz" pos="3131"/>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3"/>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8.9641434262948211E-2"/>
          <c:y val="3.272727272727273E-2"/>
          <c:w val="0.89043824701195218"/>
          <c:h val="0.81454545454545457"/>
        </c:manualLayout>
      </c:layout>
      <c:bar3DChart>
        <c:barDir val="col"/>
        <c:grouping val="stacked"/>
        <c:varyColors val="0"/>
        <c:ser>
          <c:idx val="0"/>
          <c:order val="0"/>
          <c:tx>
            <c:strRef>
              <c:f>Sheet1!$A$2</c:f>
              <c:strCache>
                <c:ptCount val="1"/>
                <c:pt idx="0">
                  <c:v>млн. руб</c:v>
                </c:pt>
              </c:strCache>
            </c:strRef>
          </c:tx>
          <c:spPr>
            <a:solidFill>
              <a:srgbClr val="9999FF"/>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200" b="1"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Sheet1!$B$1:$G$1</c:f>
              <c:numCache>
                <c:formatCode>General</c:formatCode>
                <c:ptCount val="6"/>
                <c:pt idx="0">
                  <c:v>2011</c:v>
                </c:pt>
                <c:pt idx="1">
                  <c:v>2012</c:v>
                </c:pt>
                <c:pt idx="2">
                  <c:v>2013</c:v>
                </c:pt>
                <c:pt idx="3">
                  <c:v>2014</c:v>
                </c:pt>
                <c:pt idx="4">
                  <c:v>2015</c:v>
                </c:pt>
                <c:pt idx="5">
                  <c:v>2016</c:v>
                </c:pt>
              </c:numCache>
            </c:numRef>
          </c:cat>
          <c:val>
            <c:numRef>
              <c:f>Sheet1!$B$2:$G$2</c:f>
              <c:numCache>
                <c:formatCode>General</c:formatCode>
                <c:ptCount val="6"/>
                <c:pt idx="0">
                  <c:v>44.496000000000002</c:v>
                </c:pt>
                <c:pt idx="1">
                  <c:v>43.936999999999998</c:v>
                </c:pt>
                <c:pt idx="2">
                  <c:v>83.046999999999997</c:v>
                </c:pt>
                <c:pt idx="3">
                  <c:v>93</c:v>
                </c:pt>
                <c:pt idx="4">
                  <c:v>66.289000000000001</c:v>
                </c:pt>
                <c:pt idx="5">
                  <c:v>116.7</c:v>
                </c:pt>
              </c:numCache>
            </c:numRef>
          </c:val>
        </c:ser>
        <c:ser>
          <c:idx val="1"/>
          <c:order val="1"/>
          <c:tx>
            <c:strRef>
              <c:f>Sheet1!$A$3</c:f>
              <c:strCache>
                <c:ptCount val="1"/>
              </c:strCache>
            </c:strRef>
          </c:tx>
          <c:spPr>
            <a:solidFill>
              <a:srgbClr val="993366"/>
            </a:solidFill>
            <a:ln w="12700">
              <a:solidFill>
                <a:srgbClr val="000000"/>
              </a:solidFill>
              <a:prstDash val="solid"/>
            </a:ln>
          </c:spPr>
          <c:invertIfNegative val="0"/>
          <c:cat>
            <c:numRef>
              <c:f>Sheet1!$B$1:$G$1</c:f>
              <c:numCache>
                <c:formatCode>General</c:formatCode>
                <c:ptCount val="6"/>
                <c:pt idx="0">
                  <c:v>2011</c:v>
                </c:pt>
                <c:pt idx="1">
                  <c:v>2012</c:v>
                </c:pt>
                <c:pt idx="2">
                  <c:v>2013</c:v>
                </c:pt>
                <c:pt idx="3">
                  <c:v>2014</c:v>
                </c:pt>
                <c:pt idx="4">
                  <c:v>2015</c:v>
                </c:pt>
                <c:pt idx="5">
                  <c:v>2016</c:v>
                </c:pt>
              </c:numCache>
            </c:numRef>
          </c:cat>
          <c:val>
            <c:numRef>
              <c:f>Sheet1!$B$3:$G$3</c:f>
              <c:numCache>
                <c:formatCode>General</c:formatCode>
                <c:ptCount val="6"/>
              </c:numCache>
            </c:numRef>
          </c:val>
        </c:ser>
        <c:ser>
          <c:idx val="2"/>
          <c:order val="2"/>
          <c:tx>
            <c:strRef>
              <c:f>Sheet1!$A$4</c:f>
              <c:strCache>
                <c:ptCount val="1"/>
              </c:strCache>
            </c:strRef>
          </c:tx>
          <c:spPr>
            <a:solidFill>
              <a:srgbClr val="FFFFCC"/>
            </a:solidFill>
            <a:ln w="12700">
              <a:solidFill>
                <a:srgbClr val="000000"/>
              </a:solidFill>
              <a:prstDash val="solid"/>
            </a:ln>
          </c:spPr>
          <c:invertIfNegative val="0"/>
          <c:cat>
            <c:numRef>
              <c:f>Sheet1!$B$1:$G$1</c:f>
              <c:numCache>
                <c:formatCode>General</c:formatCode>
                <c:ptCount val="6"/>
                <c:pt idx="0">
                  <c:v>2011</c:v>
                </c:pt>
                <c:pt idx="1">
                  <c:v>2012</c:v>
                </c:pt>
                <c:pt idx="2">
                  <c:v>2013</c:v>
                </c:pt>
                <c:pt idx="3">
                  <c:v>2014</c:v>
                </c:pt>
                <c:pt idx="4">
                  <c:v>2015</c:v>
                </c:pt>
                <c:pt idx="5">
                  <c:v>2016</c:v>
                </c:pt>
              </c:numCache>
            </c:numRef>
          </c:cat>
          <c:val>
            <c:numRef>
              <c:f>Sheet1!$B$4:$G$4</c:f>
              <c:numCache>
                <c:formatCode>General</c:formatCode>
                <c:ptCount val="6"/>
              </c:numCache>
            </c:numRef>
          </c:val>
        </c:ser>
        <c:dLbls>
          <c:showLegendKey val="0"/>
          <c:showVal val="0"/>
          <c:showCatName val="0"/>
          <c:showSerName val="0"/>
          <c:showPercent val="0"/>
          <c:showBubbleSize val="0"/>
        </c:dLbls>
        <c:gapWidth val="150"/>
        <c:gapDepth val="0"/>
        <c:shape val="box"/>
        <c:axId val="226941904"/>
        <c:axId val="226944144"/>
        <c:axId val="0"/>
      </c:bar3DChart>
      <c:catAx>
        <c:axId val="22694190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Arial Cyr"/>
                <a:ea typeface="Arial Cyr"/>
                <a:cs typeface="Arial Cyr"/>
              </a:defRPr>
            </a:pPr>
            <a:endParaRPr lang="ru-RU"/>
          </a:p>
        </c:txPr>
        <c:crossAx val="226944144"/>
        <c:crosses val="autoZero"/>
        <c:auto val="1"/>
        <c:lblAlgn val="ctr"/>
        <c:lblOffset val="100"/>
        <c:tickLblSkip val="1"/>
        <c:tickMarkSkip val="1"/>
        <c:noMultiLvlLbl val="0"/>
      </c:catAx>
      <c:valAx>
        <c:axId val="226944144"/>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Cyr"/>
                <a:ea typeface="Arial Cyr"/>
                <a:cs typeface="Arial Cyr"/>
              </a:defRPr>
            </a:pPr>
            <a:endParaRPr lang="ru-RU"/>
          </a:p>
        </c:txPr>
        <c:crossAx val="226941904"/>
        <c:crosses val="autoZero"/>
        <c:crossBetween val="between"/>
      </c:valAx>
      <c:spPr>
        <a:solidFill>
          <a:srgbClr val="C0C0C0"/>
        </a:solidFill>
        <a:ln w="12700">
          <a:solidFill>
            <a:srgbClr val="808080"/>
          </a:solidFill>
          <a:prstDash val="solid"/>
        </a:ln>
      </c:spPr>
    </c:plotArea>
    <c:plotVisOnly val="1"/>
    <c:dispBlanksAs val="gap"/>
    <c:showDLblsOverMax val="0"/>
  </c:chart>
  <c:spPr>
    <a:noFill/>
    <a:ln>
      <a:noFill/>
    </a:ln>
  </c:spPr>
  <c:txPr>
    <a:bodyPr/>
    <a:lstStyle/>
    <a:p>
      <a:pPr>
        <a:defRPr sz="1200" b="1" i="0" u="none" strike="noStrike" baseline="0">
          <a:solidFill>
            <a:srgbClr val="000000"/>
          </a:solidFill>
          <a:latin typeface="Arial Cyr"/>
          <a:ea typeface="Arial Cyr"/>
          <a:cs typeface="Arial Cyr"/>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119" tIns="45560" rIns="91119" bIns="4556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29050" y="0"/>
            <a:ext cx="2930525" cy="496888"/>
          </a:xfrm>
          <a:prstGeom prst="rect">
            <a:avLst/>
          </a:prstGeom>
        </p:spPr>
        <p:txBody>
          <a:bodyPr vert="horz" lIns="91119" tIns="45560" rIns="91119" bIns="45560" rtlCol="0"/>
          <a:lstStyle>
            <a:lvl1pPr algn="r" fontAlgn="auto">
              <a:spcBef>
                <a:spcPts val="0"/>
              </a:spcBef>
              <a:spcAft>
                <a:spcPts val="0"/>
              </a:spcAft>
              <a:defRPr sz="1200">
                <a:latin typeface="+mn-lt"/>
                <a:cs typeface="+mn-cs"/>
              </a:defRPr>
            </a:lvl1pPr>
          </a:lstStyle>
          <a:p>
            <a:pPr>
              <a:defRPr/>
            </a:pPr>
            <a:fld id="{AD0410A5-CE26-4E5F-B19E-8446115A2102}" type="datetimeFigureOut">
              <a:rPr lang="ru-RU"/>
              <a:pPr>
                <a:defRPr/>
              </a:pPr>
              <a:t>17.04.2017</a:t>
            </a:fld>
            <a:endParaRPr lang="ru-RU"/>
          </a:p>
        </p:txBody>
      </p:sp>
      <p:sp>
        <p:nvSpPr>
          <p:cNvPr id="4" name="Образ слайда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119" tIns="45560" rIns="91119" bIns="45560" rtlCol="0" anchor="ctr"/>
          <a:lstStyle/>
          <a:p>
            <a:pPr lvl="0"/>
            <a:endParaRPr lang="ru-RU" noProof="0"/>
          </a:p>
        </p:txBody>
      </p:sp>
      <p:sp>
        <p:nvSpPr>
          <p:cNvPr id="5" name="Заметки 4"/>
          <p:cNvSpPr>
            <a:spLocks noGrp="1"/>
          </p:cNvSpPr>
          <p:nvPr>
            <p:ph type="body" sz="quarter" idx="3"/>
          </p:nvPr>
        </p:nvSpPr>
        <p:spPr>
          <a:xfrm>
            <a:off x="676275" y="4722813"/>
            <a:ext cx="5408613" cy="4475162"/>
          </a:xfrm>
          <a:prstGeom prst="rect">
            <a:avLst/>
          </a:prstGeom>
        </p:spPr>
        <p:txBody>
          <a:bodyPr vert="horz" lIns="91119" tIns="45560" rIns="91119" bIns="4556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4038"/>
            <a:ext cx="2930525" cy="496887"/>
          </a:xfrm>
          <a:prstGeom prst="rect">
            <a:avLst/>
          </a:prstGeom>
        </p:spPr>
        <p:txBody>
          <a:bodyPr vert="horz" lIns="91119" tIns="45560" rIns="91119" bIns="4556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29050" y="9444038"/>
            <a:ext cx="2930525" cy="496887"/>
          </a:xfrm>
          <a:prstGeom prst="rect">
            <a:avLst/>
          </a:prstGeom>
        </p:spPr>
        <p:txBody>
          <a:bodyPr vert="horz" wrap="square" lIns="91119" tIns="45560" rIns="91119" bIns="45560" numCol="1" anchor="b" anchorCtr="0" compatLnSpc="1">
            <a:prstTxWarp prst="textNoShape">
              <a:avLst/>
            </a:prstTxWarp>
          </a:bodyPr>
          <a:lstStyle>
            <a:lvl1pPr algn="r">
              <a:defRPr sz="1200"/>
            </a:lvl1pPr>
          </a:lstStyle>
          <a:p>
            <a:fld id="{366D0FF9-060C-4BC7-B828-FF62657A62C9}" type="slidenum">
              <a:rPr lang="ru-RU" altLang="ru-RU"/>
              <a:pPr/>
              <a:t>‹#›</a:t>
            </a:fld>
            <a:endParaRPr lang="ru-RU" altLang="ru-RU"/>
          </a:p>
        </p:txBody>
      </p:sp>
    </p:spTree>
    <p:extLst>
      <p:ext uri="{BB962C8B-B14F-4D97-AF65-F5344CB8AC3E}">
        <p14:creationId xmlns:p14="http://schemas.microsoft.com/office/powerpoint/2010/main" val="786136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latin typeface="Arial" panose="020B0604020202020204" pitchFamily="34" charset="0"/>
            </a:endParaRPr>
          </a:p>
        </p:txBody>
      </p:sp>
    </p:spTree>
    <p:extLst>
      <p:ext uri="{BB962C8B-B14F-4D97-AF65-F5344CB8AC3E}">
        <p14:creationId xmlns:p14="http://schemas.microsoft.com/office/powerpoint/2010/main" val="18552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6"/>
          <p:cNvSpPr txBox="1">
            <a:spLocks noGrp="1" noChangeArrowheads="1"/>
          </p:cNvSpPr>
          <p:nvPr/>
        </p:nvSpPr>
        <p:spPr bwMode="auto">
          <a:xfrm>
            <a:off x="3829050" y="9444038"/>
            <a:ext cx="2914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cs typeface="Arial" panose="020B0604020202020204" pitchFamily="34" charset="0"/>
              </a:defRPr>
            </a:lvl9pPr>
          </a:lstStyle>
          <a:p>
            <a:pPr algn="r">
              <a:buSzPct val="100000"/>
            </a:pPr>
            <a:fld id="{496DF49E-22B9-4017-9599-7B603062B22E}" type="slidenum">
              <a:rPr lang="ru-RU" altLang="ru-RU" sz="1200">
                <a:solidFill>
                  <a:srgbClr val="000000"/>
                </a:solidFill>
                <a:latin typeface="Arial" panose="020B0604020202020204" pitchFamily="34" charset="0"/>
              </a:rPr>
              <a:pPr algn="r">
                <a:buSzPct val="100000"/>
              </a:pPr>
              <a:t>2</a:t>
            </a:fld>
            <a:endParaRPr lang="ru-RU" altLang="ru-RU" sz="1200">
              <a:solidFill>
                <a:srgbClr val="000000"/>
              </a:solidFill>
              <a:latin typeface="Arial" panose="020B0604020202020204" pitchFamily="34" charset="0"/>
            </a:endParaRPr>
          </a:p>
        </p:txBody>
      </p:sp>
      <p:sp>
        <p:nvSpPr>
          <p:cNvPr id="20483" name="Rectangle 1"/>
          <p:cNvSpPr>
            <a:spLocks noChangeArrowheads="1" noTextEdit="1"/>
          </p:cNvSpPr>
          <p:nvPr>
            <p:ph type="sldImg"/>
          </p:nvPr>
        </p:nvSpPr>
        <p:spPr bwMode="auto">
          <a:xfrm>
            <a:off x="895350" y="746125"/>
            <a:ext cx="4970463" cy="3727450"/>
          </a:xfrm>
          <a:solidFill>
            <a:srgbClr val="FFFFFF"/>
          </a:solidFill>
          <a:ln>
            <a:solidFill>
              <a:srgbClr val="000000"/>
            </a:solidFill>
            <a:miter lim="800000"/>
            <a:headEnd/>
            <a:tailEnd/>
          </a:ln>
        </p:spPr>
      </p:sp>
      <p:sp>
        <p:nvSpPr>
          <p:cNvPr id="20484" name="Rectangle 2"/>
          <p:cNvSpPr>
            <a:spLocks noChangeArrowheads="1"/>
          </p:cNvSpPr>
          <p:nvPr>
            <p:ph type="body" idx="1"/>
          </p:nvPr>
        </p:nvSpPr>
        <p:spPr bwMode="auto">
          <a:xfrm>
            <a:off x="676275" y="4722813"/>
            <a:ext cx="5402263"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numCol="1" anchor="ctr" anchorCtr="0" compatLnSpc="1">
            <a:prstTxWarp prst="textNoShape">
              <a:avLst/>
            </a:prstTxWarp>
          </a:bodyPr>
          <a:lstStyle/>
          <a:p>
            <a:endParaRPr lang="ru-RU" altLang="ru-RU" smtClean="0"/>
          </a:p>
        </p:txBody>
      </p:sp>
    </p:spTree>
    <p:extLst>
      <p:ext uri="{BB962C8B-B14F-4D97-AF65-F5344CB8AC3E}">
        <p14:creationId xmlns:p14="http://schemas.microsoft.com/office/powerpoint/2010/main" val="19508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xfrm>
            <a:off x="892175" y="742950"/>
            <a:ext cx="4976813" cy="3732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xfrm>
            <a:off x="676275" y="4724400"/>
            <a:ext cx="5408613"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55" tIns="45278" rIns="90555" bIns="45278" numCol="1" anchor="t" anchorCtr="0" compatLnSpc="1">
            <a:prstTxWarp prst="textNoShape">
              <a:avLst/>
            </a:prstTxWarp>
          </a:bodyPr>
          <a:lstStyle/>
          <a:p>
            <a:endParaRPr lang="ru-RU" altLang="ru-RU" smtClean="0"/>
          </a:p>
        </p:txBody>
      </p:sp>
      <p:sp>
        <p:nvSpPr>
          <p:cNvPr id="21508" name="Номер слайда 3"/>
          <p:cNvSpPr txBox="1">
            <a:spLocks noGrp="1"/>
          </p:cNvSpPr>
          <p:nvPr/>
        </p:nvSpPr>
        <p:spPr bwMode="auto">
          <a:xfrm>
            <a:off x="3830638" y="9444038"/>
            <a:ext cx="29289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5" tIns="45278" rIns="90555" bIns="45278" anchor="b"/>
          <a:lstStyle>
            <a:lvl1pPr defTabSz="911225" eaLnBrk="0" hangingPunct="0">
              <a:defRPr>
                <a:solidFill>
                  <a:schemeClr val="tx1"/>
                </a:solidFill>
                <a:latin typeface="Calibri" panose="020F0502020204030204" pitchFamily="34" charset="0"/>
                <a:cs typeface="Arial" panose="020B0604020202020204" pitchFamily="34" charset="0"/>
              </a:defRPr>
            </a:lvl1pPr>
            <a:lvl2pPr marL="742950" indent="-285750" defTabSz="911225" eaLnBrk="0" hangingPunct="0">
              <a:defRPr>
                <a:solidFill>
                  <a:schemeClr val="tx1"/>
                </a:solidFill>
                <a:latin typeface="Calibri" panose="020F0502020204030204" pitchFamily="34" charset="0"/>
                <a:cs typeface="Arial" panose="020B0604020202020204" pitchFamily="34" charset="0"/>
              </a:defRPr>
            </a:lvl2pPr>
            <a:lvl3pPr marL="1143000" indent="-228600" defTabSz="911225" eaLnBrk="0" hangingPunct="0">
              <a:defRPr>
                <a:solidFill>
                  <a:schemeClr val="tx1"/>
                </a:solidFill>
                <a:latin typeface="Calibri" panose="020F0502020204030204" pitchFamily="34" charset="0"/>
                <a:cs typeface="Arial" panose="020B0604020202020204" pitchFamily="34" charset="0"/>
              </a:defRPr>
            </a:lvl3pPr>
            <a:lvl4pPr marL="1600200" indent="-228600" defTabSz="911225" eaLnBrk="0" hangingPunct="0">
              <a:defRPr>
                <a:solidFill>
                  <a:schemeClr val="tx1"/>
                </a:solidFill>
                <a:latin typeface="Calibri" panose="020F0502020204030204" pitchFamily="34" charset="0"/>
                <a:cs typeface="Arial" panose="020B0604020202020204" pitchFamily="34" charset="0"/>
              </a:defRPr>
            </a:lvl4pPr>
            <a:lvl5pPr marL="2057400" indent="-228600" defTabSz="911225" eaLnBrk="0" hangingPunct="0">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C602E01-1FCE-4AF1-AEB4-6137196CE752}" type="slidenum">
              <a:rPr lang="ru-RU" altLang="ru-RU" sz="1200"/>
              <a:pPr algn="r" eaLnBrk="1" hangingPunct="1"/>
              <a:t>4</a:t>
            </a:fld>
            <a:endParaRPr lang="ru-RU" altLang="ru-RU" sz="1200"/>
          </a:p>
        </p:txBody>
      </p:sp>
    </p:spTree>
    <p:extLst>
      <p:ext uri="{BB962C8B-B14F-4D97-AF65-F5344CB8AC3E}">
        <p14:creationId xmlns:p14="http://schemas.microsoft.com/office/powerpoint/2010/main" val="248825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xfrm>
            <a:off x="895350" y="746125"/>
            <a:ext cx="497046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xfrm>
            <a:off x="676275" y="4722813"/>
            <a:ext cx="5408613"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07" tIns="46104" rIns="92207" bIns="46104" numCol="1" anchor="t" anchorCtr="0" compatLnSpc="1">
            <a:prstTxWarp prst="textNoShape">
              <a:avLst/>
            </a:prstTxWarp>
          </a:bodyPr>
          <a:lstStyle/>
          <a:p>
            <a:pPr eaLnBrk="1" hangingPunct="1">
              <a:spcBef>
                <a:spcPct val="0"/>
              </a:spcBef>
            </a:pPr>
            <a:endParaRPr lang="ru-RU" altLang="ru-RU" smtClean="0"/>
          </a:p>
        </p:txBody>
      </p:sp>
      <p:sp>
        <p:nvSpPr>
          <p:cNvPr id="75780" name="Номер слайда 3"/>
          <p:cNvSpPr txBox="1">
            <a:spLocks noGrp="1"/>
          </p:cNvSpPr>
          <p:nvPr/>
        </p:nvSpPr>
        <p:spPr bwMode="auto">
          <a:xfrm>
            <a:off x="3829050" y="9444038"/>
            <a:ext cx="2930525" cy="496887"/>
          </a:xfrm>
          <a:prstGeom prst="rect">
            <a:avLst/>
          </a:prstGeom>
          <a:noFill/>
          <a:extLst/>
        </p:spPr>
        <p:txBody>
          <a:bodyPr lIns="92207" tIns="46104" rIns="92207" bIns="46104"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6B932A84-2D25-457C-955F-661D491776D5}" type="slidenum">
              <a:rPr lang="ru-RU" altLang="ru-RU" sz="1200">
                <a:solidFill>
                  <a:srgbClr val="000000"/>
                </a:solidFill>
                <a:latin typeface="Times New Roman" panose="02020603050405020304" pitchFamily="18" charset="0"/>
              </a:rPr>
              <a:pPr algn="r" eaLnBrk="1" hangingPunct="1"/>
              <a:t>5</a:t>
            </a:fld>
            <a:endParaRPr lang="ru-RU" altLang="ru-RU"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0271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85000" lnSpcReduction="20000"/>
          </a:bodyPr>
          <a:lstStyle/>
          <a:p>
            <a:pPr>
              <a:defRPr/>
            </a:pPr>
            <a:r>
              <a:rPr lang="ru-RU" dirty="0" smtClean="0"/>
              <a:t>На слайде представлены мероприятия направления «Развитие </a:t>
            </a:r>
            <a:r>
              <a:rPr lang="ru-RU" dirty="0" err="1" smtClean="0"/>
              <a:t>подотрасли</a:t>
            </a:r>
            <a:r>
              <a:rPr lang="ru-RU" dirty="0" smtClean="0"/>
              <a:t> растениеводства», которое охватывает зерновой, картофельный, овощной и другие </a:t>
            </a:r>
            <a:r>
              <a:rPr lang="ru-RU" dirty="0" err="1" smtClean="0"/>
              <a:t>подкомплексы</a:t>
            </a:r>
            <a:r>
              <a:rPr lang="ru-RU" dirty="0" smtClean="0"/>
              <a:t>, включающие в себя отрасли по производству продукции растениеводства, их первичной и глубокой переработке, логистику и регулирование рынков. </a:t>
            </a:r>
          </a:p>
          <a:p>
            <a:pPr>
              <a:defRPr/>
            </a:pPr>
            <a:r>
              <a:rPr lang="ru-RU" b="1" dirty="0" smtClean="0"/>
              <a:t>Направление предполагает реализацию таких мероприятий как</a:t>
            </a:r>
            <a:r>
              <a:rPr lang="ru-RU" dirty="0" smtClean="0"/>
              <a:t>:</a:t>
            </a:r>
          </a:p>
          <a:p>
            <a:pPr marL="170848" indent="-170848">
              <a:buFont typeface="Arial" pitchFamily="34" charset="0"/>
              <a:buChar char="•"/>
              <a:defRPr/>
            </a:pPr>
            <a:r>
              <a:rPr lang="ru-RU" dirty="0" smtClean="0"/>
              <a:t>государственная поддержка повышения плодородия почв, вовлечения неиспользуемых сельскохозяйственных земель в сельскохозяйственный оборот;</a:t>
            </a:r>
          </a:p>
          <a:p>
            <a:pPr marL="170848" indent="-170848">
              <a:buFont typeface="Arial" pitchFamily="34" charset="0"/>
              <a:buChar char="•"/>
              <a:defRPr/>
            </a:pPr>
            <a:r>
              <a:rPr lang="ru-RU" dirty="0" smtClean="0"/>
              <a:t>государственная поддержка развития семеноводства;</a:t>
            </a:r>
          </a:p>
          <a:p>
            <a:pPr marL="170848" indent="-170848">
              <a:buFont typeface="Arial" pitchFamily="34" charset="0"/>
              <a:buChar char="•"/>
              <a:defRPr/>
            </a:pPr>
            <a:r>
              <a:rPr lang="ru-RU" dirty="0" smtClean="0"/>
              <a:t>государственная поддержка экономически значимых программ и поддержка доходов сельскохозяйственных производителей в области растениеводства;</a:t>
            </a:r>
          </a:p>
          <a:p>
            <a:pPr marL="170848" indent="-170848">
              <a:buFont typeface="Arial" pitchFamily="34" charset="0"/>
              <a:buChar char="•"/>
              <a:defRPr/>
            </a:pPr>
            <a:r>
              <a:rPr lang="ru-RU" dirty="0" smtClean="0"/>
              <a:t>государственная поддержка кредитования </a:t>
            </a:r>
            <a:r>
              <a:rPr lang="ru-RU" dirty="0" err="1" smtClean="0"/>
              <a:t>подотрасли</a:t>
            </a:r>
            <a:r>
              <a:rPr lang="ru-RU" dirty="0" smtClean="0"/>
              <a:t> растениеводства, переработки ее продукции, стимулирования сбыта, развития инфраструктуры и логистического обеспечения рынков продукции растениеводства;</a:t>
            </a:r>
          </a:p>
          <a:p>
            <a:pPr marL="170848" indent="-170848">
              <a:buFont typeface="Arial" pitchFamily="34" charset="0"/>
              <a:buChar char="•"/>
              <a:defRPr/>
            </a:pPr>
            <a:r>
              <a:rPr lang="ru-RU" dirty="0" smtClean="0"/>
              <a:t>государственная поддержка снижения рисков в </a:t>
            </a:r>
            <a:r>
              <a:rPr lang="ru-RU" dirty="0" err="1" smtClean="0"/>
              <a:t>подотраслях</a:t>
            </a:r>
            <a:r>
              <a:rPr lang="ru-RU" dirty="0" smtClean="0"/>
              <a:t> растениеводства.</a:t>
            </a:r>
          </a:p>
          <a:p>
            <a:pPr>
              <a:spcBef>
                <a:spcPts val="598"/>
              </a:spcBef>
              <a:spcAft>
                <a:spcPts val="598"/>
              </a:spcAft>
              <a:defRPr/>
            </a:pPr>
            <a:endParaRPr lang="ru-RU" dirty="0" smtClean="0"/>
          </a:p>
          <a:p>
            <a:pPr>
              <a:spcBef>
                <a:spcPts val="598"/>
              </a:spcBef>
              <a:spcAft>
                <a:spcPts val="598"/>
              </a:spcAft>
              <a:defRPr/>
            </a:pPr>
            <a:r>
              <a:rPr lang="ru-RU" dirty="0" smtClean="0"/>
              <a:t>На перечисленные мероприятия в 2012 году направлено 190 млн. руб. в 2013 планируется направить 367,1 млн. руб.</a:t>
            </a:r>
          </a:p>
          <a:p>
            <a:pPr>
              <a:defRPr/>
            </a:pPr>
            <a:endParaRPr lang="ru-RU" b="1" dirty="0" smtClean="0"/>
          </a:p>
          <a:p>
            <a:pPr>
              <a:defRPr/>
            </a:pPr>
            <a:r>
              <a:rPr lang="ru-RU" b="1" dirty="0" smtClean="0"/>
              <a:t>Цель направления</a:t>
            </a:r>
            <a:r>
              <a:rPr lang="ru-RU" dirty="0" smtClean="0"/>
              <a:t> – сохранение и развитие ресурсного потенциала отрасли растениеводства, обеспечивающее инвестиционную привлекательность отрасли и повышение конкурентоспособности продукции растениеводства, сырья и продовольствия на внутреннем и внешнем рынках.</a:t>
            </a:r>
          </a:p>
          <a:p>
            <a:pPr>
              <a:defRPr/>
            </a:pPr>
            <a:r>
              <a:rPr lang="ru-RU" b="1" dirty="0" smtClean="0"/>
              <a:t>В соответствии с поставленной целью решаются следующие задачи</a:t>
            </a:r>
            <a:r>
              <a:rPr lang="ru-RU" dirty="0" smtClean="0"/>
              <a:t>:</a:t>
            </a:r>
          </a:p>
          <a:p>
            <a:pPr>
              <a:defRPr/>
            </a:pPr>
            <a:r>
              <a:rPr lang="ru-RU" dirty="0" smtClean="0"/>
              <a:t>увеличение объемов производства и переработки основных видов продукции растениеводства; </a:t>
            </a:r>
          </a:p>
          <a:p>
            <a:pPr>
              <a:defRPr/>
            </a:pPr>
            <a:r>
              <a:rPr lang="ru-RU" dirty="0" smtClean="0"/>
              <a:t>повышение эффективности производства сельскохозяйственных культур на основе сохранения и развития генетического потенциала отрасли растениеводства;</a:t>
            </a:r>
          </a:p>
          <a:p>
            <a:pPr>
              <a:defRPr/>
            </a:pPr>
            <a:r>
              <a:rPr lang="ru-RU" dirty="0" smtClean="0"/>
              <a:t>сохранение почвенного плодородия на уровне естественного фона.</a:t>
            </a:r>
          </a:p>
          <a:p>
            <a:pPr marL="170848" indent="-170848">
              <a:buFont typeface="Arial" pitchFamily="34" charset="0"/>
              <a:buChar char="•"/>
              <a:defRPr/>
            </a:pPr>
            <a:endParaRPr lang="ru-RU" dirty="0" smtClean="0"/>
          </a:p>
        </p:txBody>
      </p:sp>
      <p:sp>
        <p:nvSpPr>
          <p:cNvPr id="4" name="Номер слайда 3"/>
          <p:cNvSpPr txBox="1">
            <a:spLocks noGrp="1"/>
          </p:cNvSpPr>
          <p:nvPr/>
        </p:nvSpPr>
        <p:spPr>
          <a:xfrm>
            <a:off x="3829050" y="9444038"/>
            <a:ext cx="2930525" cy="496887"/>
          </a:xfrm>
          <a:prstGeom prst="rect">
            <a:avLst/>
          </a:prstGeom>
          <a:noFill/>
        </p:spPr>
        <p:txBody>
          <a:bodyPr lIns="91119" tIns="45560" rIns="91119" bIns="45560"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A4CFFB4-5DC9-44C3-87AF-D5E0AD95BFBE}" type="slidenum">
              <a:rPr lang="ru-RU" altLang="ru-RU" sz="1200"/>
              <a:pPr algn="r" eaLnBrk="1" hangingPunct="1"/>
              <a:t>6</a:t>
            </a:fld>
            <a:endParaRPr lang="ru-RU" altLang="ru-RU" sz="1200"/>
          </a:p>
        </p:txBody>
      </p:sp>
    </p:spTree>
    <p:extLst>
      <p:ext uri="{BB962C8B-B14F-4D97-AF65-F5344CB8AC3E}">
        <p14:creationId xmlns:p14="http://schemas.microsoft.com/office/powerpoint/2010/main" val="362822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85000" lnSpcReduction="20000"/>
          </a:bodyPr>
          <a:lstStyle/>
          <a:p>
            <a:pPr>
              <a:defRPr/>
            </a:pPr>
            <a:r>
              <a:rPr lang="ru-RU" dirty="0" smtClean="0"/>
              <a:t>На слайде представлены мероприятия направления «Развитие </a:t>
            </a:r>
            <a:r>
              <a:rPr lang="ru-RU" dirty="0" err="1" smtClean="0"/>
              <a:t>подотрасли</a:t>
            </a:r>
            <a:r>
              <a:rPr lang="ru-RU" dirty="0" smtClean="0"/>
              <a:t> животноводства», которое охватывает мясной и молочный </a:t>
            </a:r>
            <a:r>
              <a:rPr lang="ru-RU" dirty="0" err="1" smtClean="0"/>
              <a:t>подкомплексы</a:t>
            </a:r>
            <a:r>
              <a:rPr lang="ru-RU" dirty="0" smtClean="0"/>
              <a:t>, включающие в себя отрасли по производству мяса и молока, их первичной и последующей (промышленной) переработке, логистике, регулированию мясного и молочного рынков.</a:t>
            </a:r>
          </a:p>
          <a:p>
            <a:pPr>
              <a:defRPr/>
            </a:pPr>
            <a:r>
              <a:rPr lang="ru-RU" dirty="0" smtClean="0"/>
              <a:t>Направление предполагает реализацию следующих мероприятий:</a:t>
            </a:r>
          </a:p>
          <a:p>
            <a:pPr marL="171431" indent="-171431">
              <a:buFont typeface="Arial" pitchFamily="34" charset="0"/>
              <a:buChar char="•"/>
              <a:defRPr/>
            </a:pPr>
            <a:r>
              <a:rPr lang="ru-RU" dirty="0" smtClean="0"/>
              <a:t>государственная поддержка развития племенного животноводства;</a:t>
            </a:r>
          </a:p>
          <a:p>
            <a:pPr marL="171431" indent="-171431">
              <a:buFont typeface="Arial" pitchFamily="34" charset="0"/>
              <a:buChar char="•"/>
              <a:defRPr/>
            </a:pPr>
            <a:r>
              <a:rPr lang="ru-RU" dirty="0" smtClean="0"/>
              <a:t>государственная поддержка развития производства основных видов сельскохозяйственной продукции животноводства;</a:t>
            </a:r>
          </a:p>
          <a:p>
            <a:pPr marL="171431" indent="-171431">
              <a:buFont typeface="Arial" pitchFamily="34" charset="0"/>
              <a:buChar char="•"/>
              <a:defRPr/>
            </a:pPr>
            <a:r>
              <a:rPr lang="ru-RU" dirty="0" smtClean="0"/>
              <a:t>государственная поддержка кредитования </a:t>
            </a:r>
            <a:r>
              <a:rPr lang="ru-RU" dirty="0" err="1" smtClean="0"/>
              <a:t>подотрасли</a:t>
            </a:r>
            <a:r>
              <a:rPr lang="ru-RU" dirty="0" smtClean="0"/>
              <a:t> животноводства, переработки ее продукции, стимулирования сбыта, развития инфраструктуры и логистического обеспечения рынков продукции животноводства;</a:t>
            </a:r>
          </a:p>
          <a:p>
            <a:pPr marL="171431" indent="-171431">
              <a:buFont typeface="Arial" pitchFamily="34" charset="0"/>
              <a:buChar char="•"/>
              <a:defRPr/>
            </a:pPr>
            <a:r>
              <a:rPr lang="ru-RU" dirty="0" smtClean="0"/>
              <a:t>государственная поддержка снижения рисков в </a:t>
            </a:r>
            <a:r>
              <a:rPr lang="ru-RU" dirty="0" err="1" smtClean="0"/>
              <a:t>подотраслях</a:t>
            </a:r>
            <a:r>
              <a:rPr lang="ru-RU" dirty="0" smtClean="0"/>
              <a:t> животноводства;</a:t>
            </a:r>
          </a:p>
          <a:p>
            <a:pPr marL="171431" indent="-171431">
              <a:buFont typeface="Arial" pitchFamily="34" charset="0"/>
              <a:buChar char="•"/>
              <a:defRPr/>
            </a:pPr>
            <a:r>
              <a:rPr lang="ru-RU" dirty="0" smtClean="0"/>
              <a:t>обеспечение проведения противоэпизоотических мероприятий.</a:t>
            </a:r>
          </a:p>
          <a:p>
            <a:pPr>
              <a:defRPr/>
            </a:pPr>
            <a:r>
              <a:rPr lang="ru-RU" dirty="0" smtClean="0"/>
              <a:t>На перечисленные мероприятия в 2012 году направлено 890,2 млн. руб. в 2013 планируется направить 1048,9 млн. руб.</a:t>
            </a:r>
          </a:p>
          <a:p>
            <a:pPr>
              <a:defRPr/>
            </a:pPr>
            <a:r>
              <a:rPr lang="ru-RU" b="1" dirty="0" smtClean="0"/>
              <a:t>Цель направления </a:t>
            </a:r>
            <a:r>
              <a:rPr lang="ru-RU" dirty="0" smtClean="0"/>
              <a:t>– сохранение и развитие ресурсного потенциала отрасли животноводства, обеспечивающее инвестиционную привлекательность отрасли и повышение конкурентоспособности продукции животноводства, сырья и продовольствия на внутреннем и внешнем рынках.</a:t>
            </a:r>
          </a:p>
          <a:p>
            <a:pPr>
              <a:defRPr/>
            </a:pPr>
            <a:r>
              <a:rPr lang="ru-RU" b="1" dirty="0" smtClean="0"/>
              <a:t>В соответствии с поставленной целью решаются следующие задачи</a:t>
            </a:r>
            <a:r>
              <a:rPr lang="ru-RU" dirty="0" smtClean="0"/>
              <a:t>:</a:t>
            </a:r>
          </a:p>
          <a:p>
            <a:pPr marL="171431" indent="-171431">
              <a:buFont typeface="Arial" pitchFamily="34" charset="0"/>
              <a:buChar char="•"/>
              <a:defRPr/>
            </a:pPr>
            <a:r>
              <a:rPr lang="ru-RU" dirty="0" smtClean="0"/>
              <a:t>увеличение объемов производства продукции мясного и молочного животноводства;</a:t>
            </a:r>
          </a:p>
          <a:p>
            <a:pPr marL="171431" indent="-171431">
              <a:buFont typeface="Arial" pitchFamily="34" charset="0"/>
              <a:buChar char="•"/>
              <a:defRPr/>
            </a:pPr>
            <a:r>
              <a:rPr lang="ru-RU" dirty="0" smtClean="0"/>
              <a:t>развитие переработки продукции животноводства;</a:t>
            </a:r>
          </a:p>
          <a:p>
            <a:pPr marL="171431" indent="-171431">
              <a:buFont typeface="Arial" pitchFamily="34" charset="0"/>
              <a:buChar char="•"/>
              <a:defRPr/>
            </a:pPr>
            <a:r>
              <a:rPr lang="ru-RU" dirty="0" smtClean="0"/>
              <a:t>совершенствование племенных и продуктивных качеств сельскохозяйственных животных за счет сохранения и развития генетического потенциала отрасли животноводства;</a:t>
            </a:r>
          </a:p>
          <a:p>
            <a:pPr marL="171431" indent="-171431">
              <a:buFont typeface="Arial" pitchFamily="34" charset="0"/>
              <a:buChar char="•"/>
              <a:defRPr/>
            </a:pPr>
            <a:r>
              <a:rPr lang="ru-RU" dirty="0" smtClean="0"/>
              <a:t>предупреждение возникновения и распространения заразных болезней животных.</a:t>
            </a:r>
          </a:p>
          <a:p>
            <a:pPr>
              <a:defRPr/>
            </a:pPr>
            <a:endParaRPr lang="ru-RU" dirty="0" smtClean="0"/>
          </a:p>
          <a:p>
            <a:pPr>
              <a:defRPr/>
            </a:pPr>
            <a:endParaRPr lang="ru-RU" dirty="0"/>
          </a:p>
        </p:txBody>
      </p:sp>
      <p:sp>
        <p:nvSpPr>
          <p:cNvPr id="4" name="Номер слайда 3"/>
          <p:cNvSpPr txBox="1">
            <a:spLocks noGrp="1"/>
          </p:cNvSpPr>
          <p:nvPr/>
        </p:nvSpPr>
        <p:spPr>
          <a:xfrm>
            <a:off x="3829050" y="9444038"/>
            <a:ext cx="2930525" cy="496887"/>
          </a:xfrm>
          <a:prstGeom prst="rect">
            <a:avLst/>
          </a:prstGeom>
          <a:noFill/>
        </p:spPr>
        <p:txBody>
          <a:bodyPr lIns="91119" tIns="45560" rIns="91119" bIns="45560"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EF087BC-9A4A-4252-8FC6-47DF21BE180B}" type="slidenum">
              <a:rPr lang="ru-RU" altLang="ru-RU" sz="1200"/>
              <a:pPr algn="r" eaLnBrk="1" hangingPunct="1"/>
              <a:t>7</a:t>
            </a:fld>
            <a:endParaRPr lang="ru-RU" altLang="ru-RU" sz="1200"/>
          </a:p>
        </p:txBody>
      </p:sp>
    </p:spTree>
    <p:extLst>
      <p:ext uri="{BB962C8B-B14F-4D97-AF65-F5344CB8AC3E}">
        <p14:creationId xmlns:p14="http://schemas.microsoft.com/office/powerpoint/2010/main" val="56929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92500" lnSpcReduction="10000"/>
          </a:bodyPr>
          <a:lstStyle/>
          <a:p>
            <a:pPr>
              <a:defRPr/>
            </a:pPr>
            <a:r>
              <a:rPr lang="ru-RU" dirty="0" smtClean="0"/>
              <a:t>На слайде представлены мероприятия направления </a:t>
            </a:r>
            <a:r>
              <a:rPr lang="ru-RU" dirty="0" smtClean="0">
                <a:latin typeface="Times New Roman" pitchFamily="18" charset="0"/>
                <a:cs typeface="Times New Roman" pitchFamily="18" charset="0"/>
              </a:rPr>
              <a:t>«Поддержка малых форм хозяйствования».</a:t>
            </a:r>
            <a:r>
              <a:rPr lang="ru-RU" dirty="0" smtClean="0"/>
              <a:t> </a:t>
            </a:r>
          </a:p>
          <a:p>
            <a:pPr>
              <a:defRPr/>
            </a:pPr>
            <a:r>
              <a:rPr lang="ru-RU" dirty="0" smtClean="0"/>
              <a:t>Реализация комплекса мероприятий по направлению создаст условия для поддержания и дальнейшего развития малых форм хозяйствования, к которым относятся крестьянские (фермерские) хозяйства, индивидуальные предприниматели, занимающиеся сельскохозяйственным производством, личные подсобные хозяйства, сельскохозяйственные потребительские кооперативы, малые сельскохозяйственные организации (с численностью работающих до 100 человек).</a:t>
            </a:r>
          </a:p>
          <a:p>
            <a:pPr>
              <a:defRPr/>
            </a:pPr>
            <a:r>
              <a:rPr lang="ru-RU" dirty="0" smtClean="0"/>
              <a:t>Направление включает 3 основных мероприятия:</a:t>
            </a:r>
          </a:p>
          <a:p>
            <a:pPr indent="107988">
              <a:buFont typeface="Arial" pitchFamily="34" charset="0"/>
              <a:buChar char="•"/>
              <a:defRPr/>
            </a:pPr>
            <a:r>
              <a:rPr lang="ru-RU" dirty="0" smtClean="0"/>
              <a:t>поддержка проектной деятельности малых форм хозяйствования, в том числе организаций сельскохозяйственных потребительских кооперативов и потребительских обществ, и стимулирование комплексных технологий мелкотоварного производства;</a:t>
            </a:r>
          </a:p>
          <a:p>
            <a:pPr indent="107988">
              <a:buFont typeface="Arial" pitchFamily="34" charset="0"/>
              <a:buChar char="•"/>
              <a:defRPr/>
            </a:pPr>
            <a:r>
              <a:rPr lang="ru-RU" dirty="0" smtClean="0"/>
              <a:t>государственная поддержка кредитования малых форм хозяйствования;</a:t>
            </a:r>
          </a:p>
          <a:p>
            <a:pPr indent="107988">
              <a:buFont typeface="Arial" pitchFamily="34" charset="0"/>
              <a:buChar char="•"/>
              <a:defRPr/>
            </a:pPr>
            <a:r>
              <a:rPr lang="ru-RU" dirty="0" err="1" smtClean="0"/>
              <a:t>софинансирование</a:t>
            </a:r>
            <a:r>
              <a:rPr lang="ru-RU" dirty="0" smtClean="0"/>
              <a:t> отдельных мероприятий муниципальных программ развития малых форм хозяйствования. </a:t>
            </a:r>
          </a:p>
          <a:p>
            <a:pPr>
              <a:defRPr/>
            </a:pPr>
            <a:r>
              <a:rPr lang="ru-RU" dirty="0" smtClean="0">
                <a:latin typeface="Times New Roman" pitchFamily="18" charset="0"/>
                <a:cs typeface="Times New Roman" pitchFamily="18" charset="0"/>
              </a:rPr>
              <a:t>На реализацию мероприятий направления в 2012 году предусмотрено 144 млн. руб., в 2013 году на эти цели запланировано 187,5 млн.руб.</a:t>
            </a:r>
          </a:p>
          <a:p>
            <a:pPr>
              <a:defRPr/>
            </a:pPr>
            <a:r>
              <a:rPr lang="ru-RU" b="1" dirty="0" smtClean="0"/>
              <a:t>Цель </a:t>
            </a:r>
            <a:r>
              <a:rPr lang="ru-RU" dirty="0" smtClean="0"/>
              <a:t>направления – рост доходов сельского населения за счет увеличения числа субъектов малых форм хозяйствования и повышения объемов произведенной и реализованной сельскохозяйственной продукции, развития альтернативных видов занятости сельского населения.</a:t>
            </a:r>
          </a:p>
          <a:p>
            <a:pPr>
              <a:defRPr/>
            </a:pPr>
            <a:r>
              <a:rPr lang="ru-RU" b="1" dirty="0" smtClean="0"/>
              <a:t>В соответствии с поставленной целью решаются следующие задачи</a:t>
            </a:r>
            <a:r>
              <a:rPr lang="ru-RU" dirty="0" smtClean="0"/>
              <a:t>:</a:t>
            </a:r>
          </a:p>
          <a:p>
            <a:pPr>
              <a:buFont typeface="Arial" pitchFamily="34" charset="0"/>
              <a:buChar char="•"/>
              <a:defRPr/>
            </a:pPr>
            <a:r>
              <a:rPr lang="ru-RU" dirty="0" smtClean="0"/>
              <a:t>создание и развитие системы сельскохозяйственных потребительских кооперативов по снабжению, сбыту и переработке сельскохозяйственной продукции, а также развитие краевой системы потребительских обществ;</a:t>
            </a:r>
          </a:p>
          <a:p>
            <a:pPr>
              <a:buFont typeface="Arial" pitchFamily="34" charset="0"/>
              <a:buChar char="•"/>
              <a:defRPr/>
            </a:pPr>
            <a:r>
              <a:rPr lang="ru-RU" dirty="0" smtClean="0"/>
              <a:t>развитие системы сельскохозяйственной кредитной кооперации;</a:t>
            </a:r>
          </a:p>
          <a:p>
            <a:pPr>
              <a:buFont typeface="Arial" pitchFamily="34" charset="0"/>
              <a:buChar char="•"/>
              <a:defRPr/>
            </a:pPr>
            <a:r>
              <a:rPr lang="ru-RU" dirty="0" smtClean="0"/>
              <a:t>расширение закупа сельскохозяйственной продукции от населения;</a:t>
            </a:r>
          </a:p>
          <a:p>
            <a:pPr>
              <a:buFont typeface="Arial" pitchFamily="34" charset="0"/>
              <a:buChar char="•"/>
              <a:defRPr/>
            </a:pPr>
            <a:r>
              <a:rPr lang="ru-RU" dirty="0" smtClean="0"/>
              <a:t>информационная и организационная поддержка развития личных подсобных хозяйств, крестьянских (фермерских) хозяйств и сельскохозяйственных потребительских кооперативов;</a:t>
            </a:r>
          </a:p>
          <a:p>
            <a:pPr>
              <a:buFont typeface="Arial" pitchFamily="34" charset="0"/>
              <a:buChar char="•"/>
              <a:defRPr/>
            </a:pPr>
            <a:r>
              <a:rPr lang="ru-RU" dirty="0" smtClean="0"/>
              <a:t>увеличение числа субъектов малых форм хозяйствования за счет тиражирования технологий мелкотоварного сельскохозяйственного производства;</a:t>
            </a:r>
          </a:p>
          <a:p>
            <a:pPr>
              <a:buFont typeface="Arial" pitchFamily="34" charset="0"/>
              <a:buChar char="•"/>
              <a:defRPr/>
            </a:pPr>
            <a:r>
              <a:rPr lang="ru-RU" dirty="0" smtClean="0"/>
              <a:t>развитие производств по мелкотоварным направлениям сельскохозяйственных производств.</a:t>
            </a:r>
          </a:p>
        </p:txBody>
      </p:sp>
      <p:sp>
        <p:nvSpPr>
          <p:cNvPr id="4" name="Номер слайда 3"/>
          <p:cNvSpPr txBox="1">
            <a:spLocks noGrp="1"/>
          </p:cNvSpPr>
          <p:nvPr/>
        </p:nvSpPr>
        <p:spPr>
          <a:xfrm>
            <a:off x="3829050" y="9444038"/>
            <a:ext cx="2930525" cy="496887"/>
          </a:xfrm>
          <a:prstGeom prst="rect">
            <a:avLst/>
          </a:prstGeom>
          <a:noFill/>
        </p:spPr>
        <p:txBody>
          <a:bodyPr lIns="91119" tIns="45560" rIns="91119" bIns="45560"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35EE3DC9-394B-45EC-B250-FDD06A24F7C6}" type="slidenum">
              <a:rPr lang="ru-RU" altLang="ru-RU" sz="1200"/>
              <a:pPr algn="r" eaLnBrk="1" hangingPunct="1"/>
              <a:t>8</a:t>
            </a:fld>
            <a:endParaRPr lang="ru-RU" altLang="ru-RU" sz="1200"/>
          </a:p>
        </p:txBody>
      </p:sp>
    </p:spTree>
    <p:extLst>
      <p:ext uri="{BB962C8B-B14F-4D97-AF65-F5344CB8AC3E}">
        <p14:creationId xmlns:p14="http://schemas.microsoft.com/office/powerpoint/2010/main" val="416630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92500" lnSpcReduction="10000"/>
          </a:bodyPr>
          <a:lstStyle/>
          <a:p>
            <a:pPr indent="251972">
              <a:defRPr/>
            </a:pPr>
            <a:r>
              <a:rPr lang="ru-RU" dirty="0" smtClean="0"/>
              <a:t>На слайде представлены мероприятия направления «Техническая и технологическая модернизация, инновационное развитие». </a:t>
            </a:r>
          </a:p>
          <a:p>
            <a:pPr indent="251972">
              <a:defRPr/>
            </a:pPr>
            <a:r>
              <a:rPr lang="ru-RU" dirty="0" smtClean="0"/>
              <a:t>Низкий  уровень технической и технологической оснащенности большинства предприятий отрасли сельского хозяйства в крае не позволяет обеспечить производство продукции сельского хозяйства необходимого качества и в достаточных объемах для удовлетворения внутренней потребности. Для дальнейшего развития отрасли необходимы инвестиции в техническую и технологическую модернизацию отрасли, в том числе посредством внедрения биотехнологий. </a:t>
            </a:r>
          </a:p>
          <a:p>
            <a:pPr indent="251972">
              <a:defRPr/>
            </a:pPr>
            <a:r>
              <a:rPr lang="ru-RU" dirty="0" smtClean="0"/>
              <a:t>Направление включает 2 основных мероприятия:</a:t>
            </a:r>
          </a:p>
          <a:p>
            <a:pPr indent="251972">
              <a:buFont typeface="Arial" pitchFamily="34" charset="0"/>
              <a:buChar char="•"/>
              <a:defRPr/>
            </a:pPr>
            <a:r>
              <a:rPr lang="ru-RU" dirty="0" smtClean="0"/>
              <a:t>государственная поддержка обновления парка сельскохозяйственной техники и оборудования;</a:t>
            </a:r>
          </a:p>
          <a:p>
            <a:pPr indent="251972">
              <a:buFont typeface="Arial" pitchFamily="34" charset="0"/>
              <a:buChar char="•"/>
              <a:defRPr/>
            </a:pPr>
            <a:r>
              <a:rPr lang="ru-RU" dirty="0" smtClean="0"/>
              <a:t>государственная поддержка развития производства альтернативных видов энергии и биотехнологий.</a:t>
            </a:r>
          </a:p>
          <a:p>
            <a:pPr indent="251972">
              <a:defRPr/>
            </a:pPr>
            <a:r>
              <a:rPr lang="ru-RU" dirty="0" smtClean="0">
                <a:latin typeface="Times New Roman" pitchFamily="18" charset="0"/>
                <a:cs typeface="Times New Roman" pitchFamily="18" charset="0"/>
              </a:rPr>
              <a:t>На реализацию мероприятий направления в 2012 году предусмотрено 23,8 млн. руб., в 2013 году на эти цели запланировано 52,4 млн.руб.</a:t>
            </a:r>
          </a:p>
          <a:p>
            <a:pPr indent="251972">
              <a:defRPr/>
            </a:pPr>
            <a:r>
              <a:rPr lang="ru-RU" b="1" dirty="0" smtClean="0"/>
              <a:t>Цель направления </a:t>
            </a:r>
            <a:r>
              <a:rPr lang="ru-RU" dirty="0" smtClean="0"/>
              <a:t>– повышение эффективности и конкурентоспособности продукции сельскохозяйственных товаропроизводителей за счет технической и технологической модернизации производства и инновационного развития.</a:t>
            </a:r>
          </a:p>
          <a:p>
            <a:pPr indent="251972">
              <a:defRPr/>
            </a:pPr>
            <a:r>
              <a:rPr lang="ru-RU" b="1" dirty="0" smtClean="0"/>
              <a:t>В соответствии с поставленной целью решаются следующие задачи:</a:t>
            </a:r>
          </a:p>
          <a:p>
            <a:pPr indent="251972">
              <a:buFont typeface="Arial" pitchFamily="34" charset="0"/>
              <a:buChar char="•"/>
              <a:defRPr/>
            </a:pPr>
            <a:r>
              <a:rPr lang="ru-RU" dirty="0" smtClean="0"/>
              <a:t>стимулирование приобретения сельскохозяйственными товаропроизводителями высокотехнологичных машин и оборудования;</a:t>
            </a:r>
          </a:p>
          <a:p>
            <a:pPr indent="251972">
              <a:buFont typeface="Arial" pitchFamily="34" charset="0"/>
              <a:buChar char="•"/>
              <a:defRPr/>
            </a:pPr>
            <a:r>
              <a:rPr lang="ru-RU" dirty="0" smtClean="0"/>
              <a:t>повышение инновационной активности сельскохозяйственных товаропроизводителей и расширение масштабов развития сельского хозяйства на инновационной основе;</a:t>
            </a:r>
          </a:p>
          <a:p>
            <a:pPr indent="251972">
              <a:buFont typeface="Arial" pitchFamily="34" charset="0"/>
              <a:buChar char="•"/>
              <a:defRPr/>
            </a:pPr>
            <a:r>
              <a:rPr lang="ru-RU" dirty="0" smtClean="0"/>
              <a:t>создание инфраструктуры развития биотехнологий в сельском хозяйстве.</a:t>
            </a:r>
            <a:endParaRPr lang="ru-RU" dirty="0"/>
          </a:p>
        </p:txBody>
      </p:sp>
      <p:sp>
        <p:nvSpPr>
          <p:cNvPr id="4" name="Номер слайда 3"/>
          <p:cNvSpPr txBox="1">
            <a:spLocks noGrp="1"/>
          </p:cNvSpPr>
          <p:nvPr/>
        </p:nvSpPr>
        <p:spPr>
          <a:xfrm>
            <a:off x="3829050" y="9444038"/>
            <a:ext cx="2930525" cy="496887"/>
          </a:xfrm>
          <a:prstGeom prst="rect">
            <a:avLst/>
          </a:prstGeom>
          <a:noFill/>
        </p:spPr>
        <p:txBody>
          <a:bodyPr lIns="91119" tIns="45560" rIns="91119" bIns="45560"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C60C588-9784-4D38-A78B-A045C4D2B5CD}" type="slidenum">
              <a:rPr lang="ru-RU" altLang="ru-RU" sz="1200"/>
              <a:pPr algn="r" eaLnBrk="1" hangingPunct="1"/>
              <a:t>10</a:t>
            </a:fld>
            <a:endParaRPr lang="ru-RU" altLang="ru-RU" sz="1200"/>
          </a:p>
        </p:txBody>
      </p:sp>
    </p:spTree>
    <p:extLst>
      <p:ext uri="{BB962C8B-B14F-4D97-AF65-F5344CB8AC3E}">
        <p14:creationId xmlns:p14="http://schemas.microsoft.com/office/powerpoint/2010/main" val="330467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Заметки 2"/>
          <p:cNvSpPr>
            <a:spLocks noGrp="1"/>
          </p:cNvSpPr>
          <p:nvPr>
            <p:ph type="body" idx="1"/>
          </p:nvPr>
        </p:nvSpPr>
        <p:spPr/>
        <p:txBody>
          <a:bodyPr>
            <a:normAutofit fontScale="85000" lnSpcReduction="20000"/>
          </a:bodyPr>
          <a:lstStyle/>
          <a:p>
            <a:pPr>
              <a:defRPr/>
            </a:pPr>
            <a:r>
              <a:rPr lang="ru-RU" dirty="0" smtClean="0">
                <a:latin typeface="Times New Roman" pitchFamily="18" charset="0"/>
                <a:cs typeface="Times New Roman" pitchFamily="18" charset="0"/>
              </a:rPr>
              <a:t>Направление «Развитие кадрового потенциала, информационное и организационное сопровождение развития отрасли, обеспечение реализации программных мероприятий» включает следующие мероприятия:</a:t>
            </a:r>
          </a:p>
          <a:p>
            <a:pPr>
              <a:buFont typeface="Arial" pitchFamily="34" charset="0"/>
              <a:buChar char="•"/>
              <a:defRPr/>
            </a:pPr>
            <a:r>
              <a:rPr lang="ru-RU" dirty="0" smtClean="0"/>
              <a:t>развитие системы сельскохозяйственного консультирования и повышение квалификации работников АПК, развитие рынка высококвалифицированных услуг сельскохозяйственным товаропроизводителям на условиях </a:t>
            </a:r>
            <a:r>
              <a:rPr lang="ru-RU" dirty="0" err="1" smtClean="0"/>
              <a:t>аутсорсинга</a:t>
            </a:r>
            <a:r>
              <a:rPr lang="ru-RU" dirty="0" smtClean="0"/>
              <a:t>;</a:t>
            </a:r>
          </a:p>
          <a:p>
            <a:pPr>
              <a:buFont typeface="Arial" pitchFamily="34" charset="0"/>
              <a:buChar char="•"/>
              <a:defRPr/>
            </a:pPr>
            <a:r>
              <a:rPr lang="ru-RU" dirty="0" smtClean="0"/>
              <a:t>создание учебно-производственных площадок на базе передовых сельскохозяйственных организаций;</a:t>
            </a:r>
          </a:p>
          <a:p>
            <a:pPr>
              <a:buFont typeface="Arial" pitchFamily="34" charset="0"/>
              <a:buChar char="•"/>
              <a:defRPr/>
            </a:pPr>
            <a:r>
              <a:rPr lang="ru-RU" dirty="0" smtClean="0"/>
              <a:t>поддержка молодых специалистов, трудоустроившихся в сельскохозяйственные организации; </a:t>
            </a:r>
          </a:p>
          <a:p>
            <a:pPr>
              <a:buFont typeface="Arial" pitchFamily="34" charset="0"/>
              <a:buChar char="•"/>
              <a:defRPr/>
            </a:pPr>
            <a:r>
              <a:rPr lang="ru-RU" dirty="0" smtClean="0"/>
              <a:t>поддержка руководителей сельскохозяйственных организаций, вышедших на пенсию;</a:t>
            </a:r>
          </a:p>
          <a:p>
            <a:pPr>
              <a:buFont typeface="Arial" pitchFamily="34" charset="0"/>
              <a:buChar char="•"/>
              <a:defRPr/>
            </a:pPr>
            <a:r>
              <a:rPr lang="ru-RU" dirty="0" smtClean="0"/>
              <a:t>мероприятия по развитию </a:t>
            </a:r>
            <a:r>
              <a:rPr lang="ru-RU" dirty="0" err="1" smtClean="0"/>
              <a:t>агрообразовательного</a:t>
            </a:r>
            <a:r>
              <a:rPr lang="ru-RU" dirty="0" smtClean="0"/>
              <a:t> процесса;</a:t>
            </a:r>
          </a:p>
          <a:p>
            <a:pPr>
              <a:buFont typeface="Arial" pitchFamily="34" charset="0"/>
              <a:buChar char="•"/>
              <a:defRPr/>
            </a:pPr>
            <a:r>
              <a:rPr lang="ru-RU" dirty="0" smtClean="0"/>
              <a:t>продвижение товаров пермских товаропроизводителей с целью освоения внутреннего рынка сбыта и выхода на внешние рынки, укрепление положительного имиджа сельского хозяйства Пермского края, развитие системы информационного обеспечения в Пермском крае и муниципальных образованиях Пермского края;</a:t>
            </a:r>
          </a:p>
          <a:p>
            <a:pPr>
              <a:buFont typeface="Arial" pitchFamily="34" charset="0"/>
              <a:buChar char="•"/>
              <a:defRPr/>
            </a:pPr>
            <a:r>
              <a:rPr lang="ru-RU" dirty="0" smtClean="0"/>
              <a:t>стимулирование органов местного самоуправления к реализации отдельных мероприятий Программы.</a:t>
            </a:r>
          </a:p>
          <a:p>
            <a:pPr>
              <a:defRPr/>
            </a:pPr>
            <a:r>
              <a:rPr lang="ru-RU" dirty="0" smtClean="0">
                <a:latin typeface="Times New Roman" pitchFamily="18" charset="0"/>
                <a:cs typeface="Times New Roman" pitchFamily="18" charset="0"/>
              </a:rPr>
              <a:t>На реализацию мероприятий направления в 2012 году предусмотрено 37,2 млн. руб., в 2013 году на эти цели запланировано 75,3 млн.руб.</a:t>
            </a:r>
          </a:p>
          <a:p>
            <a:pPr>
              <a:defRPr/>
            </a:pPr>
            <a:r>
              <a:rPr lang="ru-RU" b="1" dirty="0" smtClean="0"/>
              <a:t>Цель направления</a:t>
            </a:r>
            <a:r>
              <a:rPr lang="ru-RU" dirty="0" smtClean="0"/>
              <a:t> – привлечение квалифицированных специалистов в отрасль, повышение качества трудовых ресурсов, укрепление положительного имиджа агропромышленного комплекса Пермского края, а также обеспечение реализации переданных муниципальным образованиям Пермского края полномочий.</a:t>
            </a:r>
          </a:p>
          <a:p>
            <a:pPr>
              <a:defRPr/>
            </a:pPr>
            <a:r>
              <a:rPr lang="ru-RU" b="1" dirty="0" smtClean="0"/>
              <a:t>В соответствии с поставленной целью решаются следующие задачи</a:t>
            </a:r>
            <a:r>
              <a:rPr lang="ru-RU" dirty="0" smtClean="0"/>
              <a:t>:</a:t>
            </a:r>
          </a:p>
          <a:p>
            <a:pPr>
              <a:buFont typeface="Arial" pitchFamily="34" charset="0"/>
              <a:buChar char="•"/>
              <a:defRPr/>
            </a:pPr>
            <a:r>
              <a:rPr lang="ru-RU" dirty="0" smtClean="0"/>
              <a:t>повышение качества </a:t>
            </a:r>
            <a:r>
              <a:rPr lang="ru-RU" dirty="0" err="1" smtClean="0"/>
              <a:t>агрообразовательного</a:t>
            </a:r>
            <a:r>
              <a:rPr lang="ru-RU" dirty="0" smtClean="0"/>
              <a:t> процесса, ориентированного на формирование устойчивых связей между системой аграрного образования и сельскохозяйственными товаропроизводителями Пермского края;</a:t>
            </a:r>
          </a:p>
          <a:p>
            <a:pPr>
              <a:buFont typeface="Arial" pitchFamily="34" charset="0"/>
              <a:buChar char="•"/>
              <a:defRPr/>
            </a:pPr>
            <a:r>
              <a:rPr lang="ru-RU" dirty="0" smtClean="0"/>
              <a:t>формирование мотивации у работников агропромышленного комплекса Пермского края на повышение профессионального уровня;</a:t>
            </a:r>
          </a:p>
          <a:p>
            <a:pPr>
              <a:buFont typeface="Arial" pitchFamily="34" charset="0"/>
              <a:buChar char="•"/>
              <a:defRPr/>
            </a:pPr>
            <a:r>
              <a:rPr lang="ru-RU" dirty="0" smtClean="0"/>
              <a:t>повышение информированности сельского населения и сельскохозяйственных товаропроизводителей о  достижениях в агропромышленном комплексе, современных технологиях, мерах и механизмах государственной поддержки;</a:t>
            </a:r>
          </a:p>
          <a:p>
            <a:pPr>
              <a:buFont typeface="Arial" pitchFamily="34" charset="0"/>
              <a:buChar char="•"/>
              <a:defRPr/>
            </a:pPr>
            <a:r>
              <a:rPr lang="ru-RU" dirty="0" smtClean="0"/>
              <a:t>формирование и укрепление положительного имиджа агропромышленного комплекса Пермского края, сельскохозяйственных профессий  и аграрного образования.</a:t>
            </a:r>
          </a:p>
        </p:txBody>
      </p:sp>
      <p:sp>
        <p:nvSpPr>
          <p:cNvPr id="4" name="Номер слайда 3"/>
          <p:cNvSpPr txBox="1">
            <a:spLocks noGrp="1"/>
          </p:cNvSpPr>
          <p:nvPr/>
        </p:nvSpPr>
        <p:spPr>
          <a:xfrm>
            <a:off x="3829050" y="9444038"/>
            <a:ext cx="2930525" cy="496887"/>
          </a:xfrm>
          <a:prstGeom prst="rect">
            <a:avLst/>
          </a:prstGeom>
          <a:noFill/>
        </p:spPr>
        <p:txBody>
          <a:bodyPr lIns="91119" tIns="45560" rIns="91119" bIns="45560"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B0B60936-B403-4D92-844B-222A51410AD2}" type="slidenum">
              <a:rPr lang="ru-RU" altLang="ru-RU" sz="1200"/>
              <a:pPr algn="r" eaLnBrk="1" hangingPunct="1"/>
              <a:t>11</a:t>
            </a:fld>
            <a:endParaRPr lang="ru-RU" altLang="ru-RU" sz="1200"/>
          </a:p>
        </p:txBody>
      </p:sp>
    </p:spTree>
    <p:extLst>
      <p:ext uri="{BB962C8B-B14F-4D97-AF65-F5344CB8AC3E}">
        <p14:creationId xmlns:p14="http://schemas.microsoft.com/office/powerpoint/2010/main" val="58225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B972394-AC10-409B-94ED-66CD4C655897}" type="datetime1">
              <a:rPr lang="ru-RU"/>
              <a:pPr>
                <a:defRPr/>
              </a:pPr>
              <a:t>17.04.2017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134E684-1428-43D0-B524-33603A2968EC}" type="slidenum">
              <a:rPr lang="ru-RU" altLang="ru-RU"/>
              <a:pPr/>
              <a:t>‹#›</a:t>
            </a:fld>
            <a:endParaRPr lang="ru-RU" altLang="ru-RU"/>
          </a:p>
        </p:txBody>
      </p:sp>
    </p:spTree>
    <p:extLst>
      <p:ext uri="{BB962C8B-B14F-4D97-AF65-F5344CB8AC3E}">
        <p14:creationId xmlns:p14="http://schemas.microsoft.com/office/powerpoint/2010/main" val="129737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C5F7B6-669F-4E0C-B573-E0411259AC43}" type="datetime1">
              <a:rPr lang="ru-RU"/>
              <a:pPr>
                <a:defRPr/>
              </a:pPr>
              <a:t>17.04.2017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9A087788-5DB6-4A43-B664-98CCBEC262FE}" type="slidenum">
              <a:rPr lang="ru-RU" altLang="ru-RU"/>
              <a:pPr/>
              <a:t>‹#›</a:t>
            </a:fld>
            <a:endParaRPr lang="ru-RU" altLang="ru-RU"/>
          </a:p>
        </p:txBody>
      </p:sp>
    </p:spTree>
    <p:extLst>
      <p:ext uri="{BB962C8B-B14F-4D97-AF65-F5344CB8AC3E}">
        <p14:creationId xmlns:p14="http://schemas.microsoft.com/office/powerpoint/2010/main" val="68778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F80EB81-2C8F-4B07-B928-444EA43664E2}" type="datetime1">
              <a:rPr lang="ru-RU"/>
              <a:pPr>
                <a:defRPr/>
              </a:pPr>
              <a:t>17.04.2017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8858521-B18C-4B47-B8D5-41607FB55AD8}" type="slidenum">
              <a:rPr lang="ru-RU" altLang="ru-RU"/>
              <a:pPr/>
              <a:t>‹#›</a:t>
            </a:fld>
            <a:endParaRPr lang="ru-RU" altLang="ru-RU"/>
          </a:p>
        </p:txBody>
      </p:sp>
    </p:spTree>
    <p:extLst>
      <p:ext uri="{BB962C8B-B14F-4D97-AF65-F5344CB8AC3E}">
        <p14:creationId xmlns:p14="http://schemas.microsoft.com/office/powerpoint/2010/main" val="125072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CFFD348F-77EF-4DF5-A1CE-93213EA802C0}" type="datetime1">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5AD0AF35-B53E-45C8-9432-983212520565}" type="slidenum">
              <a:rPr lang="en-US" altLang="ru-RU"/>
              <a:pPr/>
              <a:t>‹#›</a:t>
            </a:fld>
            <a:endParaRPr lang="en-US" altLang="ru-RU"/>
          </a:p>
        </p:txBody>
      </p:sp>
    </p:spTree>
    <p:extLst>
      <p:ext uri="{BB962C8B-B14F-4D97-AF65-F5344CB8AC3E}">
        <p14:creationId xmlns:p14="http://schemas.microsoft.com/office/powerpoint/2010/main" val="2548648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ECF6929-5C15-48EA-9FD4-C74173F69E3E}" type="datetime1">
              <a:rPr lang="ru-RU"/>
              <a:pPr>
                <a:defRPr/>
              </a:pPr>
              <a:t>17.04.2017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45A5395-41B4-477E-8D0F-D74DDEA9808A}" type="slidenum">
              <a:rPr lang="ru-RU" altLang="ru-RU"/>
              <a:pPr/>
              <a:t>‹#›</a:t>
            </a:fld>
            <a:endParaRPr lang="ru-RU" altLang="ru-RU"/>
          </a:p>
        </p:txBody>
      </p:sp>
    </p:spTree>
    <p:extLst>
      <p:ext uri="{BB962C8B-B14F-4D97-AF65-F5344CB8AC3E}">
        <p14:creationId xmlns:p14="http://schemas.microsoft.com/office/powerpoint/2010/main" val="207333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EC878A-404F-40F6-9D1A-0B6AE0FBA49E}" type="datetime1">
              <a:rPr lang="ru-RU"/>
              <a:pPr>
                <a:defRPr/>
              </a:pPr>
              <a:t>17.04.2017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F785DC0-425A-4ADC-B558-3439460C2F64}" type="slidenum">
              <a:rPr lang="ru-RU" altLang="ru-RU"/>
              <a:pPr/>
              <a:t>‹#›</a:t>
            </a:fld>
            <a:endParaRPr lang="ru-RU" altLang="ru-RU"/>
          </a:p>
        </p:txBody>
      </p:sp>
    </p:spTree>
    <p:extLst>
      <p:ext uri="{BB962C8B-B14F-4D97-AF65-F5344CB8AC3E}">
        <p14:creationId xmlns:p14="http://schemas.microsoft.com/office/powerpoint/2010/main" val="4789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336FB84-D558-414F-9207-230360DB47A6}" type="datetime1">
              <a:rPr lang="ru-RU"/>
              <a:pPr>
                <a:defRPr/>
              </a:pPr>
              <a:t>17.04.2017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621E30F-21A6-42DA-9947-33B5C797B075}" type="slidenum">
              <a:rPr lang="ru-RU" altLang="ru-RU"/>
              <a:pPr/>
              <a:t>‹#›</a:t>
            </a:fld>
            <a:endParaRPr lang="ru-RU" altLang="ru-RU"/>
          </a:p>
        </p:txBody>
      </p:sp>
    </p:spTree>
    <p:extLst>
      <p:ext uri="{BB962C8B-B14F-4D97-AF65-F5344CB8AC3E}">
        <p14:creationId xmlns:p14="http://schemas.microsoft.com/office/powerpoint/2010/main" val="29743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6FF883-B479-458A-9395-32EC6704B76B}" type="datetime1">
              <a:rPr lang="ru-RU"/>
              <a:pPr>
                <a:defRPr/>
              </a:pPr>
              <a:t>17.04.2017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FC2E3D9-A5B5-4A37-A652-12AF911AC02C}" type="slidenum">
              <a:rPr lang="ru-RU" altLang="ru-RU"/>
              <a:pPr/>
              <a:t>‹#›</a:t>
            </a:fld>
            <a:endParaRPr lang="ru-RU" altLang="ru-RU"/>
          </a:p>
        </p:txBody>
      </p:sp>
    </p:spTree>
    <p:extLst>
      <p:ext uri="{BB962C8B-B14F-4D97-AF65-F5344CB8AC3E}">
        <p14:creationId xmlns:p14="http://schemas.microsoft.com/office/powerpoint/2010/main" val="341701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05B808E-8F09-483F-AA49-75382C93BC8A}" type="datetime1">
              <a:rPr lang="ru-RU"/>
              <a:pPr>
                <a:defRPr/>
              </a:pPr>
              <a:t>17.04.2017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B4D469B0-51A5-41F9-B569-94703DA894A8}" type="slidenum">
              <a:rPr lang="ru-RU" altLang="ru-RU"/>
              <a:pPr/>
              <a:t>‹#›</a:t>
            </a:fld>
            <a:endParaRPr lang="ru-RU" altLang="ru-RU"/>
          </a:p>
        </p:txBody>
      </p:sp>
    </p:spTree>
    <p:extLst>
      <p:ext uri="{BB962C8B-B14F-4D97-AF65-F5344CB8AC3E}">
        <p14:creationId xmlns:p14="http://schemas.microsoft.com/office/powerpoint/2010/main" val="383419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265B02-25B0-4116-BBB9-D66D39975FF7}" type="datetime1">
              <a:rPr lang="ru-RU"/>
              <a:pPr>
                <a:defRPr/>
              </a:pPr>
              <a:t>17.04.2017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CDC6B3AB-9E39-4CBF-B50B-DC2002321A30}" type="slidenum">
              <a:rPr lang="ru-RU" altLang="ru-RU"/>
              <a:pPr/>
              <a:t>‹#›</a:t>
            </a:fld>
            <a:endParaRPr lang="ru-RU" altLang="ru-RU"/>
          </a:p>
        </p:txBody>
      </p:sp>
    </p:spTree>
    <p:extLst>
      <p:ext uri="{BB962C8B-B14F-4D97-AF65-F5344CB8AC3E}">
        <p14:creationId xmlns:p14="http://schemas.microsoft.com/office/powerpoint/2010/main" val="40646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54C5A95-494D-46D5-A148-F79EDF64A00C}" type="datetime1">
              <a:rPr lang="ru-RU"/>
              <a:pPr>
                <a:defRPr/>
              </a:pPr>
              <a:t>17.04.2017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B90149D6-23FB-4E65-89AE-08F32BD07C51}" type="slidenum">
              <a:rPr lang="ru-RU" altLang="ru-RU"/>
              <a:pPr/>
              <a:t>‹#›</a:t>
            </a:fld>
            <a:endParaRPr lang="ru-RU" altLang="ru-RU"/>
          </a:p>
        </p:txBody>
      </p:sp>
    </p:spTree>
    <p:extLst>
      <p:ext uri="{BB962C8B-B14F-4D97-AF65-F5344CB8AC3E}">
        <p14:creationId xmlns:p14="http://schemas.microsoft.com/office/powerpoint/2010/main" val="304822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23358B5-41CF-4CA0-B21C-34F09ACBF071}" type="datetime1">
              <a:rPr lang="ru-RU"/>
              <a:pPr>
                <a:defRPr/>
              </a:pPr>
              <a:t>17.04.2017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F3A5C3B-B457-4DCA-BE6B-D499B31A99B9}" type="slidenum">
              <a:rPr lang="ru-RU" altLang="ru-RU"/>
              <a:pPr/>
              <a:t>‹#›</a:t>
            </a:fld>
            <a:endParaRPr lang="ru-RU" altLang="ru-RU"/>
          </a:p>
        </p:txBody>
      </p:sp>
    </p:spTree>
    <p:extLst>
      <p:ext uri="{BB962C8B-B14F-4D97-AF65-F5344CB8AC3E}">
        <p14:creationId xmlns:p14="http://schemas.microsoft.com/office/powerpoint/2010/main" val="426955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CFC2E0-B7DB-47F7-BDC7-5AD86ACBDE31}" type="datetime1">
              <a:rPr lang="ru-RU"/>
              <a:pPr>
                <a:defRPr/>
              </a:pPr>
              <a:t>17.04.2017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84FDF59-64B3-4F24-AA01-C4A35595505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images.yandex.ru/yandsearch?source=psearch&amp;img_url=http://www.b2bis.ru/image.php?id=3079&amp;p=1&amp;text=%D0%BD%D0%B0%D1%87%D0%B8%D0%BD%D0%B0%D1%8E%D1%89%D0%B8%D0%B9%20%D1%84%D0%B5%D1%80%D0%BC%D0%B5%D1%80&amp;noreask=1&amp;pos=43&amp;lr=50&amp;rpt=simage&amp;nojs=1" TargetMode="External"/><Relationship Id="rId1" Type="http://schemas.openxmlformats.org/officeDocument/2006/relationships/slideLayout" Target="../slideLayouts/slideLayout12.xml"/><Relationship Id="rId6" Type="http://schemas.openxmlformats.org/officeDocument/2006/relationships/hyperlink" Target="http://images.yandex.ru/yandsearch?source=wiz&amp;fp=0&amp;img_url=http://www.segodnya.ua/img/ui/_fb8b5034168a6d24e5f81108ee7c1b15.jpeg&amp;text=%D1%80%D1%8B%D0%BD%D0%BE%D0%BA&amp;noreask=1&amp;pos=15&amp;lr=50&amp;rpt=simage&amp;nojs=1" TargetMode="External"/><Relationship Id="rId5" Type="http://schemas.openxmlformats.org/officeDocument/2006/relationships/image" Target="../media/image22.jpeg"/><Relationship Id="rId4" Type="http://schemas.openxmlformats.org/officeDocument/2006/relationships/hyperlink" Target="http://images.yandex.ru/yandsearch?source=psearch&amp;img_url=http://cs416419.userapi.com/v416419216/b0d/8VqZ6vO6nS4.jpg&amp;p=2&amp;text=%D0%BD%D0%B0%D1%87%D0%B8%D0%BD%D0%B0%D1%8E%D1%89%D0%B8%D0%B9%20%D1%84%D0%B5%D1%80%D0%BC%D0%B5%D1%80&amp;noreask=1&amp;pos=71&amp;lr=50&amp;rpt=simage&amp;nojs=1"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9"/>
          <p:cNvSpPr>
            <a:spLocks noGrp="1" noChangeArrowheads="1"/>
          </p:cNvSpPr>
          <p:nvPr>
            <p:ph type="ctrTitle"/>
          </p:nvPr>
        </p:nvSpPr>
        <p:spPr>
          <a:xfrm>
            <a:off x="0" y="2205038"/>
            <a:ext cx="9144000" cy="1944687"/>
          </a:xfrm>
        </p:spPr>
        <p:txBody>
          <a:bodyPr/>
          <a:lstStyle/>
          <a:p>
            <a:pPr marL="685800" indent="-685800" eaLnBrk="1" hangingPunct="1"/>
            <a:r>
              <a:rPr lang="ru-RU" altLang="ru-RU" sz="2900" b="1" dirty="0" smtClean="0">
                <a:solidFill>
                  <a:srgbClr val="C00000"/>
                </a:solidFill>
                <a:latin typeface="Times New Roman" panose="02020603050405020304" pitchFamily="18" charset="0"/>
                <a:cs typeface="Times New Roman" panose="02020603050405020304" pitchFamily="18" charset="0"/>
              </a:rPr>
              <a:t>Муниципальная программа </a:t>
            </a:r>
            <a:br>
              <a:rPr lang="ru-RU" altLang="ru-RU" sz="2900" b="1" dirty="0" smtClean="0">
                <a:solidFill>
                  <a:srgbClr val="C00000"/>
                </a:solidFill>
                <a:latin typeface="Times New Roman" panose="02020603050405020304" pitchFamily="18" charset="0"/>
                <a:cs typeface="Times New Roman" panose="02020603050405020304" pitchFamily="18" charset="0"/>
              </a:rPr>
            </a:br>
            <a:r>
              <a:rPr lang="ru-RU" altLang="ru-RU" sz="2900" b="1" dirty="0" smtClean="0">
                <a:solidFill>
                  <a:srgbClr val="C00000"/>
                </a:solidFill>
                <a:latin typeface="Times New Roman" panose="02020603050405020304" pitchFamily="18" charset="0"/>
                <a:cs typeface="Times New Roman" panose="02020603050405020304" pitchFamily="18" charset="0"/>
              </a:rPr>
              <a:t>«Развитие сельского хозяйства» в </a:t>
            </a:r>
            <a:r>
              <a:rPr lang="ru-RU" altLang="ru-RU" sz="2900" b="1" dirty="0" err="1" smtClean="0">
                <a:solidFill>
                  <a:srgbClr val="C00000"/>
                </a:solidFill>
                <a:latin typeface="Times New Roman" panose="02020603050405020304" pitchFamily="18" charset="0"/>
                <a:cs typeface="Times New Roman" panose="02020603050405020304" pitchFamily="18" charset="0"/>
              </a:rPr>
              <a:t>Ординском</a:t>
            </a:r>
            <a:r>
              <a:rPr lang="ru-RU" altLang="ru-RU" sz="2900" b="1" dirty="0" smtClean="0">
                <a:solidFill>
                  <a:srgbClr val="C00000"/>
                </a:solidFill>
                <a:latin typeface="Times New Roman" panose="02020603050405020304" pitchFamily="18" charset="0"/>
                <a:cs typeface="Times New Roman" panose="02020603050405020304" pitchFamily="18" charset="0"/>
              </a:rPr>
              <a:t> муниципальном районе на 2014-2020 годы</a:t>
            </a:r>
            <a:br>
              <a:rPr lang="ru-RU" altLang="ru-RU" sz="2900" b="1" dirty="0" smtClean="0">
                <a:solidFill>
                  <a:srgbClr val="C00000"/>
                </a:solidFill>
                <a:latin typeface="Times New Roman" panose="02020603050405020304" pitchFamily="18" charset="0"/>
                <a:cs typeface="Times New Roman" panose="02020603050405020304" pitchFamily="18" charset="0"/>
              </a:rPr>
            </a:br>
            <a:r>
              <a:rPr lang="ru-RU" altLang="ru-RU" sz="2900" b="1" dirty="0" smtClean="0">
                <a:solidFill>
                  <a:srgbClr val="C00000"/>
                </a:solidFill>
                <a:latin typeface="Times New Roman" panose="02020603050405020304" pitchFamily="18" charset="0"/>
                <a:cs typeface="Times New Roman" panose="02020603050405020304" pitchFamily="18" charset="0"/>
              </a:rPr>
              <a:t>   2016 г.</a:t>
            </a:r>
          </a:p>
        </p:txBody>
      </p:sp>
      <p:sp>
        <p:nvSpPr>
          <p:cNvPr id="4099" name="Rectangle 5"/>
          <p:cNvSpPr>
            <a:spLocks noChangeArrowheads="1"/>
          </p:cNvSpPr>
          <p:nvPr/>
        </p:nvSpPr>
        <p:spPr bwMode="auto">
          <a:xfrm>
            <a:off x="971550" y="1268413"/>
            <a:ext cx="734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b="1">
                <a:latin typeface="Times New Roman" panose="02020603050405020304" pitchFamily="18" charset="0"/>
                <a:cs typeface="Times New Roman" panose="02020603050405020304" pitchFamily="18" charset="0"/>
              </a:rPr>
              <a:t>Управление сельского хозяйства администрации                                   Ординского муниципального района</a:t>
            </a:r>
          </a:p>
        </p:txBody>
      </p:sp>
      <p:sp>
        <p:nvSpPr>
          <p:cNvPr id="4100" name="Rectangle 2"/>
          <p:cNvSpPr txBox="1">
            <a:spLocks noChangeArrowheads="1"/>
          </p:cNvSpPr>
          <p:nvPr/>
        </p:nvSpPr>
        <p:spPr bwMode="auto">
          <a:xfrm>
            <a:off x="3995738" y="4076700"/>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2400">
                <a:latin typeface="Times New Roman" panose="02020603050405020304" pitchFamily="18" charset="0"/>
              </a:rPr>
              <a:t>Начальник отдела управления  хозяйства И.Н. Кобелев</a:t>
            </a:r>
          </a:p>
        </p:txBody>
      </p:sp>
      <p:pic>
        <p:nvPicPr>
          <p:cNvPr id="2053" name="Picture 7" descr="герб Орды, цветн"/>
          <p:cNvPicPr>
            <a:picLocks noChangeAspect="1" noChangeArrowheads="1"/>
          </p:cNvPicPr>
          <p:nvPr/>
        </p:nvPicPr>
        <p:blipFill>
          <a:blip r:embed="rId3" cstate="print"/>
          <a:srcRect/>
          <a:stretch>
            <a:fillRect/>
          </a:stretch>
        </p:blipFill>
        <p:spPr bwMode="auto">
          <a:xfrm>
            <a:off x="3995738" y="188913"/>
            <a:ext cx="636587" cy="1028700"/>
          </a:xfrm>
          <a:prstGeom prst="rect">
            <a:avLst/>
          </a:prstGeom>
          <a:ln>
            <a:noFill/>
          </a:ln>
          <a:effectLst>
            <a:softEdge rad="112500"/>
          </a:effectLst>
        </p:spPr>
      </p:pic>
      <p:cxnSp>
        <p:nvCxnSpPr>
          <p:cNvPr id="5" name="Прямая соединительная линия 4"/>
          <p:cNvCxnSpPr/>
          <p:nvPr/>
        </p:nvCxnSpPr>
        <p:spPr>
          <a:xfrm flipV="1">
            <a:off x="-42863" y="5805488"/>
            <a:ext cx="9186863" cy="158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150" name="Picture 6" descr="D:\Мои документы\ПРЕЗЕНТАЦИИ\2013\для видеоконференции\30-753.jpg"/>
          <p:cNvPicPr>
            <a:picLocks noChangeAspect="1" noChangeArrowheads="1"/>
          </p:cNvPicPr>
          <p:nvPr/>
        </p:nvPicPr>
        <p:blipFill>
          <a:blip r:embed="rId4" cstate="print">
            <a:extLst/>
          </a:blip>
          <a:srcRect/>
          <a:stretch>
            <a:fillRect/>
          </a:stretch>
        </p:blipFill>
        <p:spPr bwMode="auto">
          <a:xfrm>
            <a:off x="1332358" y="5846378"/>
            <a:ext cx="1292143" cy="1010901"/>
          </a:xfrm>
          <a:prstGeom prst="rect">
            <a:avLst/>
          </a:prstGeom>
          <a:ln>
            <a:noFill/>
          </a:ln>
          <a:effectLst>
            <a:softEdge rad="112500"/>
          </a:effectLst>
          <a:extLst/>
        </p:spPr>
      </p:pic>
      <p:pic>
        <p:nvPicPr>
          <p:cNvPr id="6151" name="Picture 7" descr="D:\Мои документы\ПРЕЗЕНТАЦИИ\2013\для видеоконференции\zern_1.jpg"/>
          <p:cNvPicPr>
            <a:picLocks noChangeAspect="1" noChangeArrowheads="1"/>
          </p:cNvPicPr>
          <p:nvPr/>
        </p:nvPicPr>
        <p:blipFill>
          <a:blip r:embed="rId5" cstate="print">
            <a:extLst/>
          </a:blip>
          <a:srcRect/>
          <a:stretch>
            <a:fillRect/>
          </a:stretch>
        </p:blipFill>
        <p:spPr bwMode="auto">
          <a:xfrm>
            <a:off x="0" y="5828060"/>
            <a:ext cx="1403648" cy="1028451"/>
          </a:xfrm>
          <a:prstGeom prst="rect">
            <a:avLst/>
          </a:prstGeom>
          <a:ln>
            <a:noFill/>
          </a:ln>
          <a:effectLst>
            <a:softEdge rad="112500"/>
          </a:effectLst>
          <a:extLst/>
        </p:spPr>
      </p:pic>
      <p:pic>
        <p:nvPicPr>
          <p:cNvPr id="6155" name="Picture 11" descr="http://mosaica.ru/sites/default/files/news/preview/2011/09/05/05_2.jpg"/>
          <p:cNvPicPr>
            <a:picLocks noChangeAspect="1" noChangeArrowheads="1"/>
          </p:cNvPicPr>
          <p:nvPr/>
        </p:nvPicPr>
        <p:blipFill>
          <a:blip r:embed="rId6" cstate="print">
            <a:extLst/>
          </a:blip>
          <a:srcRect/>
          <a:stretch>
            <a:fillRect/>
          </a:stretch>
        </p:blipFill>
        <p:spPr bwMode="auto">
          <a:xfrm>
            <a:off x="2629198" y="5768752"/>
            <a:ext cx="1296144" cy="1087759"/>
          </a:xfrm>
          <a:prstGeom prst="rect">
            <a:avLst/>
          </a:prstGeom>
          <a:ln>
            <a:noFill/>
          </a:ln>
          <a:effectLst>
            <a:softEdge rad="112500"/>
          </a:effectLst>
          <a:extLst/>
        </p:spPr>
      </p:pic>
      <p:pic>
        <p:nvPicPr>
          <p:cNvPr id="2" name="Picture 17" descr="http://www.vokrugsveta.ru/img/cmn/2008/05/05/002.jpg"/>
          <p:cNvPicPr>
            <a:picLocks noChangeAspect="1" noChangeArrowheads="1"/>
          </p:cNvPicPr>
          <p:nvPr/>
        </p:nvPicPr>
        <p:blipFill>
          <a:blip r:embed="rId7" cstate="print"/>
          <a:srcRect/>
          <a:stretch>
            <a:fillRect/>
          </a:stretch>
        </p:blipFill>
        <p:spPr bwMode="auto">
          <a:xfrm>
            <a:off x="3776861" y="5817964"/>
            <a:ext cx="1440160" cy="1040035"/>
          </a:xfrm>
          <a:prstGeom prst="rect">
            <a:avLst/>
          </a:prstGeom>
          <a:ln>
            <a:noFill/>
          </a:ln>
          <a:effectLst>
            <a:softEdge rad="112500"/>
          </a:effectLst>
          <a:extLst/>
        </p:spPr>
      </p:pic>
      <p:pic>
        <p:nvPicPr>
          <p:cNvPr id="9" name="Picture 9" descr="http://www.tpp-inform.ru/userdata/1319132529_1.gif"/>
          <p:cNvPicPr>
            <a:picLocks noChangeAspect="1" noChangeArrowheads="1"/>
          </p:cNvPicPr>
          <p:nvPr/>
        </p:nvPicPr>
        <p:blipFill>
          <a:blip r:embed="rId8" cstate="print"/>
          <a:srcRect/>
          <a:stretch>
            <a:fillRect/>
          </a:stretch>
        </p:blipFill>
        <p:spPr bwMode="auto">
          <a:xfrm>
            <a:off x="5219625" y="5837715"/>
            <a:ext cx="1368152" cy="1021036"/>
          </a:xfrm>
          <a:prstGeom prst="rect">
            <a:avLst/>
          </a:prstGeom>
          <a:ln>
            <a:noFill/>
          </a:ln>
          <a:effectLst>
            <a:softEdge rad="112500"/>
          </a:effectLst>
          <a:extLst/>
        </p:spPr>
      </p:pic>
      <p:pic>
        <p:nvPicPr>
          <p:cNvPr id="8" name="Picture 15" descr="http://coppoka.ru/wp-content/uploads/2012/06/korova3.jpg"/>
          <p:cNvPicPr>
            <a:picLocks noChangeAspect="1" noChangeArrowheads="1"/>
          </p:cNvPicPr>
          <p:nvPr/>
        </p:nvPicPr>
        <p:blipFill>
          <a:blip r:embed="rId9" cstate="print"/>
          <a:srcRect/>
          <a:stretch>
            <a:fillRect/>
          </a:stretch>
        </p:blipFill>
        <p:spPr bwMode="auto">
          <a:xfrm>
            <a:off x="6588232" y="5820121"/>
            <a:ext cx="1324680" cy="1037878"/>
          </a:xfrm>
          <a:prstGeom prst="rect">
            <a:avLst/>
          </a:prstGeom>
          <a:ln>
            <a:noFill/>
          </a:ln>
          <a:effectLst>
            <a:softEdge rad="112500"/>
          </a:effectLst>
          <a:extLst/>
        </p:spPr>
      </p:pic>
      <p:pic>
        <p:nvPicPr>
          <p:cNvPr id="15" name="Picture 12" descr="C:\Users\askulakova\AppData\Local\Microsoft\Windows\Temporary Internet Files\Content.Outlook\SC4UBBOK\x_80765f44.jpg"/>
          <p:cNvPicPr>
            <a:picLocks noChangeAspect="1" noChangeArrowheads="1"/>
          </p:cNvPicPr>
          <p:nvPr/>
        </p:nvPicPr>
        <p:blipFill>
          <a:blip r:embed="rId10" cstate="print"/>
          <a:srcRect/>
          <a:stretch>
            <a:fillRect/>
          </a:stretch>
        </p:blipFill>
        <p:spPr bwMode="auto">
          <a:xfrm>
            <a:off x="7933548" y="5817964"/>
            <a:ext cx="1252521" cy="1069436"/>
          </a:xfrm>
          <a:prstGeom prst="rect">
            <a:avLst/>
          </a:prstGeom>
          <a:ln>
            <a:noFill/>
          </a:ln>
          <a:effectLst>
            <a:softEdge rad="112500"/>
          </a:effectLs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3929063" y="579438"/>
            <a:ext cx="1511300" cy="1554162"/>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3929063" y="538163"/>
            <a:ext cx="1511300" cy="40322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2187575" y="538163"/>
            <a:ext cx="1517650" cy="1595437"/>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p:cNvSpPr/>
          <p:nvPr/>
        </p:nvSpPr>
        <p:spPr>
          <a:xfrm>
            <a:off x="425450" y="573088"/>
            <a:ext cx="1511300" cy="401637"/>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434975" y="538163"/>
            <a:ext cx="1512888" cy="1573212"/>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5" name="Прямоугольник 24"/>
          <p:cNvSpPr/>
          <p:nvPr/>
        </p:nvSpPr>
        <p:spPr>
          <a:xfrm>
            <a:off x="2192338" y="538163"/>
            <a:ext cx="1512887" cy="433387"/>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lumMod val="65000"/>
                </a:schemeClr>
              </a:solidFill>
            </a:endParaRPr>
          </a:p>
        </p:txBody>
      </p:sp>
      <p:sp>
        <p:nvSpPr>
          <p:cNvPr id="26" name="Прямоугольник 25"/>
          <p:cNvSpPr/>
          <p:nvPr/>
        </p:nvSpPr>
        <p:spPr>
          <a:xfrm>
            <a:off x="7350125" y="568325"/>
            <a:ext cx="1581150" cy="1576388"/>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7350125" y="557213"/>
            <a:ext cx="1581150" cy="38417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22" name="TextBox 32"/>
          <p:cNvSpPr txBox="1">
            <a:spLocks noChangeArrowheads="1"/>
          </p:cNvSpPr>
          <p:nvPr/>
        </p:nvSpPr>
        <p:spPr bwMode="auto">
          <a:xfrm>
            <a:off x="2106613" y="1009650"/>
            <a:ext cx="173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a:solidFill>
                  <a:srgbClr val="A6A6A6"/>
                </a:solidFill>
                <a:latin typeface="Times New Roman" panose="02020603050405020304" pitchFamily="18" charset="0"/>
                <a:cs typeface="Times New Roman" panose="02020603050405020304" pitchFamily="18" charset="0"/>
              </a:rPr>
              <a:t>«Развитие подотрасли </a:t>
            </a:r>
            <a:r>
              <a:rPr lang="ru-RU" altLang="ru-RU" sz="1200" b="1">
                <a:solidFill>
                  <a:srgbClr val="A6A6A6"/>
                </a:solidFill>
                <a:latin typeface="Times New Roman" panose="02020603050405020304" pitchFamily="18" charset="0"/>
                <a:cs typeface="Times New Roman" panose="02020603050405020304" pitchFamily="18" charset="0"/>
              </a:rPr>
              <a:t>животноводства</a:t>
            </a:r>
            <a:r>
              <a:rPr lang="ru-RU" altLang="ru-RU" sz="1200">
                <a:solidFill>
                  <a:srgbClr val="A6A6A6"/>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3929063" y="958850"/>
            <a:ext cx="1511300" cy="646113"/>
          </a:xfrm>
          <a:prstGeom prst="rect">
            <a:avLst/>
          </a:prstGeom>
          <a:noFill/>
        </p:spPr>
        <p:txBody>
          <a:bodyPr>
            <a:spAutoFit/>
          </a:bodyPr>
          <a:lstStyle/>
          <a:p>
            <a:pPr fontAlgn="auto">
              <a:spcBef>
                <a:spcPts val="0"/>
              </a:spcBef>
              <a:spcAft>
                <a:spcPts val="0"/>
              </a:spcAft>
              <a:defRPr/>
            </a:pPr>
            <a:r>
              <a:rPr lang="ru-RU" sz="1200" dirty="0">
                <a:solidFill>
                  <a:schemeClr val="bg1">
                    <a:lumMod val="65000"/>
                  </a:schemeClr>
                </a:solidFill>
                <a:latin typeface="Times New Roman" pitchFamily="18" charset="0"/>
                <a:cs typeface="Times New Roman" pitchFamily="18" charset="0"/>
              </a:rPr>
              <a:t>«Поддержка </a:t>
            </a:r>
            <a:r>
              <a:rPr lang="ru-RU" sz="1200" b="1" dirty="0">
                <a:solidFill>
                  <a:schemeClr val="bg1">
                    <a:lumMod val="65000"/>
                  </a:schemeClr>
                </a:solidFill>
                <a:latin typeface="Times New Roman" pitchFamily="18" charset="0"/>
                <a:cs typeface="Times New Roman" pitchFamily="18" charset="0"/>
              </a:rPr>
              <a:t>малых форм </a:t>
            </a:r>
            <a:r>
              <a:rPr lang="ru-RU" sz="1200" dirty="0">
                <a:solidFill>
                  <a:schemeClr val="bg1">
                    <a:lumMod val="65000"/>
                  </a:schemeClr>
                </a:solidFill>
                <a:latin typeface="Times New Roman" pitchFamily="18" charset="0"/>
                <a:cs typeface="Times New Roman" pitchFamily="18" charset="0"/>
              </a:rPr>
              <a:t>хозяйствования»</a:t>
            </a:r>
          </a:p>
        </p:txBody>
      </p:sp>
      <p:sp>
        <p:nvSpPr>
          <p:cNvPr id="13324" name="TextBox 34"/>
          <p:cNvSpPr txBox="1">
            <a:spLocks noChangeArrowheads="1"/>
          </p:cNvSpPr>
          <p:nvPr/>
        </p:nvSpPr>
        <p:spPr bwMode="auto">
          <a:xfrm>
            <a:off x="411163" y="885825"/>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a:solidFill>
                  <a:srgbClr val="A6A6A6"/>
                </a:solidFill>
                <a:latin typeface="Times New Roman" panose="02020603050405020304" pitchFamily="18" charset="0"/>
                <a:cs typeface="Times New Roman" panose="02020603050405020304" pitchFamily="18" charset="0"/>
              </a:rPr>
              <a:t>«Развитие подотрасли растениеводства»</a:t>
            </a:r>
          </a:p>
        </p:txBody>
      </p:sp>
      <p:sp>
        <p:nvSpPr>
          <p:cNvPr id="13325" name="TextBox 35"/>
          <p:cNvSpPr txBox="1">
            <a:spLocks noChangeArrowheads="1"/>
          </p:cNvSpPr>
          <p:nvPr/>
        </p:nvSpPr>
        <p:spPr bwMode="auto">
          <a:xfrm>
            <a:off x="7350125" y="925513"/>
            <a:ext cx="176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a:t>
            </a:r>
            <a:r>
              <a:rPr lang="ru-RU" altLang="ru-RU" sz="1000" b="1">
                <a:solidFill>
                  <a:srgbClr val="A6A6A6"/>
                </a:solidFill>
                <a:latin typeface="Times New Roman" panose="02020603050405020304" pitchFamily="18" charset="0"/>
                <a:cs typeface="Times New Roman" panose="02020603050405020304" pitchFamily="18" charset="0"/>
              </a:rPr>
              <a:t>кадрового потенциала</a:t>
            </a:r>
            <a:r>
              <a:rPr lang="ru-RU" altLang="ru-RU" sz="1000">
                <a:solidFill>
                  <a:srgbClr val="A6A6A6"/>
                </a:solidFill>
                <a:latin typeface="Times New Roman" panose="02020603050405020304" pitchFamily="18" charset="0"/>
                <a:cs typeface="Times New Roman" panose="02020603050405020304" pitchFamily="18" charset="0"/>
              </a:rPr>
              <a:t>»</a:t>
            </a:r>
          </a:p>
        </p:txBody>
      </p:sp>
      <p:cxnSp>
        <p:nvCxnSpPr>
          <p:cNvPr id="45" name="Прямая соединительная линия 44"/>
          <p:cNvCxnSpPr/>
          <p:nvPr/>
        </p:nvCxnSpPr>
        <p:spPr>
          <a:xfrm>
            <a:off x="1100138" y="346075"/>
            <a:ext cx="71643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1081088" y="325438"/>
            <a:ext cx="0" cy="24765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771775"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633913" y="352425"/>
            <a:ext cx="9525"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300788" y="352425"/>
            <a:ext cx="0" cy="21907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8243888"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32" name="TextBox 65"/>
          <p:cNvSpPr txBox="1">
            <a:spLocks noChangeArrowheads="1"/>
          </p:cNvSpPr>
          <p:nvPr/>
        </p:nvSpPr>
        <p:spPr bwMode="auto">
          <a:xfrm>
            <a:off x="3963988" y="17463"/>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Подпрограммы</a:t>
            </a:r>
          </a:p>
        </p:txBody>
      </p:sp>
      <p:sp>
        <p:nvSpPr>
          <p:cNvPr id="13333" name="TextBox 69"/>
          <p:cNvSpPr txBox="1">
            <a:spLocks noChangeArrowheads="1"/>
          </p:cNvSpPr>
          <p:nvPr/>
        </p:nvSpPr>
        <p:spPr bwMode="auto">
          <a:xfrm>
            <a:off x="2181225" y="592138"/>
            <a:ext cx="1662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0,40  млн. руб.</a:t>
            </a:r>
          </a:p>
        </p:txBody>
      </p:sp>
      <p:sp>
        <p:nvSpPr>
          <p:cNvPr id="13334" name="TextBox 70"/>
          <p:cNvSpPr txBox="1">
            <a:spLocks noChangeArrowheads="1"/>
          </p:cNvSpPr>
          <p:nvPr/>
        </p:nvSpPr>
        <p:spPr bwMode="auto">
          <a:xfrm>
            <a:off x="3929063" y="5556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2,388 млн. руб.</a:t>
            </a:r>
          </a:p>
        </p:txBody>
      </p:sp>
      <p:sp>
        <p:nvSpPr>
          <p:cNvPr id="73" name="TextBox 72"/>
          <p:cNvSpPr txBox="1"/>
          <p:nvPr/>
        </p:nvSpPr>
        <p:spPr>
          <a:xfrm>
            <a:off x="7458075" y="620713"/>
            <a:ext cx="1657350" cy="277812"/>
          </a:xfrm>
          <a:prstGeom prst="rect">
            <a:avLst/>
          </a:prstGeom>
          <a:noFill/>
          <a:ln>
            <a:noFill/>
          </a:ln>
        </p:spPr>
        <p:txBody>
          <a:bodyPr>
            <a:spAutoFit/>
          </a:bodyPr>
          <a:lstStyle/>
          <a:p>
            <a:pPr>
              <a:defRPr/>
            </a:pPr>
            <a:r>
              <a:rPr lang="ru-RU" sz="1200" b="1" i="1" dirty="0">
                <a:solidFill>
                  <a:schemeClr val="bg1">
                    <a:lumMod val="65000"/>
                  </a:schemeClr>
                </a:solidFill>
                <a:latin typeface="Times New Roman" pitchFamily="18" charset="0"/>
                <a:cs typeface="Times New Roman" pitchFamily="18" charset="0"/>
              </a:rPr>
              <a:t>75,3 млн. руб.</a:t>
            </a:r>
          </a:p>
        </p:txBody>
      </p:sp>
      <p:sp>
        <p:nvSpPr>
          <p:cNvPr id="6" name="Прямоугольник 5"/>
          <p:cNvSpPr/>
          <p:nvPr/>
        </p:nvSpPr>
        <p:spPr>
          <a:xfrm>
            <a:off x="5551488" y="685800"/>
            <a:ext cx="2681287" cy="1735138"/>
          </a:xfrm>
          <a:prstGeom prst="rect">
            <a:avLst/>
          </a:prstGeom>
          <a:solidFill>
            <a:schemeClr val="bg2">
              <a:lumMod val="90000"/>
            </a:schemeClr>
          </a:solidFill>
          <a:ln w="9525">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5551488" y="620713"/>
            <a:ext cx="2692400" cy="469900"/>
          </a:xfrm>
          <a:prstGeom prst="rect">
            <a:avLst/>
          </a:prstGeom>
          <a:solidFill>
            <a:schemeClr val="bg2">
              <a:lumMod val="75000"/>
            </a:schemeClr>
          </a:solid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38" name="TextBox 27"/>
          <p:cNvSpPr txBox="1">
            <a:spLocks noChangeArrowheads="1"/>
          </p:cNvSpPr>
          <p:nvPr/>
        </p:nvSpPr>
        <p:spPr bwMode="auto">
          <a:xfrm>
            <a:off x="5591175" y="1163638"/>
            <a:ext cx="26146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«Техническая и технологическая </a:t>
            </a:r>
            <a:r>
              <a:rPr lang="ru-RU" altLang="ru-RU" b="1">
                <a:latin typeface="Times New Roman" panose="02020603050405020304" pitchFamily="18" charset="0"/>
                <a:cs typeface="Times New Roman" panose="02020603050405020304" pitchFamily="18" charset="0"/>
              </a:rPr>
              <a:t>модернизация</a:t>
            </a:r>
            <a:r>
              <a:rPr lang="ru-RU" altLang="ru-RU">
                <a:latin typeface="Times New Roman" panose="02020603050405020304" pitchFamily="18" charset="0"/>
                <a:cs typeface="Times New Roman" panose="02020603050405020304" pitchFamily="18" charset="0"/>
              </a:rPr>
              <a:t>»</a:t>
            </a:r>
          </a:p>
        </p:txBody>
      </p:sp>
      <p:sp>
        <p:nvSpPr>
          <p:cNvPr id="13339" name="TextBox 68"/>
          <p:cNvSpPr txBox="1">
            <a:spLocks noChangeArrowheads="1"/>
          </p:cNvSpPr>
          <p:nvPr/>
        </p:nvSpPr>
        <p:spPr bwMode="auto">
          <a:xfrm>
            <a:off x="5627688" y="671513"/>
            <a:ext cx="243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1,0 млн. руб.</a:t>
            </a:r>
          </a:p>
        </p:txBody>
      </p:sp>
      <p:sp>
        <p:nvSpPr>
          <p:cNvPr id="56" name="TextBox 55"/>
          <p:cNvSpPr txBox="1"/>
          <p:nvPr/>
        </p:nvSpPr>
        <p:spPr>
          <a:xfrm>
            <a:off x="3203575" y="2492375"/>
            <a:ext cx="3252788" cy="904875"/>
          </a:xfrm>
          <a:prstGeom prst="rect">
            <a:avLst/>
          </a:prstGeom>
          <a:solidFill>
            <a:schemeClr val="bg2">
              <a:lumMod val="90000"/>
            </a:schemeClr>
          </a:solidFill>
          <a:ln w="9525">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a:solidFill>
                  <a:schemeClr val="tx1"/>
                </a:solidFill>
                <a:latin typeface="Times New Roman" pitchFamily="18" charset="0"/>
                <a:cs typeface="Times New Roman" pitchFamily="18" charset="0"/>
              </a:rPr>
              <a:t>Обновление парка сельскохозяйственной техники и оборудования</a:t>
            </a:r>
            <a:endParaRPr lang="ru-RU" sz="1400" b="1">
              <a:solidFill>
                <a:schemeClr val="tx1"/>
              </a:solidFill>
              <a:latin typeface="Times New Roman" pitchFamily="18" charset="0"/>
              <a:cs typeface="Times New Roman" pitchFamily="18" charset="0"/>
            </a:endParaRPr>
          </a:p>
        </p:txBody>
      </p:sp>
      <p:sp>
        <p:nvSpPr>
          <p:cNvPr id="75" name="TextBox 10"/>
          <p:cNvSpPr txBox="1">
            <a:spLocks noChangeArrowheads="1"/>
          </p:cNvSpPr>
          <p:nvPr/>
        </p:nvSpPr>
        <p:spPr bwMode="auto">
          <a:xfrm>
            <a:off x="2051050" y="2852738"/>
            <a:ext cx="1098550" cy="366712"/>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2017</a:t>
            </a:r>
          </a:p>
        </p:txBody>
      </p:sp>
      <p:cxnSp>
        <p:nvCxnSpPr>
          <p:cNvPr id="80" name="Прямая соединительная линия 79"/>
          <p:cNvCxnSpPr/>
          <p:nvPr/>
        </p:nvCxnSpPr>
        <p:spPr>
          <a:xfrm flipV="1">
            <a:off x="1285875" y="3213100"/>
            <a:ext cx="2060575" cy="1588"/>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1143000" y="3786188"/>
            <a:ext cx="2232025" cy="1270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rot="5400000">
            <a:off x="2284412" y="3500438"/>
            <a:ext cx="1287463" cy="1588"/>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Прямая со стрелкой 169"/>
          <p:cNvCxnSpPr>
            <a:stCxn id="6" idx="2"/>
            <a:endCxn id="56" idx="3"/>
          </p:cNvCxnSpPr>
          <p:nvPr/>
        </p:nvCxnSpPr>
        <p:spPr>
          <a:xfrm flipH="1">
            <a:off x="6456363" y="2420938"/>
            <a:ext cx="436562" cy="523875"/>
          </a:xfrm>
          <a:prstGeom prst="straightConnector1">
            <a:avLst/>
          </a:prstGeom>
          <a:ln w="2222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Прямоугольник 103"/>
          <p:cNvSpPr/>
          <p:nvPr/>
        </p:nvSpPr>
        <p:spPr>
          <a:xfrm>
            <a:off x="434975" y="550863"/>
            <a:ext cx="1512888" cy="40322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47" name="TextBox 71"/>
          <p:cNvSpPr txBox="1">
            <a:spLocks noChangeArrowheads="1"/>
          </p:cNvSpPr>
          <p:nvPr/>
        </p:nvSpPr>
        <p:spPr bwMode="auto">
          <a:xfrm>
            <a:off x="487363" y="579438"/>
            <a:ext cx="165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0,75 млн. руб.</a:t>
            </a:r>
          </a:p>
        </p:txBody>
      </p:sp>
      <p:sp>
        <p:nvSpPr>
          <p:cNvPr id="13348" name="TextBox 51"/>
          <p:cNvSpPr txBox="1">
            <a:spLocks noChangeArrowheads="1"/>
          </p:cNvSpPr>
          <p:nvPr/>
        </p:nvSpPr>
        <p:spPr bwMode="auto">
          <a:xfrm>
            <a:off x="7308850" y="2852738"/>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мероприятие</a:t>
            </a:r>
          </a:p>
        </p:txBody>
      </p:sp>
      <p:sp>
        <p:nvSpPr>
          <p:cNvPr id="13349" name="Rectangle 47"/>
          <p:cNvSpPr>
            <a:spLocks noChangeArrowheads="1"/>
          </p:cNvSpPr>
          <p:nvPr/>
        </p:nvSpPr>
        <p:spPr bwMode="auto">
          <a:xfrm>
            <a:off x="3563938" y="3440113"/>
            <a:ext cx="53292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ru-RU" altLang="ru-RU" sz="1200"/>
              <a:t>Цель мероприятия - повышение эффективности и конкурентоспособности продукции сельскохозяйственных товаропроизводителей за счет технической и технологической модернизации производства и инновационного развития, повышение уровня технической оснащенности сельскохозяйственного производства за счет ускорения темпов обновления парка сельскохозяйственной техники.</a:t>
            </a:r>
          </a:p>
        </p:txBody>
      </p:sp>
      <p:cxnSp>
        <p:nvCxnSpPr>
          <p:cNvPr id="3" name="Прямая соединительная линия 84"/>
          <p:cNvCxnSpPr/>
          <p:nvPr/>
        </p:nvCxnSpPr>
        <p:spPr>
          <a:xfrm rot="5400000">
            <a:off x="1534319" y="3464719"/>
            <a:ext cx="1216025" cy="1587"/>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10"/>
          <p:cNvSpPr txBox="1">
            <a:spLocks noChangeArrowheads="1"/>
          </p:cNvSpPr>
          <p:nvPr/>
        </p:nvSpPr>
        <p:spPr bwMode="auto">
          <a:xfrm>
            <a:off x="1187450" y="2852738"/>
            <a:ext cx="1098550" cy="366712"/>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2016</a:t>
            </a:r>
          </a:p>
        </p:txBody>
      </p:sp>
      <p:sp>
        <p:nvSpPr>
          <p:cNvPr id="7" name="TextBox 10"/>
          <p:cNvSpPr txBox="1">
            <a:spLocks noChangeArrowheads="1"/>
          </p:cNvSpPr>
          <p:nvPr/>
        </p:nvSpPr>
        <p:spPr bwMode="auto">
          <a:xfrm>
            <a:off x="1928813" y="3357563"/>
            <a:ext cx="1098550" cy="366712"/>
          </a:xfrm>
          <a:prstGeom prst="rect">
            <a:avLst/>
          </a:prstGeom>
          <a:noFill/>
          <a:ln>
            <a:noFill/>
          </a:ln>
          <a:extLst/>
        </p:spPr>
        <p:txBody>
          <a:bodyPr>
            <a:spAutoFit/>
          </a:bodyPr>
          <a:lstStyle/>
          <a:p>
            <a:pPr algn="ctr">
              <a:defRPr/>
            </a:pPr>
            <a:r>
              <a:rPr lang="ru-RU" b="1" i="1" dirty="0">
                <a:solidFill>
                  <a:srgbClr val="FF0000"/>
                </a:solidFill>
                <a:effectLst>
                  <a:outerShdw blurRad="38100" dist="38100" dir="2700000" algn="tl">
                    <a:srgbClr val="FFFFFF"/>
                  </a:outerShdw>
                </a:effectLst>
                <a:latin typeface="Times New Roman" pitchFamily="18" charset="0"/>
                <a:cs typeface="Times New Roman" pitchFamily="18" charset="0"/>
              </a:rPr>
              <a:t>1,0</a:t>
            </a:r>
          </a:p>
        </p:txBody>
      </p:sp>
      <p:sp>
        <p:nvSpPr>
          <p:cNvPr id="8" name="TextBox 10"/>
          <p:cNvSpPr txBox="1">
            <a:spLocks noChangeArrowheads="1"/>
          </p:cNvSpPr>
          <p:nvPr/>
        </p:nvSpPr>
        <p:spPr bwMode="auto">
          <a:xfrm>
            <a:off x="1143000" y="3357563"/>
            <a:ext cx="1098550" cy="366712"/>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1,0</a:t>
            </a:r>
          </a:p>
        </p:txBody>
      </p:sp>
      <p:pic>
        <p:nvPicPr>
          <p:cNvPr id="4" name="Picture 5" descr="163140_image_large"/>
          <p:cNvPicPr>
            <a:picLocks noChangeAspect="1" noChangeArrowheads="1"/>
          </p:cNvPicPr>
          <p:nvPr/>
        </p:nvPicPr>
        <p:blipFill>
          <a:blip r:embed="rId3" cstate="print"/>
          <a:srcRect/>
          <a:stretch>
            <a:fillRect/>
          </a:stretch>
        </p:blipFill>
        <p:spPr bwMode="auto">
          <a:xfrm>
            <a:off x="107504" y="4005064"/>
            <a:ext cx="3149600" cy="1989137"/>
          </a:xfrm>
          <a:prstGeom prst="rect">
            <a:avLst/>
          </a:prstGeom>
          <a:ln>
            <a:noFill/>
          </a:ln>
          <a:effectLst>
            <a:softEdge rad="112500"/>
          </a:effectLst>
        </p:spPr>
      </p:pic>
      <p:sp>
        <p:nvSpPr>
          <p:cNvPr id="13355" name="Rectangle 45"/>
          <p:cNvSpPr>
            <a:spLocks noChangeArrowheads="1"/>
          </p:cNvSpPr>
          <p:nvPr/>
        </p:nvSpPr>
        <p:spPr bwMode="auto">
          <a:xfrm>
            <a:off x="3203575" y="4652963"/>
            <a:ext cx="57070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ru-RU" altLang="ru-RU" sz="1400"/>
              <a:t>Субсидии на возмещение части затрат на обновление парка сельскохозяйственной техники, технологического оборудования для растениеводства получило 1 хозяйство в сумме  1000 тыс. рублей. ООО «Карьево» Приобретена следующая техника: дождевальная машина барабанного типа </a:t>
            </a:r>
            <a:r>
              <a:rPr lang="en-US" altLang="ru-RU" sz="1400"/>
              <a:t>NETTUNO</a:t>
            </a:r>
            <a:r>
              <a:rPr lang="ru-RU" altLang="ru-RU" sz="1400"/>
              <a:t> 473425,  дизельная насосная станция </a:t>
            </a:r>
            <a:r>
              <a:rPr lang="en-US" altLang="ru-RU" sz="1400"/>
              <a:t>NETTUNO</a:t>
            </a:r>
            <a:r>
              <a:rPr lang="ru-RU" altLang="ru-RU" sz="1400"/>
              <a:t> общей стоимостью 3,920  млн. рублей </a:t>
            </a:r>
          </a:p>
          <a:p>
            <a:pPr algn="just" eaLnBrk="1" hangingPunct="1"/>
            <a:r>
              <a:rPr lang="ru-RU" altLang="ru-RU" sz="1400"/>
              <a:t>(2014 год Приобретен дисковый посевной комплекс «Агратор диск -6600»  стоимостью 2,5 млн. руб., 2015 год Приобретен дисковый посевной комплекс «Агратор диск -12000»  стоимостью 2,1 млн.рублей.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par>
                                <p:cTn id="8" presetID="6" presetClass="emph" presetSubtype="0" fill="hold" grpId="0" nodeType="withEffect">
                                  <p:stCondLst>
                                    <p:cond delay="0"/>
                                  </p:stCondLst>
                                  <p:childTnLst>
                                    <p:animScale>
                                      <p:cBhvr>
                                        <p:cTn id="9" dur="2000" fill="hold"/>
                                        <p:tgtEl>
                                          <p:spTgt spid="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Прямая соединительная линия 79"/>
          <p:cNvCxnSpPr/>
          <p:nvPr/>
        </p:nvCxnSpPr>
        <p:spPr>
          <a:xfrm flipV="1">
            <a:off x="-66675" y="2928938"/>
            <a:ext cx="1638300" cy="14287"/>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a:off x="0" y="2286000"/>
            <a:ext cx="1643063" cy="1588"/>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Прямая со стрелкой 141"/>
          <p:cNvCxnSpPr>
            <a:stCxn id="6" idx="2"/>
            <a:endCxn id="17" idx="1"/>
          </p:cNvCxnSpPr>
          <p:nvPr/>
        </p:nvCxnSpPr>
        <p:spPr>
          <a:xfrm flipH="1" flipV="1">
            <a:off x="1763713" y="2397125"/>
            <a:ext cx="5935662" cy="311150"/>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860800" y="557213"/>
            <a:ext cx="1657350" cy="1576387"/>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3860800" y="538163"/>
            <a:ext cx="1657350" cy="40322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1981200" y="528638"/>
            <a:ext cx="1654175" cy="1554162"/>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p:cNvSpPr/>
          <p:nvPr/>
        </p:nvSpPr>
        <p:spPr>
          <a:xfrm>
            <a:off x="1981200" y="573088"/>
            <a:ext cx="1654175" cy="401637"/>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5619750" y="558800"/>
            <a:ext cx="1512888" cy="1574800"/>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24"/>
          <p:cNvSpPr/>
          <p:nvPr/>
        </p:nvSpPr>
        <p:spPr>
          <a:xfrm>
            <a:off x="5619750" y="558800"/>
            <a:ext cx="1512888" cy="400050"/>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lumMod val="65000"/>
                </a:schemeClr>
              </a:solidFill>
            </a:endParaRPr>
          </a:p>
        </p:txBody>
      </p:sp>
      <p:sp>
        <p:nvSpPr>
          <p:cNvPr id="26" name="Прямоугольник 25"/>
          <p:cNvSpPr/>
          <p:nvPr/>
        </p:nvSpPr>
        <p:spPr>
          <a:xfrm>
            <a:off x="103188" y="568325"/>
            <a:ext cx="1638300" cy="1576388"/>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103188" y="568325"/>
            <a:ext cx="1638300" cy="38417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49" name="TextBox 32"/>
          <p:cNvSpPr txBox="1">
            <a:spLocks noChangeArrowheads="1"/>
          </p:cNvSpPr>
          <p:nvPr/>
        </p:nvSpPr>
        <p:spPr bwMode="auto">
          <a:xfrm>
            <a:off x="1981200" y="1009650"/>
            <a:ext cx="1654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подотрасли </a:t>
            </a:r>
            <a:r>
              <a:rPr lang="ru-RU" altLang="ru-RU" sz="1000" b="1">
                <a:solidFill>
                  <a:srgbClr val="A6A6A6"/>
                </a:solidFill>
                <a:latin typeface="Times New Roman" panose="02020603050405020304" pitchFamily="18" charset="0"/>
                <a:cs typeface="Times New Roman" panose="02020603050405020304" pitchFamily="18" charset="0"/>
              </a:rPr>
              <a:t>животноводства</a:t>
            </a:r>
            <a:r>
              <a:rPr lang="ru-RU" altLang="ru-RU" sz="1000">
                <a:solidFill>
                  <a:srgbClr val="A6A6A6"/>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3902075" y="958850"/>
            <a:ext cx="1654175" cy="415925"/>
          </a:xfrm>
          <a:prstGeom prst="rect">
            <a:avLst/>
          </a:prstGeom>
          <a:noFill/>
        </p:spPr>
        <p:txBody>
          <a:bodyPr>
            <a:spAutoFit/>
          </a:bodyPr>
          <a:lstStyle/>
          <a:p>
            <a:pPr fontAlgn="auto">
              <a:spcBef>
                <a:spcPts val="0"/>
              </a:spcBef>
              <a:spcAft>
                <a:spcPts val="0"/>
              </a:spcAft>
              <a:defRPr/>
            </a:pPr>
            <a:r>
              <a:rPr lang="ru-RU" sz="1050" dirty="0">
                <a:solidFill>
                  <a:schemeClr val="bg1">
                    <a:lumMod val="65000"/>
                  </a:schemeClr>
                </a:solidFill>
                <a:latin typeface="Times New Roman" pitchFamily="18" charset="0"/>
                <a:cs typeface="Times New Roman" pitchFamily="18" charset="0"/>
              </a:rPr>
              <a:t>«Поддержка </a:t>
            </a:r>
            <a:r>
              <a:rPr lang="ru-RU" sz="1050" b="1" dirty="0">
                <a:solidFill>
                  <a:schemeClr val="bg1">
                    <a:lumMod val="65000"/>
                  </a:schemeClr>
                </a:solidFill>
                <a:latin typeface="Times New Roman" pitchFamily="18" charset="0"/>
                <a:cs typeface="Times New Roman" pitchFamily="18" charset="0"/>
              </a:rPr>
              <a:t>малых форм </a:t>
            </a:r>
            <a:r>
              <a:rPr lang="ru-RU" sz="1050" dirty="0">
                <a:solidFill>
                  <a:schemeClr val="bg1">
                    <a:lumMod val="65000"/>
                  </a:schemeClr>
                </a:solidFill>
                <a:latin typeface="Times New Roman" pitchFamily="18" charset="0"/>
                <a:cs typeface="Times New Roman" pitchFamily="18" charset="0"/>
              </a:rPr>
              <a:t>хозяйствования»</a:t>
            </a:r>
          </a:p>
        </p:txBody>
      </p:sp>
      <p:sp>
        <p:nvSpPr>
          <p:cNvPr id="14351" name="TextBox 34"/>
          <p:cNvSpPr txBox="1">
            <a:spLocks noChangeArrowheads="1"/>
          </p:cNvSpPr>
          <p:nvPr/>
        </p:nvSpPr>
        <p:spPr bwMode="auto">
          <a:xfrm>
            <a:off x="5595938" y="941388"/>
            <a:ext cx="18065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100">
                <a:solidFill>
                  <a:srgbClr val="A6A6A6"/>
                </a:solidFill>
                <a:latin typeface="Times New Roman" panose="02020603050405020304" pitchFamily="18" charset="0"/>
                <a:cs typeface="Times New Roman" panose="02020603050405020304" pitchFamily="18" charset="0"/>
              </a:rPr>
              <a:t>«Техническая и технологическая </a:t>
            </a:r>
            <a:r>
              <a:rPr lang="ru-RU" altLang="ru-RU" sz="1100" b="1">
                <a:solidFill>
                  <a:srgbClr val="A6A6A6"/>
                </a:solidFill>
                <a:latin typeface="Times New Roman" panose="02020603050405020304" pitchFamily="18" charset="0"/>
                <a:cs typeface="Times New Roman" panose="02020603050405020304" pitchFamily="18" charset="0"/>
              </a:rPr>
              <a:t>модернизация</a:t>
            </a:r>
            <a:r>
              <a:rPr lang="ru-RU" altLang="ru-RU" sz="1100">
                <a:solidFill>
                  <a:srgbClr val="A6A6A6"/>
                </a:solidFill>
                <a:latin typeface="Times New Roman" panose="02020603050405020304" pitchFamily="18" charset="0"/>
                <a:cs typeface="Times New Roman" panose="02020603050405020304" pitchFamily="18" charset="0"/>
              </a:rPr>
              <a:t>»</a:t>
            </a:r>
          </a:p>
        </p:txBody>
      </p:sp>
      <p:sp>
        <p:nvSpPr>
          <p:cNvPr id="14352" name="TextBox 35"/>
          <p:cNvSpPr txBox="1">
            <a:spLocks noChangeArrowheads="1"/>
          </p:cNvSpPr>
          <p:nvPr/>
        </p:nvSpPr>
        <p:spPr bwMode="auto">
          <a:xfrm>
            <a:off x="95250" y="925513"/>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подотрасли растениеводства»</a:t>
            </a:r>
          </a:p>
        </p:txBody>
      </p:sp>
      <p:cxnSp>
        <p:nvCxnSpPr>
          <p:cNvPr id="45" name="Прямая соединительная линия 44"/>
          <p:cNvCxnSpPr/>
          <p:nvPr/>
        </p:nvCxnSpPr>
        <p:spPr>
          <a:xfrm>
            <a:off x="1100138" y="346075"/>
            <a:ext cx="71643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1081088" y="325438"/>
            <a:ext cx="0" cy="24765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771775"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633913" y="352425"/>
            <a:ext cx="9525"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300788" y="352425"/>
            <a:ext cx="0" cy="21907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8243888"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59" name="TextBox 65"/>
          <p:cNvSpPr txBox="1">
            <a:spLocks noChangeArrowheads="1"/>
          </p:cNvSpPr>
          <p:nvPr/>
        </p:nvSpPr>
        <p:spPr bwMode="auto">
          <a:xfrm>
            <a:off x="3963988" y="17463"/>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Подпрограммы</a:t>
            </a:r>
          </a:p>
        </p:txBody>
      </p:sp>
      <p:sp>
        <p:nvSpPr>
          <p:cNvPr id="14360" name="TextBox 69"/>
          <p:cNvSpPr txBox="1">
            <a:spLocks noChangeArrowheads="1"/>
          </p:cNvSpPr>
          <p:nvPr/>
        </p:nvSpPr>
        <p:spPr bwMode="auto">
          <a:xfrm>
            <a:off x="2112963" y="592138"/>
            <a:ext cx="166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0,4 млн. руб.</a:t>
            </a:r>
          </a:p>
        </p:txBody>
      </p:sp>
      <p:sp>
        <p:nvSpPr>
          <p:cNvPr id="14361" name="TextBox 70"/>
          <p:cNvSpPr txBox="1">
            <a:spLocks noChangeArrowheads="1"/>
          </p:cNvSpPr>
          <p:nvPr/>
        </p:nvSpPr>
        <p:spPr bwMode="auto">
          <a:xfrm>
            <a:off x="3860800" y="5556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2,388млн. руб.</a:t>
            </a:r>
          </a:p>
        </p:txBody>
      </p:sp>
      <p:sp>
        <p:nvSpPr>
          <p:cNvPr id="14362" name="TextBox 71"/>
          <p:cNvSpPr txBox="1">
            <a:spLocks noChangeArrowheads="1"/>
          </p:cNvSpPr>
          <p:nvPr/>
        </p:nvSpPr>
        <p:spPr bwMode="auto">
          <a:xfrm>
            <a:off x="5619750" y="5937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1,0 млн. руб.</a:t>
            </a:r>
          </a:p>
        </p:txBody>
      </p:sp>
      <p:sp>
        <p:nvSpPr>
          <p:cNvPr id="14363" name="TextBox 72"/>
          <p:cNvSpPr txBox="1">
            <a:spLocks noChangeArrowheads="1"/>
          </p:cNvSpPr>
          <p:nvPr/>
        </p:nvSpPr>
        <p:spPr bwMode="auto">
          <a:xfrm>
            <a:off x="211138" y="620713"/>
            <a:ext cx="1347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0,75 млн. руб.</a:t>
            </a:r>
          </a:p>
        </p:txBody>
      </p:sp>
      <p:sp>
        <p:nvSpPr>
          <p:cNvPr id="17" name="TextBox 16"/>
          <p:cNvSpPr txBox="1"/>
          <p:nvPr/>
        </p:nvSpPr>
        <p:spPr>
          <a:xfrm>
            <a:off x="1763713" y="1916113"/>
            <a:ext cx="5464175" cy="962025"/>
          </a:xfrm>
          <a:prstGeom prst="rect">
            <a:avLst/>
          </a:prstGeom>
          <a:solidFill>
            <a:schemeClr val="accent6">
              <a:lumMod val="20000"/>
              <a:lumOff val="80000"/>
            </a:schemeClr>
          </a:solidFill>
          <a:ln w="9525">
            <a:solidFill>
              <a:schemeClr val="accent6">
                <a:lumMod val="75000"/>
              </a:schemeClr>
            </a:solidFill>
          </a:ln>
          <a:effectLst>
            <a:outerShdw blurRad="50800" dist="1016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a:solidFill>
                  <a:schemeClr val="tx1"/>
                </a:solidFill>
                <a:latin typeface="Times New Roman" pitchFamily="18" charset="0"/>
                <a:cs typeface="Times New Roman" pitchFamily="18" charset="0"/>
              </a:rPr>
              <a:t>Проведение конкурсов профессионального мастерства, </a:t>
            </a:r>
          </a:p>
          <a:p>
            <a:pPr>
              <a:defRPr/>
            </a:pPr>
            <a:r>
              <a:rPr lang="ru-RU" sz="1400">
                <a:solidFill>
                  <a:schemeClr val="tx1"/>
                </a:solidFill>
                <a:latin typeface="Times New Roman" pitchFamily="18" charset="0"/>
                <a:cs typeface="Times New Roman" pitchFamily="18" charset="0"/>
              </a:rPr>
              <a:t>дня работника сельского хозяйства и перерабатывающей промышленности</a:t>
            </a:r>
            <a:endParaRPr lang="ru-RU" sz="1400" b="1">
              <a:solidFill>
                <a:srgbClr val="FF0000"/>
              </a:solidFill>
              <a:latin typeface="Times New Roman" pitchFamily="18" charset="0"/>
              <a:cs typeface="Times New Roman" pitchFamily="18" charset="0"/>
            </a:endParaRPr>
          </a:p>
        </p:txBody>
      </p:sp>
      <p:sp>
        <p:nvSpPr>
          <p:cNvPr id="55" name="TextBox 54"/>
          <p:cNvSpPr txBox="1"/>
          <p:nvPr/>
        </p:nvSpPr>
        <p:spPr>
          <a:xfrm>
            <a:off x="1763713" y="2924175"/>
            <a:ext cx="5481637" cy="396875"/>
          </a:xfrm>
          <a:prstGeom prst="rect">
            <a:avLst/>
          </a:prstGeom>
          <a:solidFill>
            <a:schemeClr val="accent6">
              <a:lumMod val="20000"/>
              <a:lumOff val="80000"/>
            </a:schemeClr>
          </a:solidFill>
          <a:ln w="9525">
            <a:solidFill>
              <a:schemeClr val="accent6">
                <a:lumMod val="75000"/>
              </a:schemeClr>
            </a:solidFill>
          </a:ln>
          <a:effectLst>
            <a:outerShdw blurRad="50800" dist="1016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a:solidFill>
                  <a:schemeClr val="tx1"/>
                </a:solidFill>
                <a:latin typeface="Times New Roman" pitchFamily="18" charset="0"/>
                <a:cs typeface="Times New Roman" pitchFamily="18" charset="0"/>
              </a:rPr>
              <a:t>Субсидии на возмещение части затрат сельхозтоваропроизводителей на материальное стимулирование работников</a:t>
            </a:r>
            <a:endParaRPr lang="ru-RU" sz="1400" b="1">
              <a:solidFill>
                <a:schemeClr val="tx1"/>
              </a:solidFill>
              <a:latin typeface="Times New Roman" pitchFamily="18" charset="0"/>
              <a:cs typeface="Times New Roman" pitchFamily="18" charset="0"/>
            </a:endParaRPr>
          </a:p>
        </p:txBody>
      </p:sp>
      <p:sp>
        <p:nvSpPr>
          <p:cNvPr id="75" name="TextBox 10"/>
          <p:cNvSpPr txBox="1">
            <a:spLocks noChangeArrowheads="1"/>
          </p:cNvSpPr>
          <p:nvPr/>
        </p:nvSpPr>
        <p:spPr bwMode="auto">
          <a:xfrm>
            <a:off x="214313" y="1928813"/>
            <a:ext cx="728662" cy="368300"/>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2016</a:t>
            </a:r>
          </a:p>
        </p:txBody>
      </p:sp>
      <p:sp>
        <p:nvSpPr>
          <p:cNvPr id="14367" name="TextBox 76"/>
          <p:cNvSpPr txBox="1">
            <a:spLocks noChangeArrowheads="1"/>
          </p:cNvSpPr>
          <p:nvPr/>
        </p:nvSpPr>
        <p:spPr bwMode="auto">
          <a:xfrm>
            <a:off x="142875" y="3000375"/>
            <a:ext cx="650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0,347</a:t>
            </a:r>
          </a:p>
        </p:txBody>
      </p:sp>
      <p:cxnSp>
        <p:nvCxnSpPr>
          <p:cNvPr id="79" name="Прямая соединительная линия 78"/>
          <p:cNvCxnSpPr/>
          <p:nvPr/>
        </p:nvCxnSpPr>
        <p:spPr>
          <a:xfrm>
            <a:off x="214313" y="2143125"/>
            <a:ext cx="1587" cy="1439863"/>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0" y="3429000"/>
            <a:ext cx="1643063" cy="1588"/>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370" name="TextBox 53"/>
          <p:cNvSpPr txBox="1">
            <a:spLocks noChangeArrowheads="1"/>
          </p:cNvSpPr>
          <p:nvPr/>
        </p:nvSpPr>
        <p:spPr bwMode="auto">
          <a:xfrm>
            <a:off x="142875" y="2500313"/>
            <a:ext cx="755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0,39</a:t>
            </a:r>
          </a:p>
        </p:txBody>
      </p:sp>
      <p:sp>
        <p:nvSpPr>
          <p:cNvPr id="6" name="Прямоугольник 5"/>
          <p:cNvSpPr/>
          <p:nvPr/>
        </p:nvSpPr>
        <p:spPr>
          <a:xfrm>
            <a:off x="6300788" y="528638"/>
            <a:ext cx="2795587" cy="2179637"/>
          </a:xfrm>
          <a:prstGeom prst="rect">
            <a:avLst/>
          </a:prstGeom>
          <a:solidFill>
            <a:schemeClr val="accent6">
              <a:lumMod val="20000"/>
              <a:lumOff val="80000"/>
            </a:schemeClr>
          </a:solidFill>
          <a:ln w="9525">
            <a:solidFill>
              <a:schemeClr val="accent6">
                <a:lumMod val="75000"/>
              </a:schemeClr>
            </a:solidFill>
          </a:ln>
          <a:effectLst>
            <a:outerShdw blurRad="50800" dist="101600" dir="2700000" algn="tl" rotWithShape="0">
              <a:schemeClr val="accent6">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6300788" y="538163"/>
            <a:ext cx="2790825" cy="455612"/>
          </a:xfrm>
          <a:prstGeom prst="rect">
            <a:avLst/>
          </a:prstGeom>
          <a:solidFill>
            <a:schemeClr val="accent6">
              <a:lumMod val="40000"/>
              <a:lumOff val="6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73" name="TextBox 68"/>
          <p:cNvSpPr txBox="1">
            <a:spLocks noChangeArrowheads="1"/>
          </p:cNvSpPr>
          <p:nvPr/>
        </p:nvSpPr>
        <p:spPr bwMode="auto">
          <a:xfrm>
            <a:off x="6300788" y="593725"/>
            <a:ext cx="2316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0,737 млн. руб.</a:t>
            </a:r>
          </a:p>
        </p:txBody>
      </p:sp>
      <p:sp>
        <p:nvSpPr>
          <p:cNvPr id="14374" name="TextBox 27"/>
          <p:cNvSpPr txBox="1">
            <a:spLocks noChangeArrowheads="1"/>
          </p:cNvSpPr>
          <p:nvPr/>
        </p:nvSpPr>
        <p:spPr bwMode="auto">
          <a:xfrm>
            <a:off x="6364288" y="898525"/>
            <a:ext cx="3032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a:latin typeface="Times New Roman" panose="02020603050405020304" pitchFamily="18" charset="0"/>
                <a:cs typeface="Times New Roman" panose="02020603050405020304" pitchFamily="18" charset="0"/>
              </a:rPr>
              <a:t>«Развитие </a:t>
            </a:r>
            <a:r>
              <a:rPr lang="ru-RU" altLang="ru-RU" sz="1600" b="1">
                <a:latin typeface="Times New Roman" panose="02020603050405020304" pitchFamily="18" charset="0"/>
                <a:cs typeface="Times New Roman" panose="02020603050405020304" pitchFamily="18" charset="0"/>
              </a:rPr>
              <a:t>кадрового потенциала</a:t>
            </a:r>
            <a:r>
              <a:rPr lang="ru-RU" altLang="ru-RU" sz="1600">
                <a:latin typeface="Times New Roman" panose="02020603050405020304" pitchFamily="18" charset="0"/>
                <a:cs typeface="Times New Roman" panose="02020603050405020304" pitchFamily="18" charset="0"/>
              </a:rPr>
              <a:t>»</a:t>
            </a:r>
          </a:p>
        </p:txBody>
      </p:sp>
      <p:cxnSp>
        <p:nvCxnSpPr>
          <p:cNvPr id="156" name="Прямая со стрелкой 155"/>
          <p:cNvCxnSpPr>
            <a:endCxn id="55" idx="3"/>
          </p:cNvCxnSpPr>
          <p:nvPr/>
        </p:nvCxnSpPr>
        <p:spPr>
          <a:xfrm flipH="1">
            <a:off x="7245350" y="2781300"/>
            <a:ext cx="1331913" cy="341313"/>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76" name="TextBox 57"/>
          <p:cNvSpPr txBox="1">
            <a:spLocks noChangeArrowheads="1"/>
          </p:cNvSpPr>
          <p:nvPr/>
        </p:nvSpPr>
        <p:spPr bwMode="auto">
          <a:xfrm>
            <a:off x="7559675" y="3068638"/>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мероприятия</a:t>
            </a:r>
          </a:p>
        </p:txBody>
      </p:sp>
      <p:cxnSp>
        <p:nvCxnSpPr>
          <p:cNvPr id="3" name="Прямая соединительная линия 78"/>
          <p:cNvCxnSpPr/>
          <p:nvPr/>
        </p:nvCxnSpPr>
        <p:spPr>
          <a:xfrm>
            <a:off x="928688" y="2143125"/>
            <a:ext cx="1587" cy="1439863"/>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10"/>
          <p:cNvSpPr txBox="1">
            <a:spLocks noChangeArrowheads="1"/>
          </p:cNvSpPr>
          <p:nvPr/>
        </p:nvSpPr>
        <p:spPr bwMode="auto">
          <a:xfrm>
            <a:off x="857250" y="1928813"/>
            <a:ext cx="728663" cy="368300"/>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2017</a:t>
            </a:r>
          </a:p>
        </p:txBody>
      </p:sp>
      <p:sp>
        <p:nvSpPr>
          <p:cNvPr id="14379" name="TextBox 53"/>
          <p:cNvSpPr txBox="1">
            <a:spLocks noChangeArrowheads="1"/>
          </p:cNvSpPr>
          <p:nvPr/>
        </p:nvSpPr>
        <p:spPr bwMode="auto">
          <a:xfrm>
            <a:off x="857250" y="2500313"/>
            <a:ext cx="755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0,39</a:t>
            </a:r>
          </a:p>
        </p:txBody>
      </p:sp>
      <p:sp>
        <p:nvSpPr>
          <p:cNvPr id="14380" name="TextBox 53"/>
          <p:cNvSpPr txBox="1">
            <a:spLocks noChangeArrowheads="1"/>
          </p:cNvSpPr>
          <p:nvPr/>
        </p:nvSpPr>
        <p:spPr bwMode="auto">
          <a:xfrm>
            <a:off x="857250" y="3000375"/>
            <a:ext cx="755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0,35</a:t>
            </a:r>
          </a:p>
        </p:txBody>
      </p:sp>
      <p:sp>
        <p:nvSpPr>
          <p:cNvPr id="14381" name="Rectangle 76"/>
          <p:cNvSpPr>
            <a:spLocks noChangeArrowheads="1"/>
          </p:cNvSpPr>
          <p:nvPr/>
        </p:nvSpPr>
        <p:spPr bwMode="auto">
          <a:xfrm rot="10800000" flipV="1">
            <a:off x="2124075" y="3573463"/>
            <a:ext cx="68421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ru-RU" altLang="ru-RU" sz="1400"/>
              <a:t>Цель мероприятий</a:t>
            </a:r>
            <a:r>
              <a:rPr lang="ru-RU" altLang="ru-RU"/>
              <a:t> </a:t>
            </a:r>
            <a:r>
              <a:rPr lang="ru-RU" altLang="ru-RU" sz="1400"/>
              <a:t> - привлечение руководителей и специалистов в агропромышленный комплекс, укрепление кадрового состава, повышение качества трудовых</a:t>
            </a:r>
            <a:r>
              <a:rPr lang="ru-RU" altLang="ru-RU"/>
              <a:t> </a:t>
            </a:r>
            <a:r>
              <a:rPr lang="ru-RU" altLang="ru-RU" sz="1400"/>
              <a:t>ресурсов.</a:t>
            </a:r>
          </a:p>
        </p:txBody>
      </p:sp>
      <p:pic>
        <p:nvPicPr>
          <p:cNvPr id="11310" name="Picture 80" descr="SAM_1514"/>
          <p:cNvPicPr>
            <a:picLocks noChangeAspect="1" noChangeArrowheads="1"/>
          </p:cNvPicPr>
          <p:nvPr/>
        </p:nvPicPr>
        <p:blipFill>
          <a:blip r:embed="rId3" cstate="print"/>
          <a:srcRect/>
          <a:stretch>
            <a:fillRect/>
          </a:stretch>
        </p:blipFill>
        <p:spPr bwMode="auto">
          <a:xfrm>
            <a:off x="0" y="5285829"/>
            <a:ext cx="1954138" cy="1572171"/>
          </a:xfrm>
          <a:prstGeom prst="rect">
            <a:avLst/>
          </a:prstGeom>
          <a:ln>
            <a:noFill/>
          </a:ln>
          <a:effectLst>
            <a:softEdge rad="112500"/>
          </a:effectLst>
        </p:spPr>
      </p:pic>
      <p:pic>
        <p:nvPicPr>
          <p:cNvPr id="11311" name="Picture 81" descr="SAM_1424"/>
          <p:cNvPicPr>
            <a:picLocks noChangeAspect="1" noChangeArrowheads="1"/>
          </p:cNvPicPr>
          <p:nvPr/>
        </p:nvPicPr>
        <p:blipFill>
          <a:blip r:embed="rId4" cstate="print"/>
          <a:srcRect/>
          <a:stretch>
            <a:fillRect/>
          </a:stretch>
        </p:blipFill>
        <p:spPr bwMode="auto">
          <a:xfrm>
            <a:off x="0" y="3573016"/>
            <a:ext cx="2058265" cy="1665312"/>
          </a:xfrm>
          <a:prstGeom prst="rect">
            <a:avLst/>
          </a:prstGeom>
          <a:ln>
            <a:noFill/>
          </a:ln>
          <a:effectLst>
            <a:softEdge rad="112500"/>
          </a:effectLst>
        </p:spPr>
      </p:pic>
      <p:pic>
        <p:nvPicPr>
          <p:cNvPr id="11312" name="Picture 49"/>
          <p:cNvPicPr>
            <a:picLocks noChangeAspect="1" noChangeArrowheads="1"/>
          </p:cNvPicPr>
          <p:nvPr/>
        </p:nvPicPr>
        <p:blipFill>
          <a:blip r:embed="rId5" cstate="print"/>
          <a:srcRect/>
          <a:stretch>
            <a:fillRect/>
          </a:stretch>
        </p:blipFill>
        <p:spPr bwMode="auto">
          <a:xfrm>
            <a:off x="6949259" y="4437112"/>
            <a:ext cx="2194741" cy="1870844"/>
          </a:xfrm>
          <a:prstGeom prst="rect">
            <a:avLst/>
          </a:prstGeom>
          <a:ln>
            <a:noFill/>
          </a:ln>
          <a:effectLst>
            <a:softEdge rad="112500"/>
          </a:effectLst>
        </p:spPr>
      </p:pic>
      <p:sp>
        <p:nvSpPr>
          <p:cNvPr id="14385" name="Rectangle 52"/>
          <p:cNvSpPr>
            <a:spLocks noChangeArrowheads="1"/>
          </p:cNvSpPr>
          <p:nvPr/>
        </p:nvSpPr>
        <p:spPr bwMode="auto">
          <a:xfrm rot="10800000" flipV="1">
            <a:off x="1979613" y="4395788"/>
            <a:ext cx="51133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400"/>
              <a:t>Проведено 2 конкурса профессионального мастерства среди механизаторов и операторов машинного доения и праздничное мероприятие, посвященное профессиональному празднику Дню работников сельского хозяйства и перерабатывающей промышленности. Сумма расходов по данному направлению составила 390 тыс.рублей.</a:t>
            </a:r>
          </a:p>
          <a:p>
            <a:pPr algn="ctr" eaLnBrk="1" hangingPunct="1"/>
            <a:r>
              <a:rPr lang="ru-RU" altLang="ru-RU" sz="1400"/>
              <a:t>Проведен районный смотр-конкурс «Лучший по профессии» среди работников сельхозорганизаций и КФХ. По результатам смотра-конкурса призовые места заняли 37 работников сельскохозяйственных организаций. Субсидии получили 4 хозяйства и 2 КФХ , сумма субсидий  составила 347 тыс. рублей.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checkerboard(across)">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Заголовок 5"/>
          <p:cNvSpPr>
            <a:spLocks noGrp="1"/>
          </p:cNvSpPr>
          <p:nvPr>
            <p:ph type="title" idx="4294967295"/>
          </p:nvPr>
        </p:nvSpPr>
        <p:spPr>
          <a:xfrm>
            <a:off x="323850" y="115888"/>
            <a:ext cx="8496300" cy="458787"/>
          </a:xfrm>
        </p:spPr>
        <p:txBody>
          <a:bodyPr anchor="b"/>
          <a:lstStyle/>
          <a:p>
            <a:pPr eaLnBrk="1" hangingPunct="1"/>
            <a:r>
              <a:rPr lang="ru-RU" altLang="ru-RU" sz="2400" smtClean="0">
                <a:solidFill>
                  <a:srgbClr val="242424"/>
                </a:solidFill>
                <a:latin typeface="Times New Roman" panose="02020603050405020304" pitchFamily="18" charset="0"/>
              </a:rPr>
              <a:t>Итоги реализации муниципальной программы</a:t>
            </a:r>
            <a:r>
              <a:rPr lang="ru-RU" altLang="ru-RU" sz="1800" smtClean="0">
                <a:solidFill>
                  <a:srgbClr val="242424"/>
                </a:solidFill>
              </a:rPr>
              <a:t> </a:t>
            </a:r>
            <a:endParaRPr lang="ru-RU" altLang="ru-RU" sz="900" smtClean="0">
              <a:solidFill>
                <a:srgbClr val="242424"/>
              </a:solidFill>
            </a:endParaRPr>
          </a:p>
        </p:txBody>
      </p:sp>
      <p:sp>
        <p:nvSpPr>
          <p:cNvPr id="1028" name="Rectangle 12"/>
          <p:cNvSpPr>
            <a:spLocks noChangeArrowheads="1"/>
          </p:cNvSpPr>
          <p:nvPr/>
        </p:nvSpPr>
        <p:spPr bwMode="auto">
          <a:xfrm>
            <a:off x="0" y="620713"/>
            <a:ext cx="48958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tabLst>
                <a:tab pos="45085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45085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45085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45085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4508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9pPr>
          </a:lstStyle>
          <a:p>
            <a:pPr algn="ctr"/>
            <a:r>
              <a:rPr lang="ru-RU" altLang="ru-RU" sz="1500">
                <a:solidFill>
                  <a:srgbClr val="000000"/>
                </a:solidFill>
                <a:latin typeface="Times New Roman CYR" panose="02020603050405020304" pitchFamily="18" charset="0"/>
              </a:rPr>
              <a:t>Важнейшим условием в поддержании стабильности  АПК района является государственная поддержка. На реализацию программы предусмотрены значительные бюджетные средства. </a:t>
            </a:r>
            <a:endParaRPr lang="ru-RU" altLang="ru-RU" sz="900"/>
          </a:p>
          <a:p>
            <a:pPr algn="ctr"/>
            <a:r>
              <a:rPr lang="ru-RU" altLang="zh-CN" sz="1400">
                <a:solidFill>
                  <a:srgbClr val="00000A"/>
                </a:solidFill>
                <a:latin typeface="Times New Roman CYR" panose="02020603050405020304" pitchFamily="18" charset="0"/>
                <a:cs typeface="Times New Roman" panose="02020603050405020304" pitchFamily="18" charset="0"/>
              </a:rPr>
              <a:t>Поступление субсидий из бюджетов всех уровней, млн. рублей.</a:t>
            </a:r>
            <a:endParaRPr lang="ru-RU" altLang="zh-CN"/>
          </a:p>
        </p:txBody>
      </p:sp>
      <p:graphicFrame>
        <p:nvGraphicFramePr>
          <p:cNvPr id="2" name="Object 11"/>
          <p:cNvGraphicFramePr>
            <a:graphicFrameLocks noChangeAspect="1"/>
          </p:cNvGraphicFramePr>
          <p:nvPr/>
        </p:nvGraphicFramePr>
        <p:xfrm>
          <a:off x="50800" y="2039938"/>
          <a:ext cx="4775200" cy="2613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nvGraphicFramePr>
        <p:xfrm>
          <a:off x="4932363" y="2133600"/>
          <a:ext cx="4032250" cy="2065338"/>
        </p:xfrm>
        <a:graphic>
          <a:graphicData uri="http://schemas.openxmlformats.org/drawingml/2006/table">
            <a:tbl>
              <a:tblPr/>
              <a:tblGrid>
                <a:gridCol w="624438"/>
                <a:gridCol w="3407812"/>
              </a:tblGrid>
              <a:tr h="228584">
                <a:tc>
                  <a:txBody>
                    <a:bodyPr/>
                    <a:lstStyle/>
                    <a:p>
                      <a:pPr algn="ctr" hangingPunct="0">
                        <a:lnSpc>
                          <a:spcPts val="1800"/>
                        </a:lnSpc>
                        <a:spcAft>
                          <a:spcPts val="0"/>
                        </a:spcAft>
                        <a:tabLst>
                          <a:tab pos="450215" algn="l"/>
                        </a:tabLst>
                      </a:pPr>
                      <a:r>
                        <a:rPr lang="ru-RU" sz="1000" kern="50" dirty="0">
                          <a:solidFill>
                            <a:srgbClr val="000000"/>
                          </a:solidFill>
                          <a:latin typeface="Liberation Serif"/>
                          <a:ea typeface="Calibri"/>
                          <a:cs typeface="Liberation Serif"/>
                        </a:rPr>
                        <a:t>Год </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000" kern="50" dirty="0">
                          <a:solidFill>
                            <a:srgbClr val="000000"/>
                          </a:solidFill>
                          <a:latin typeface="Liberation Serif"/>
                          <a:ea typeface="Calibri"/>
                          <a:cs typeface="Liberation Serif"/>
                        </a:rPr>
                        <a:t>Объём и направления инвестиций, млн. рублей</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189">
                <a:tc>
                  <a:txBody>
                    <a:bodyPr/>
                    <a:lstStyle/>
                    <a:p>
                      <a:pPr algn="ctr" hangingPunct="0">
                        <a:lnSpc>
                          <a:spcPct val="100000"/>
                        </a:lnSpc>
                        <a:spcAft>
                          <a:spcPts val="0"/>
                        </a:spcAft>
                        <a:tabLst>
                          <a:tab pos="450215" algn="l"/>
                        </a:tabLst>
                      </a:pPr>
                      <a:r>
                        <a:rPr lang="ru-RU" sz="1000" b="1" kern="50" dirty="0">
                          <a:solidFill>
                            <a:srgbClr val="000000"/>
                          </a:solidFill>
                          <a:latin typeface="Liberation Serif"/>
                          <a:ea typeface="Calibri"/>
                          <a:cs typeface="Liberation Serif"/>
                        </a:rPr>
                        <a:t>2014</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00000"/>
                        </a:lnSpc>
                        <a:spcAft>
                          <a:spcPts val="0"/>
                        </a:spcAft>
                        <a:tabLst>
                          <a:tab pos="450215" algn="l"/>
                        </a:tabLst>
                      </a:pPr>
                      <a:r>
                        <a:rPr lang="ru-RU" sz="1000" kern="50" dirty="0">
                          <a:solidFill>
                            <a:srgbClr val="000000"/>
                          </a:solidFill>
                          <a:latin typeface="Times New Roman"/>
                          <a:ea typeface="Calibri"/>
                          <a:cs typeface="Times New Roman"/>
                        </a:rPr>
                        <a:t>45,5 в т.ч. почвообрабатывающая техника           -12,9</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Зерноуборочные комбайны, трактора -34,9</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Оборудование для животноводства     -2,2</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189">
                <a:tc>
                  <a:txBody>
                    <a:bodyPr/>
                    <a:lstStyle/>
                    <a:p>
                      <a:pPr algn="ctr" hangingPunct="0">
                        <a:lnSpc>
                          <a:spcPct val="100000"/>
                        </a:lnSpc>
                        <a:spcAft>
                          <a:spcPts val="0"/>
                        </a:spcAft>
                        <a:tabLst>
                          <a:tab pos="450215" algn="l"/>
                        </a:tabLst>
                      </a:pPr>
                      <a:r>
                        <a:rPr lang="ru-RU" sz="1000" b="1" kern="50" dirty="0">
                          <a:solidFill>
                            <a:srgbClr val="000000"/>
                          </a:solidFill>
                          <a:latin typeface="Liberation Serif"/>
                          <a:ea typeface="Calibri"/>
                          <a:cs typeface="Liberation Serif"/>
                        </a:rPr>
                        <a:t>2015</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00000"/>
                        </a:lnSpc>
                        <a:spcAft>
                          <a:spcPts val="0"/>
                        </a:spcAft>
                        <a:tabLst>
                          <a:tab pos="450215" algn="l"/>
                        </a:tabLst>
                      </a:pPr>
                      <a:r>
                        <a:rPr lang="ru-RU" sz="1000" kern="50" dirty="0">
                          <a:solidFill>
                            <a:srgbClr val="000000"/>
                          </a:solidFill>
                          <a:latin typeface="Times New Roman"/>
                          <a:ea typeface="Calibri"/>
                          <a:cs typeface="Times New Roman"/>
                        </a:rPr>
                        <a:t>56,7 в т.ч. почвообрабатывающая техника           -23,5</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Зерноуборочные комбайны, трактора -12,6</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Оборудование для животноводства     -20,6</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377">
                <a:tc>
                  <a:txBody>
                    <a:bodyPr/>
                    <a:lstStyle/>
                    <a:p>
                      <a:pPr algn="ctr" hangingPunct="0">
                        <a:lnSpc>
                          <a:spcPct val="100000"/>
                        </a:lnSpc>
                        <a:spcAft>
                          <a:spcPts val="0"/>
                        </a:spcAft>
                        <a:tabLst>
                          <a:tab pos="450215" algn="l"/>
                        </a:tabLst>
                      </a:pPr>
                      <a:r>
                        <a:rPr lang="ru-RU" sz="1000" b="1" kern="50" dirty="0">
                          <a:solidFill>
                            <a:srgbClr val="000000"/>
                          </a:solidFill>
                          <a:latin typeface="Liberation Serif"/>
                          <a:ea typeface="Calibri"/>
                          <a:cs typeface="Liberation Serif"/>
                        </a:rPr>
                        <a:t>2016</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ct val="100000"/>
                        </a:lnSpc>
                        <a:spcAft>
                          <a:spcPts val="0"/>
                        </a:spcAft>
                        <a:tabLst>
                          <a:tab pos="450215" algn="l"/>
                        </a:tabLst>
                      </a:pPr>
                      <a:r>
                        <a:rPr lang="ru-RU" sz="1000" kern="50" dirty="0">
                          <a:solidFill>
                            <a:srgbClr val="000000"/>
                          </a:solidFill>
                          <a:latin typeface="Times New Roman"/>
                          <a:ea typeface="Calibri"/>
                          <a:cs typeface="Times New Roman"/>
                        </a:rPr>
                        <a:t>117,1 в т.ч. трактора, комбайны    </a:t>
                      </a:r>
                      <a:r>
                        <a:rPr lang="ru-RU" sz="1000" kern="50" dirty="0" smtClean="0">
                          <a:solidFill>
                            <a:srgbClr val="000000"/>
                          </a:solidFill>
                          <a:latin typeface="Times New Roman"/>
                          <a:ea typeface="Calibri"/>
                          <a:cs typeface="Times New Roman"/>
                        </a:rPr>
                        <a:t>                            </a:t>
                      </a:r>
                      <a:r>
                        <a:rPr lang="ru-RU" sz="1000" kern="50" dirty="0">
                          <a:solidFill>
                            <a:srgbClr val="000000"/>
                          </a:solidFill>
                          <a:latin typeface="Times New Roman"/>
                          <a:ea typeface="Calibri"/>
                          <a:cs typeface="Times New Roman"/>
                        </a:rPr>
                        <a:t>-13,3</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a:t>
                      </a:r>
                      <a:r>
                        <a:rPr lang="ru-RU" sz="1000" kern="50" dirty="0" smtClean="0">
                          <a:solidFill>
                            <a:srgbClr val="000000"/>
                          </a:solidFill>
                          <a:latin typeface="Times New Roman"/>
                          <a:ea typeface="Calibri"/>
                          <a:cs typeface="Times New Roman"/>
                        </a:rPr>
                        <a:t>Техника </a:t>
                      </a:r>
                      <a:r>
                        <a:rPr lang="ru-RU" sz="1000" kern="50" dirty="0">
                          <a:solidFill>
                            <a:srgbClr val="000000"/>
                          </a:solidFill>
                          <a:latin typeface="Times New Roman"/>
                          <a:ea typeface="Calibri"/>
                          <a:cs typeface="Times New Roman"/>
                        </a:rPr>
                        <a:t>и оборудование для растениеводства        -19,7</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a:t>
                      </a:r>
                      <a:r>
                        <a:rPr lang="ru-RU" sz="1000" kern="50" dirty="0" smtClean="0">
                          <a:solidFill>
                            <a:srgbClr val="000000"/>
                          </a:solidFill>
                          <a:latin typeface="Times New Roman"/>
                          <a:ea typeface="Calibri"/>
                          <a:cs typeface="Times New Roman"/>
                        </a:rPr>
                        <a:t> </a:t>
                      </a:r>
                      <a:r>
                        <a:rPr lang="ru-RU" sz="1000" kern="50" dirty="0">
                          <a:solidFill>
                            <a:srgbClr val="000000"/>
                          </a:solidFill>
                          <a:latin typeface="Times New Roman"/>
                          <a:ea typeface="Calibri"/>
                          <a:cs typeface="Times New Roman"/>
                        </a:rPr>
                        <a:t>Оборудование для животноводства, покупка КРС-47,0</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a:t>
                      </a:r>
                      <a:r>
                        <a:rPr lang="ru-RU" sz="1000" kern="50" dirty="0" smtClean="0">
                          <a:solidFill>
                            <a:srgbClr val="000000"/>
                          </a:solidFill>
                          <a:latin typeface="Times New Roman"/>
                          <a:ea typeface="Calibri"/>
                          <a:cs typeface="Times New Roman"/>
                        </a:rPr>
                        <a:t> </a:t>
                      </a:r>
                      <a:r>
                        <a:rPr lang="ru-RU" sz="1000" kern="50" dirty="0">
                          <a:solidFill>
                            <a:srgbClr val="000000"/>
                          </a:solidFill>
                          <a:latin typeface="Times New Roman"/>
                          <a:ea typeface="Calibri"/>
                          <a:cs typeface="Times New Roman"/>
                        </a:rPr>
                        <a:t>Реконструкция телятника                                          -15,0</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a:t>
                      </a:r>
                      <a:r>
                        <a:rPr lang="ru-RU" sz="1000" kern="50" dirty="0" smtClean="0">
                          <a:solidFill>
                            <a:srgbClr val="000000"/>
                          </a:solidFill>
                          <a:latin typeface="Times New Roman"/>
                          <a:ea typeface="Calibri"/>
                          <a:cs typeface="Times New Roman"/>
                        </a:rPr>
                        <a:t>Реконструкция </a:t>
                      </a:r>
                      <a:r>
                        <a:rPr lang="ru-RU" sz="1000" kern="50" dirty="0">
                          <a:solidFill>
                            <a:srgbClr val="000000"/>
                          </a:solidFill>
                          <a:latin typeface="Times New Roman"/>
                          <a:ea typeface="Calibri"/>
                          <a:cs typeface="Times New Roman"/>
                        </a:rPr>
                        <a:t>овощехранилища                             -1,0</a:t>
                      </a:r>
                      <a:br>
                        <a:rPr lang="ru-RU" sz="1000" kern="50" dirty="0">
                          <a:solidFill>
                            <a:srgbClr val="000000"/>
                          </a:solidFill>
                          <a:latin typeface="Times New Roman"/>
                          <a:ea typeface="Calibri"/>
                          <a:cs typeface="Times New Roman"/>
                        </a:rPr>
                      </a:br>
                      <a:r>
                        <a:rPr lang="ru-RU" sz="1000" kern="50" dirty="0">
                          <a:solidFill>
                            <a:srgbClr val="000000"/>
                          </a:solidFill>
                          <a:latin typeface="Times New Roman"/>
                          <a:ea typeface="Calibri"/>
                          <a:cs typeface="Times New Roman"/>
                        </a:rPr>
                        <a:t>   </a:t>
                      </a:r>
                      <a:r>
                        <a:rPr lang="ru-RU" sz="1000" kern="50" dirty="0" smtClean="0">
                          <a:solidFill>
                            <a:srgbClr val="000000"/>
                          </a:solidFill>
                          <a:latin typeface="Times New Roman"/>
                          <a:ea typeface="Calibri"/>
                          <a:cs typeface="Times New Roman"/>
                        </a:rPr>
                        <a:t>Строительство </a:t>
                      </a:r>
                      <a:r>
                        <a:rPr lang="ru-RU" sz="1000" kern="50" dirty="0">
                          <a:solidFill>
                            <a:srgbClr val="000000"/>
                          </a:solidFill>
                          <a:latin typeface="Times New Roman"/>
                          <a:ea typeface="Calibri"/>
                          <a:cs typeface="Times New Roman"/>
                        </a:rPr>
                        <a:t>комплекса на 1200 голов                -21,1</a:t>
                      </a:r>
                      <a:endParaRPr lang="ru-RU" sz="1000" kern="50" dirty="0">
                        <a:solidFill>
                          <a:srgbClr val="00000A"/>
                        </a:solidFill>
                        <a:latin typeface="Times New Roman CYR"/>
                        <a:ea typeface="Times New Roman"/>
                        <a:cs typeface="Times New Roman"/>
                      </a:endParaRPr>
                    </a:p>
                  </a:txBody>
                  <a:tcPr marL="66809" marR="66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46" name="Прямоугольник 7"/>
          <p:cNvSpPr>
            <a:spLocks noChangeArrowheads="1"/>
          </p:cNvSpPr>
          <p:nvPr/>
        </p:nvSpPr>
        <p:spPr bwMode="auto">
          <a:xfrm>
            <a:off x="5148263" y="620713"/>
            <a:ext cx="37449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ru-RU" altLang="ru-RU"/>
              <a:t> </a:t>
            </a:r>
            <a:r>
              <a:rPr lang="ru-RU" altLang="ru-RU" sz="1400">
                <a:latin typeface="Times New Roman" panose="02020603050405020304" pitchFamily="18" charset="0"/>
                <a:cs typeface="Times New Roman" panose="02020603050405020304" pitchFamily="18" charset="0"/>
              </a:rPr>
              <a:t>Объём инвестиций в основной капитал 2016 года составил 117,1 млн. руб. Основным источником инвестиций являются прибыль 18,3 млн. рублей, кредиты банков 23,0 млн.рублей, бюджетных средств 30,0 млн. рублей, прочие 45,8 млн. рублей.</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4C4AF07-146D-4010-8AD3-445292930CE3}" type="slidenum">
              <a:rPr lang="ru-RU" altLang="ru-RU">
                <a:solidFill>
                  <a:srgbClr val="898989"/>
                </a:solidFill>
              </a:rPr>
              <a:pPr eaLnBrk="1" hangingPunct="1"/>
              <a:t>13</a:t>
            </a:fld>
            <a:endParaRPr lang="ru-RU" altLang="ru-RU">
              <a:solidFill>
                <a:srgbClr val="898989"/>
              </a:solidFill>
            </a:endParaRPr>
          </a:p>
        </p:txBody>
      </p:sp>
      <p:graphicFrame>
        <p:nvGraphicFramePr>
          <p:cNvPr id="3" name="Таблица 2"/>
          <p:cNvGraphicFramePr>
            <a:graphicFrameLocks noGrp="1"/>
          </p:cNvGraphicFramePr>
          <p:nvPr/>
        </p:nvGraphicFramePr>
        <p:xfrm>
          <a:off x="250825" y="333375"/>
          <a:ext cx="8496300" cy="4679950"/>
        </p:xfrm>
        <a:graphic>
          <a:graphicData uri="http://schemas.openxmlformats.org/drawingml/2006/table">
            <a:tbl>
              <a:tblPr/>
              <a:tblGrid>
                <a:gridCol w="2360083"/>
                <a:gridCol w="708025"/>
                <a:gridCol w="3256178"/>
                <a:gridCol w="629263"/>
                <a:gridCol w="771375"/>
                <a:gridCol w="771375"/>
              </a:tblGrid>
              <a:tr h="457144">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Наименование</a:t>
                      </a:r>
                      <a:br>
                        <a:rPr lang="ru-RU" sz="1200" kern="50" dirty="0">
                          <a:solidFill>
                            <a:srgbClr val="000000"/>
                          </a:solidFill>
                          <a:latin typeface="Times New Roman" pitchFamily="18" charset="0"/>
                          <a:ea typeface="Calibri"/>
                          <a:cs typeface="Times New Roman" pitchFamily="18" charset="0"/>
                        </a:rPr>
                      </a:br>
                      <a:r>
                        <a:rPr lang="ru-RU" sz="1200" kern="50" dirty="0">
                          <a:solidFill>
                            <a:srgbClr val="000000"/>
                          </a:solidFill>
                          <a:latin typeface="Times New Roman" pitchFamily="18" charset="0"/>
                          <a:ea typeface="Calibri"/>
                          <a:cs typeface="Times New Roman" pitchFamily="18" charset="0"/>
                        </a:rPr>
                        <a:t>программы</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a:t>
                      </a:r>
                      <a:br>
                        <a:rPr lang="ru-RU" sz="1200" kern="50" dirty="0">
                          <a:solidFill>
                            <a:srgbClr val="000000"/>
                          </a:solidFill>
                          <a:latin typeface="Times New Roman" pitchFamily="18" charset="0"/>
                          <a:ea typeface="Calibri"/>
                          <a:cs typeface="Times New Roman" pitchFamily="18" charset="0"/>
                        </a:rPr>
                      </a:br>
                      <a:r>
                        <a:rPr lang="ru-RU" sz="1200" kern="50" dirty="0" err="1">
                          <a:solidFill>
                            <a:srgbClr val="000000"/>
                          </a:solidFill>
                          <a:latin typeface="Times New Roman" pitchFamily="18" charset="0"/>
                          <a:ea typeface="Calibri"/>
                          <a:cs typeface="Times New Roman" pitchFamily="18" charset="0"/>
                        </a:rPr>
                        <a:t>п</a:t>
                      </a:r>
                      <a:r>
                        <a:rPr lang="ru-RU" sz="1200" kern="50" dirty="0">
                          <a:solidFill>
                            <a:srgbClr val="000000"/>
                          </a:solidFill>
                          <a:latin typeface="Times New Roman" pitchFamily="18" charset="0"/>
                          <a:ea typeface="Calibri"/>
                          <a:cs typeface="Times New Roman" pitchFamily="18" charset="0"/>
                        </a:rPr>
                        <a:t>/</a:t>
                      </a:r>
                      <a:r>
                        <a:rPr lang="ru-RU" sz="1200" kern="50" dirty="0" err="1">
                          <a:solidFill>
                            <a:srgbClr val="000000"/>
                          </a:solidFill>
                          <a:latin typeface="Times New Roman" pitchFamily="18" charset="0"/>
                          <a:ea typeface="Calibri"/>
                          <a:cs typeface="Times New Roman" pitchFamily="18" charset="0"/>
                        </a:rPr>
                        <a:t>п</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Наименование индикатора</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2015г.</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2016г.</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2015/2016</a:t>
                      </a:r>
                      <a:br>
                        <a:rPr lang="ru-RU" sz="1200" kern="50">
                          <a:solidFill>
                            <a:srgbClr val="000000"/>
                          </a:solidFill>
                          <a:latin typeface="Times New Roman" pitchFamily="18" charset="0"/>
                          <a:ea typeface="Calibri"/>
                          <a:cs typeface="Times New Roman" pitchFamily="18" charset="0"/>
                        </a:rPr>
                      </a:br>
                      <a:r>
                        <a:rPr lang="ru-RU" sz="1200" kern="50">
                          <a:solidFill>
                            <a:srgbClr val="000000"/>
                          </a:solidFill>
                          <a:latin typeface="Times New Roman" pitchFamily="18" charset="0"/>
                          <a:ea typeface="Calibri"/>
                          <a:cs typeface="Times New Roman" pitchFamily="18" charset="0"/>
                        </a:rPr>
                        <a:t>%</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05">
                <a:tc rowSpan="7">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Развитие </a:t>
                      </a:r>
                      <a:endParaRPr lang="ru-RU" sz="1200" kern="50" dirty="0">
                        <a:solidFill>
                          <a:srgbClr val="00000A"/>
                        </a:solidFill>
                        <a:latin typeface="Times New Roman" pitchFamily="18" charset="0"/>
                        <a:ea typeface="Times New Roman"/>
                        <a:cs typeface="Times New Roman" pitchFamily="18" charset="0"/>
                      </a:endParaRPr>
                    </a:p>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растениеводства</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1</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Площадь земель, занятых зерновыми и зернобобовыми культурами, га</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10582</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11046</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104</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39">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Площадь земель занятых картофелем, га</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256</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298</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dirty="0">
                          <a:solidFill>
                            <a:srgbClr val="000000"/>
                          </a:solidFill>
                          <a:latin typeface="Times New Roman" pitchFamily="18" charset="0"/>
                          <a:ea typeface="Calibri"/>
                          <a:cs typeface="Times New Roman" pitchFamily="18" charset="0"/>
                        </a:rPr>
                        <a:t>116</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3</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Площадь земель занятых овощами, га</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146</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169</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116</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05">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Производство зернобобовых и зерновых культур, тонн</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18687</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10389</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55</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5</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Производство картофеля, тонн</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4447</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4295</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97</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6</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Производство овощей, тонн</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4091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4481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110</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7</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Площадь земель введенных в севооборот, га</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369,5</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395</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106</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605">
                <a:tc rowSpan="3">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Развитие</a:t>
                      </a:r>
                      <a:br>
                        <a:rPr lang="ru-RU" sz="1200" kern="50">
                          <a:solidFill>
                            <a:srgbClr val="000000"/>
                          </a:solidFill>
                          <a:latin typeface="Times New Roman" pitchFamily="18" charset="0"/>
                          <a:ea typeface="Calibri"/>
                          <a:cs typeface="Times New Roman" pitchFamily="18" charset="0"/>
                        </a:rPr>
                      </a:br>
                      <a:r>
                        <a:rPr lang="ru-RU" sz="1200" kern="50">
                          <a:solidFill>
                            <a:srgbClr val="000000"/>
                          </a:solidFill>
                          <a:latin typeface="Times New Roman" pitchFamily="18" charset="0"/>
                          <a:ea typeface="Calibri"/>
                          <a:cs typeface="Times New Roman" pitchFamily="18" charset="0"/>
                        </a:rPr>
                        <a:t>животноводства</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8</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Производство скота и птицы на убой (в живом весе), тонн</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641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752</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117</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9</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Производство молока, тонн</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11231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12474</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111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vMerge="1">
                  <a:txBody>
                    <a:bodyPr/>
                    <a:lstStyle/>
                    <a:p>
                      <a:endParaRPr lang="ru-RU"/>
                    </a:p>
                  </a:txBody>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10</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Поголовье КРС, голов</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5811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5914</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102</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408">
                <a:tc>
                  <a:txBody>
                    <a:bodyPr/>
                    <a:lstStyle/>
                    <a:p>
                      <a:pPr algn="ctr" hangingPunct="0">
                        <a:lnSpc>
                          <a:spcPts val="1800"/>
                        </a:lnSpc>
                        <a:spcAft>
                          <a:spcPts val="0"/>
                        </a:spcAft>
                        <a:tabLst>
                          <a:tab pos="450215" algn="l"/>
                        </a:tabLst>
                      </a:pPr>
                      <a:r>
                        <a:rPr lang="ru-RU" sz="1200" kern="50" dirty="0" smtClean="0">
                          <a:solidFill>
                            <a:srgbClr val="000000"/>
                          </a:solidFill>
                          <a:latin typeface="Times New Roman" pitchFamily="18" charset="0"/>
                          <a:ea typeface="Calibri"/>
                          <a:cs typeface="Times New Roman" pitchFamily="18" charset="0"/>
                        </a:rPr>
                        <a:t>Поддержка малых </a:t>
                      </a:r>
                      <a:r>
                        <a:rPr lang="ru-RU" sz="1200" kern="50" dirty="0">
                          <a:solidFill>
                            <a:srgbClr val="000000"/>
                          </a:solidFill>
                          <a:latin typeface="Times New Roman" pitchFamily="18" charset="0"/>
                          <a:ea typeface="Calibri"/>
                          <a:cs typeface="Times New Roman" pitchFamily="18" charset="0"/>
                        </a:rPr>
                        <a:t>форм</a:t>
                      </a:r>
                      <a:br>
                        <a:rPr lang="ru-RU" sz="1200" kern="50" dirty="0">
                          <a:solidFill>
                            <a:srgbClr val="000000"/>
                          </a:solidFill>
                          <a:latin typeface="Times New Roman" pitchFamily="18" charset="0"/>
                          <a:ea typeface="Calibri"/>
                          <a:cs typeface="Times New Roman" pitchFamily="18" charset="0"/>
                        </a:rPr>
                      </a:br>
                      <a:r>
                        <a:rPr lang="ru-RU" sz="1200" kern="50" dirty="0">
                          <a:solidFill>
                            <a:srgbClr val="000000"/>
                          </a:solidFill>
                          <a:latin typeface="Times New Roman" pitchFamily="18" charset="0"/>
                          <a:ea typeface="Calibri"/>
                          <a:cs typeface="Times New Roman" pitchFamily="18" charset="0"/>
                        </a:rPr>
                        <a:t>хозяйствования</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11</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Количество вновь созданных рабочих мест в малых формах хозяйствования, ед.</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8</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8</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100</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763">
                <a:tc>
                  <a:txBody>
                    <a:bodyPr/>
                    <a:lstStyle/>
                    <a:p>
                      <a:pPr algn="ctr" hangingPunct="0">
                        <a:lnSpc>
                          <a:spcPct val="100000"/>
                        </a:lnSpc>
                        <a:spcAft>
                          <a:spcPts val="0"/>
                        </a:spcAft>
                        <a:tabLst>
                          <a:tab pos="450215" algn="l"/>
                        </a:tabLst>
                      </a:pPr>
                      <a:r>
                        <a:rPr lang="ru-RU" sz="1000" kern="50" dirty="0">
                          <a:solidFill>
                            <a:srgbClr val="000000"/>
                          </a:solidFill>
                          <a:latin typeface="Times New Roman" pitchFamily="18" charset="0"/>
                          <a:ea typeface="Calibri"/>
                          <a:cs typeface="Times New Roman" pitchFamily="18" charset="0"/>
                        </a:rPr>
                        <a:t>Техническая и технологическая модернизация</a:t>
                      </a:r>
                      <a:endParaRPr lang="ru-RU" sz="10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12</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Количество единиц приобретенной новой техники и оборудования, шт.</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2</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a:solidFill>
                            <a:srgbClr val="000000"/>
                          </a:solidFill>
                          <a:latin typeface="Times New Roman" pitchFamily="18" charset="0"/>
                          <a:ea typeface="Calibri"/>
                          <a:cs typeface="Times New Roman" pitchFamily="18" charset="0"/>
                        </a:rPr>
                        <a:t>200</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147">
                <a:tc>
                  <a:txBody>
                    <a:bodyPr/>
                    <a:lstStyle/>
                    <a:p>
                      <a:pPr algn="ctr" hangingPunct="0">
                        <a:lnSpc>
                          <a:spcPts val="18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Развитие кадрового потенциала</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13</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ts val="1100"/>
                        </a:lnSpc>
                        <a:spcAft>
                          <a:spcPts val="0"/>
                        </a:spcAft>
                        <a:tabLst>
                          <a:tab pos="450215" algn="l"/>
                        </a:tabLst>
                      </a:pPr>
                      <a:r>
                        <a:rPr lang="ru-RU" sz="1200" kern="50" dirty="0">
                          <a:solidFill>
                            <a:srgbClr val="000000"/>
                          </a:solidFill>
                          <a:latin typeface="Times New Roman" pitchFamily="18" charset="0"/>
                          <a:ea typeface="Calibri"/>
                          <a:cs typeface="Times New Roman" pitchFamily="18" charset="0"/>
                        </a:rPr>
                        <a:t>Проведение конкурсов профессионального мастерства, дня работников сельского хозяйства и перерабатывающей промышленности, смотр конкурса «лучший по </a:t>
                      </a:r>
                      <a:r>
                        <a:rPr lang="ru-RU" sz="1200" kern="50" dirty="0" err="1">
                          <a:solidFill>
                            <a:srgbClr val="000000"/>
                          </a:solidFill>
                          <a:latin typeface="Times New Roman" pitchFamily="18" charset="0"/>
                          <a:ea typeface="Calibri"/>
                          <a:cs typeface="Times New Roman" pitchFamily="18" charset="0"/>
                        </a:rPr>
                        <a:t>прорфессии</a:t>
                      </a:r>
                      <a:r>
                        <a:rPr lang="ru-RU" sz="1200" kern="50" dirty="0">
                          <a:solidFill>
                            <a:srgbClr val="000000"/>
                          </a:solidFill>
                          <a:latin typeface="Times New Roman" pitchFamily="18" charset="0"/>
                          <a:ea typeface="Calibri"/>
                          <a:cs typeface="Times New Roman" pitchFamily="18" charset="0"/>
                        </a:rPr>
                        <a:t>».</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kern="50">
                          <a:solidFill>
                            <a:srgbClr val="000000"/>
                          </a:solidFill>
                          <a:latin typeface="Times New Roman" pitchFamily="18" charset="0"/>
                          <a:ea typeface="Calibri"/>
                          <a:cs typeface="Times New Roman" pitchFamily="18" charset="0"/>
                        </a:rPr>
                        <a:t>4</a:t>
                      </a:r>
                      <a:endParaRPr lang="ru-RU" sz="1200" kern="5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ts val="1800"/>
                        </a:lnSpc>
                        <a:spcAft>
                          <a:spcPts val="0"/>
                        </a:spcAft>
                        <a:tabLst>
                          <a:tab pos="450215" algn="l"/>
                        </a:tabLst>
                      </a:pPr>
                      <a:r>
                        <a:rPr lang="ru-RU" sz="1200" b="1" kern="50" dirty="0">
                          <a:solidFill>
                            <a:srgbClr val="000000"/>
                          </a:solidFill>
                          <a:latin typeface="Times New Roman" pitchFamily="18" charset="0"/>
                          <a:ea typeface="Calibri"/>
                          <a:cs typeface="Times New Roman" pitchFamily="18" charset="0"/>
                        </a:rPr>
                        <a:t>100</a:t>
                      </a:r>
                      <a:endParaRPr lang="ru-RU" sz="1200" kern="50" dirty="0">
                        <a:solidFill>
                          <a:srgbClr val="00000A"/>
                        </a:solidFill>
                        <a:latin typeface="Times New Roman" pitchFamily="18" charset="0"/>
                        <a:ea typeface="Times New Roman"/>
                        <a:cs typeface="Times New Roman" pitchFamily="18" charset="0"/>
                      </a:endParaRPr>
                    </a:p>
                  </a:txBody>
                  <a:tcPr marL="40637" marR="406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462"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0850" eaLnBrk="0" hangingPunct="0">
              <a:tabLst>
                <a:tab pos="45085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45085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45085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45085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45085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450850" algn="l"/>
              </a:tabLst>
              <a:defRPr>
                <a:solidFill>
                  <a:schemeClr val="tx1"/>
                </a:solidFill>
                <a:latin typeface="Calibri" panose="020F0502020204030204" pitchFamily="34" charset="0"/>
                <a:cs typeface="Arial" panose="020B0604020202020204" pitchFamily="34" charset="0"/>
              </a:defRPr>
            </a:lvl9pPr>
          </a:lstStyle>
          <a:p>
            <a:pPr algn="just"/>
            <a:r>
              <a:rPr lang="ru-RU" altLang="ru-RU" sz="1500">
                <a:solidFill>
                  <a:srgbClr val="000000"/>
                </a:solidFill>
                <a:latin typeface="Times New Roman CYR" panose="02020603050405020304" pitchFamily="18" charset="0"/>
              </a:rPr>
              <a:t>В целом в 2016 году основные производственные индикаторы были выполнены на 100 и выше процентов.</a:t>
            </a:r>
            <a:endParaRPr lang="ru-RU" altLang="ru-RU"/>
          </a:p>
        </p:txBody>
      </p:sp>
      <p:sp>
        <p:nvSpPr>
          <p:cNvPr id="15463" name="Rectangle 2"/>
          <p:cNvSpPr>
            <a:spLocks noChangeArrowheads="1"/>
          </p:cNvSpPr>
          <p:nvPr/>
        </p:nvSpPr>
        <p:spPr bwMode="auto">
          <a:xfrm>
            <a:off x="0" y="5049838"/>
            <a:ext cx="91440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ru-RU" altLang="zh-CN" sz="1000">
                <a:solidFill>
                  <a:srgbClr val="00000A"/>
                </a:solidFill>
                <a:latin typeface="Times New Roman" panose="02020603050405020304" pitchFamily="18" charset="0"/>
                <a:cs typeface="Times New Roman" panose="02020603050405020304" pitchFamily="18" charset="0"/>
              </a:rPr>
              <a:t>       </a:t>
            </a:r>
            <a:r>
              <a:rPr lang="ru-RU" altLang="zh-CN" sz="1200">
                <a:solidFill>
                  <a:srgbClr val="00000A"/>
                </a:solidFill>
                <a:latin typeface="Times New Roman" panose="02020603050405020304" pitchFamily="18" charset="0"/>
                <a:cs typeface="Times New Roman" panose="02020603050405020304" pitchFamily="18" charset="0"/>
              </a:rPr>
              <a:t>Однако, есть факторы, которые негативно повлияли на выполнение индикаторов подпрограммы развитие растениеводства, распоряжением администрации №108-р от 14.07.2016г. введен режим «Чрезвычайная ситуация» вызванная гибелью посевов зерновых и кормовых культур в следствии засушливых погодных условий в мае-июне 2016 года».  В связи со сложившейся ситуацией на территории района сложилась сложная обстановка с заготовкой кормов и уборкой урожая. Яровые посевы зерновых культур и многолетние кормовые культуры не получили достаточного количества влаги в критические периода роста и развития в следствии чего на многих полях яровые культуры не получили достаточного количества влаги в критические периода роста и развития в следствии чего на многих полях яровые культуры не взошли, либо засохли.</a:t>
            </a:r>
            <a:endParaRPr lang="ru-RU" altLang="zh-CN" sz="1200">
              <a:latin typeface="Times New Roman" panose="02020603050405020304" pitchFamily="18" charset="0"/>
              <a:cs typeface="Times New Roman" panose="02020603050405020304" pitchFamily="18" charset="0"/>
            </a:endParaRPr>
          </a:p>
          <a:p>
            <a:pPr algn="just"/>
            <a:r>
              <a:rPr lang="ru-RU" altLang="zh-CN" sz="1200">
                <a:solidFill>
                  <a:srgbClr val="00000A"/>
                </a:solidFill>
                <a:latin typeface="Times New Roman" panose="02020603050405020304" pitchFamily="18" charset="0"/>
                <a:cs typeface="Times New Roman" panose="02020603050405020304" pitchFamily="18" charset="0"/>
              </a:rPr>
              <a:t>       - ввиду неблагоприятных погодных условий в 2016 году средняя урожайность зерновых, картофеля снизилась по сравнению с 2015 годом. Валовый сбор зерновых снизился на 45% по сравнению с 2015годом.         </a:t>
            </a:r>
            <a:endParaRPr lang="ru-RU" altLang="zh-CN" sz="1200">
              <a:latin typeface="Times New Roman" panose="02020603050405020304" pitchFamily="18" charset="0"/>
              <a:cs typeface="Times New Roman" panose="02020603050405020304" pitchFamily="18" charset="0"/>
            </a:endParaRPr>
          </a:p>
          <a:p>
            <a:pPr algn="just"/>
            <a:r>
              <a:rPr lang="ru-RU" altLang="zh-CN" sz="1400">
                <a:solidFill>
                  <a:srgbClr val="00000A"/>
                </a:solidFill>
                <a:latin typeface="Times New Roman" panose="02020603050405020304" pitchFamily="18" charset="0"/>
                <a:cs typeface="Times New Roman" panose="02020603050405020304" pitchFamily="18" charset="0"/>
              </a:rPr>
              <a:t>        </a:t>
            </a:r>
            <a:endParaRPr lang="ru-RU" altLang="zh-CN" sz="90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3D2507E-AAFC-4A24-9CA3-5F6E4CF440F4}" type="slidenum">
              <a:rPr lang="ru-RU" altLang="ru-RU">
                <a:solidFill>
                  <a:srgbClr val="898989"/>
                </a:solidFill>
              </a:rPr>
              <a:pPr eaLnBrk="1" hangingPunct="1"/>
              <a:t>14</a:t>
            </a:fld>
            <a:endParaRPr lang="ru-RU" altLang="ru-RU">
              <a:solidFill>
                <a:srgbClr val="898989"/>
              </a:solidFill>
            </a:endParaRPr>
          </a:p>
        </p:txBody>
      </p:sp>
      <p:graphicFrame>
        <p:nvGraphicFramePr>
          <p:cNvPr id="3" name="Таблица 2"/>
          <p:cNvGraphicFramePr>
            <a:graphicFrameLocks noGrp="1"/>
          </p:cNvGraphicFramePr>
          <p:nvPr/>
        </p:nvGraphicFramePr>
        <p:xfrm>
          <a:off x="468313" y="981075"/>
          <a:ext cx="7559675" cy="3529013"/>
        </p:xfrm>
        <a:graphic>
          <a:graphicData uri="http://schemas.openxmlformats.org/drawingml/2006/table">
            <a:tbl>
              <a:tblPr/>
              <a:tblGrid>
                <a:gridCol w="4579937"/>
                <a:gridCol w="917575"/>
                <a:gridCol w="1031875"/>
                <a:gridCol w="1030288"/>
              </a:tblGrid>
              <a:tr h="371475">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Целевые показатели</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2016 (план)</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2016 (факт)</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 выполнения</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 1</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2</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3</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400" b="0" i="0" u="none" strike="noStrike" cap="none" normalizeH="0" baseline="0" smtClean="0">
                          <a:ln>
                            <a:noFill/>
                          </a:ln>
                          <a:solidFill>
                            <a:srgbClr val="00000A"/>
                          </a:solidFill>
                          <a:effectLst/>
                          <a:latin typeface="Times New Roman CYR" pitchFamily="18" charset="0"/>
                          <a:cs typeface="Times New Roman" pitchFamily="18" charset="0"/>
                        </a:rPr>
                        <a:t>4</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Прибыль (убыток) до налогообложения </a:t>
                      </a:r>
                      <a:b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b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в сельском хозяйстве, всего, тыс.руб.</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25200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75696</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300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Привлечение краевых и федеральных финансовых средств на развитие сельского хозяйства Ординского муниципального района тыс.руб.</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9490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4695,19922</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FF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FF0000"/>
                          </a:solidFill>
                          <a:effectLst/>
                          <a:latin typeface="Times New Roman CYR" pitchFamily="18" charset="0"/>
                          <a:cs typeface="Times New Roman" pitchFamily="18" charset="0"/>
                        </a:rPr>
                        <a:t>49,4</a:t>
                      </a:r>
                      <a:endParaRPr kumimoji="0" lang="ru-RU" sz="1400" b="0" i="0" u="none" strike="noStrike" cap="none" normalizeH="0" baseline="0" smtClean="0">
                        <a:ln>
                          <a:noFill/>
                        </a:ln>
                        <a:solidFill>
                          <a:srgbClr val="FF0000"/>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ts val="1200"/>
                        </a:lnSpc>
                        <a:spcBef>
                          <a:spcPts val="200"/>
                        </a:spcBef>
                        <a:spcAft>
                          <a:spcPts val="200"/>
                        </a:spcAft>
                        <a:buClrTx/>
                        <a:buSzTx/>
                        <a:buFontTx/>
                        <a:buNone/>
                        <a:tabLst>
                          <a:tab pos="449263" algn="l"/>
                          <a:tab pos="2968625" algn="ctr"/>
                          <a:tab pos="5940425" algn="r"/>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Доля конкурентоспособных сельскохозяйственных организаций, %</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90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90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100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Производительность труда, рассчитываемая как выручка на 1 занятого в сельском хозяйстве, тыс.руб.</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570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672,2</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118</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Площадь земель, сельскохозяйственного назначения, находящихся в аренде и в собственности сельскохозяйственных товаропроизводителей, га</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26000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32761</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126</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Среднемесячная зарплата работников в сельском хозяйстве, руб.</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11000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13401</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122</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Среднегодовая численность работников в сельхозпредприятиях, чел.</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670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558</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120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A"/>
                          </a:solidFill>
                          <a:effectLst/>
                          <a:latin typeface="Times New Roman CYR" pitchFamily="18" charset="0"/>
                          <a:cs typeface="Times New Roman" pitchFamily="18" charset="0"/>
                        </a:rPr>
                        <a:t>Количество созданных рабочих мест в субъектах малых форм хозяйствования на селе, чел.</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8</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8</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0"/>
                        </a:solidFill>
                        <a:effectLst/>
                        <a:latin typeface="Times New Roman CYR" pitchFamily="18" charset="0"/>
                        <a:cs typeface="Times New Roman" pitchFamily="18" charset="0"/>
                      </a:endParaRPr>
                    </a:p>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100</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just" defTabSz="914400" rtl="0" eaLnBrk="1" fontAlgn="base" latinLnBrk="0" hangingPunct="0">
                        <a:lnSpc>
                          <a:spcPts val="1200"/>
                        </a:lnSpc>
                        <a:spcBef>
                          <a:spcPts val="200"/>
                        </a:spcBef>
                        <a:spcAft>
                          <a:spcPts val="200"/>
                        </a:spcAft>
                        <a:buClrTx/>
                        <a:buSzTx/>
                        <a:buFontTx/>
                        <a:buNone/>
                        <a:tabLst/>
                      </a:pPr>
                      <a:endParaRPr kumimoji="0" lang="ru-RU" sz="12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Среднее</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0">
                        <a:lnSpc>
                          <a:spcPts val="1200"/>
                        </a:lnSpc>
                        <a:spcBef>
                          <a:spcPts val="200"/>
                        </a:spcBef>
                        <a:spcAft>
                          <a:spcPts val="200"/>
                        </a:spcAft>
                        <a:buClrTx/>
                        <a:buSzTx/>
                        <a:buFontTx/>
                        <a:buNone/>
                        <a:tabLst/>
                      </a:pPr>
                      <a:r>
                        <a:rPr kumimoji="0" lang="ru-RU" sz="1200" b="0" i="0" u="none" strike="noStrike" cap="none" normalizeH="0" baseline="0" smtClean="0">
                          <a:ln>
                            <a:noFill/>
                          </a:ln>
                          <a:solidFill>
                            <a:srgbClr val="000000"/>
                          </a:solidFill>
                          <a:effectLst/>
                          <a:latin typeface="Times New Roman CYR" pitchFamily="18" charset="0"/>
                          <a:cs typeface="Times New Roman" pitchFamily="18" charset="0"/>
                        </a:rPr>
                        <a:t>129,4</a:t>
                      </a:r>
                      <a:endParaRPr kumimoji="0" lang="ru-RU" sz="1400" b="0" i="0" u="none" strike="noStrike" cap="none" normalizeH="0" baseline="0" smtClean="0">
                        <a:ln>
                          <a:noFill/>
                        </a:ln>
                        <a:solidFill>
                          <a:srgbClr val="00000A"/>
                        </a:solidFill>
                        <a:effectLst/>
                        <a:latin typeface="Times New Roman CYR" pitchFamily="18" charset="0"/>
                        <a:cs typeface="Times New Roman"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48" name="Rectangle 1"/>
          <p:cNvSpPr>
            <a:spLocks noChangeArrowheads="1"/>
          </p:cNvSpPr>
          <p:nvPr/>
        </p:nvSpPr>
        <p:spPr bwMode="auto">
          <a:xfrm>
            <a:off x="250825" y="260350"/>
            <a:ext cx="81010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449263" algn="r"/>
                <a:tab pos="2970213" algn="ctr"/>
                <a:tab pos="5940425" algn="r"/>
              </a:tabLst>
              <a:defRPr>
                <a:solidFill>
                  <a:schemeClr val="tx1"/>
                </a:solidFill>
                <a:latin typeface="Calibri" panose="020F0502020204030204" pitchFamily="34" charset="0"/>
                <a:cs typeface="Arial" panose="020B0604020202020204" pitchFamily="34" charset="0"/>
              </a:defRPr>
            </a:lvl9pPr>
          </a:lstStyle>
          <a:p>
            <a:pPr algn="ctr"/>
            <a:r>
              <a:rPr lang="ru-RU" altLang="zh-CN">
                <a:solidFill>
                  <a:srgbClr val="00000A"/>
                </a:solidFill>
                <a:latin typeface="Times New Roman" panose="02020603050405020304" pitchFamily="18" charset="0"/>
                <a:cs typeface="Times New Roman" panose="02020603050405020304" pitchFamily="18" charset="0"/>
              </a:rPr>
              <a:t>          В муниципальной программе насчитывается 8 целевых показателей, из которых в 2016 году выполнено 7 показателей.</a:t>
            </a:r>
            <a:endParaRPr lang="ru-RU" altLang="zh-CN">
              <a:cs typeface="Times New Roman" panose="02020603050405020304" pitchFamily="18" charset="0"/>
            </a:endParaRPr>
          </a:p>
          <a:p>
            <a:r>
              <a:rPr lang="ru-RU" altLang="zh-CN" sz="1400">
                <a:solidFill>
                  <a:srgbClr val="00000A"/>
                </a:solidFill>
                <a:latin typeface="Times New Roman" panose="02020603050405020304" pitchFamily="18" charset="0"/>
                <a:cs typeface="Times New Roman" panose="02020603050405020304" pitchFamily="18" charset="0"/>
              </a:rPr>
              <a:t>  </a:t>
            </a:r>
            <a:endParaRPr lang="ru-RU" altLang="zh-CN">
              <a:cs typeface="Times New Roman" panose="02020603050405020304" pitchFamily="18" charset="0"/>
            </a:endParaRPr>
          </a:p>
        </p:txBody>
      </p:sp>
      <p:sp>
        <p:nvSpPr>
          <p:cNvPr id="16449" name="Прямоугольник 4"/>
          <p:cNvSpPr>
            <a:spLocks noChangeArrowheads="1"/>
          </p:cNvSpPr>
          <p:nvPr/>
        </p:nvSpPr>
        <p:spPr bwMode="auto">
          <a:xfrm>
            <a:off x="468313" y="4941888"/>
            <a:ext cx="7632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ru-RU" altLang="ru-RU" sz="1400">
                <a:latin typeface="Times New Roman" panose="02020603050405020304" pitchFamily="18" charset="0"/>
                <a:cs typeface="Times New Roman" panose="02020603050405020304" pitchFamily="18" charset="0"/>
              </a:rPr>
              <a:t>Привлечение краевых и федеральных средств на развитие сельского хозяйства Ординского муниципального района, тыс. рублей данный показатель не выполнен вследствии отсутствия федеральных средств при предоставлении гранта на развитие семейной животноводческой фермы, грант предоставлен только за счет краевых и районных средств.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Прямоугольник 4"/>
          <p:cNvSpPr/>
          <p:nvPr/>
        </p:nvSpPr>
        <p:spPr>
          <a:xfrm>
            <a:off x="1039338" y="404984"/>
            <a:ext cx="7037575" cy="64877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4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reflection blurRad="101600" stA="22000" endPos="53000" dir="5400000" sy="-100000" rotWithShape="0"/>
                </a:effectLst>
                <a:latin typeface="Times New Roman" pitchFamily="18" charset="0"/>
                <a:ea typeface="Arial Unicode MS" pitchFamily="34" charset="-128"/>
                <a:cs typeface="Times New Roman" pitchFamily="18" charset="0"/>
              </a:rPr>
              <a:t>Благодарю за внимание</a:t>
            </a:r>
          </a:p>
        </p:txBody>
      </p:sp>
      <p:pic>
        <p:nvPicPr>
          <p:cNvPr id="13315" name="Picture 2"/>
          <p:cNvPicPr>
            <a:picLocks noChangeAspect="1" noChangeArrowheads="1"/>
          </p:cNvPicPr>
          <p:nvPr/>
        </p:nvPicPr>
        <p:blipFill>
          <a:blip r:embed="rId2" cstate="print"/>
          <a:srcRect/>
          <a:stretch>
            <a:fillRect/>
          </a:stretch>
        </p:blipFill>
        <p:spPr bwMode="auto">
          <a:xfrm>
            <a:off x="5357813" y="1214438"/>
            <a:ext cx="2857500" cy="2220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316" name="Picture 6"/>
          <p:cNvPicPr>
            <a:picLocks noChangeAspect="1" noChangeArrowheads="1"/>
          </p:cNvPicPr>
          <p:nvPr/>
        </p:nvPicPr>
        <p:blipFill>
          <a:blip r:embed="rId3" cstate="print"/>
          <a:srcRect/>
          <a:stretch>
            <a:fillRect/>
          </a:stretch>
        </p:blipFill>
        <p:spPr bwMode="auto">
          <a:xfrm>
            <a:off x="785813" y="1285875"/>
            <a:ext cx="2898775" cy="2284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7" name="Picture 7" descr="D:\Distr\6.12.2012\Мои документы\Фото\уборка 2014\уборка правда\Изображение 075.jpg"/>
          <p:cNvPicPr>
            <a:picLocks noChangeAspect="1" noChangeArrowheads="1"/>
          </p:cNvPicPr>
          <p:nvPr/>
        </p:nvPicPr>
        <p:blipFill>
          <a:blip r:embed="rId4" cstate="print"/>
          <a:srcRect/>
          <a:stretch>
            <a:fillRect/>
          </a:stretch>
        </p:blipFill>
        <p:spPr bwMode="auto">
          <a:xfrm>
            <a:off x="4857750" y="3714750"/>
            <a:ext cx="3905250" cy="2928938"/>
          </a:xfrm>
          <a:prstGeom prst="ellipse">
            <a:avLst/>
          </a:prstGeom>
          <a:ln>
            <a:noFill/>
          </a:ln>
          <a:effectLst>
            <a:softEdge rad="112500"/>
          </a:effectLst>
        </p:spPr>
      </p:pic>
      <p:pic>
        <p:nvPicPr>
          <p:cNvPr id="13318" name="Picture 8" descr="D:\Distr\6.12.2012\Мои документы\Фото\кукуруза\100MLT29\PICT0034.JPG"/>
          <p:cNvPicPr>
            <a:picLocks noChangeAspect="1" noChangeArrowheads="1"/>
          </p:cNvPicPr>
          <p:nvPr/>
        </p:nvPicPr>
        <p:blipFill>
          <a:blip r:embed="rId5" cstate="print"/>
          <a:srcRect/>
          <a:stretch>
            <a:fillRect/>
          </a:stretch>
        </p:blipFill>
        <p:spPr bwMode="auto">
          <a:xfrm>
            <a:off x="214313" y="3751263"/>
            <a:ext cx="3786187" cy="283845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Номер слайда 5"/>
          <p:cNvSpPr txBox="1">
            <a:spLocks noGrp="1"/>
          </p:cNvSpPr>
          <p:nvPr/>
        </p:nvSpPr>
        <p:spPr bwMode="auto">
          <a:xfrm>
            <a:off x="6419850" y="5980113"/>
            <a:ext cx="19748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8903" tIns="41030" rIns="78903" bIns="41030" anchor="b"/>
          <a:lstStyle>
            <a:lvl1pPr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1pPr>
            <a:lvl2pPr marL="742950" indent="-28575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2pPr>
            <a:lvl3pPr marL="11430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3pPr>
            <a:lvl4pPr marL="16002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4pPr>
            <a:lvl5pPr marL="2057400" indent="-228600" defTabSz="393700" eaLnBrk="0" hangingPunct="0">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5pPr>
            <a:lvl6pPr marL="25146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6pPr>
            <a:lvl7pPr marL="29718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7pPr>
            <a:lvl8pPr marL="34290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8pPr>
            <a:lvl9pPr marL="3886200" indent="-228600" defTabSz="393700" eaLnBrk="0" fontAlgn="base" hangingPunct="0">
              <a:spcBef>
                <a:spcPct val="0"/>
              </a:spcBef>
              <a:spcAft>
                <a:spcPct val="0"/>
              </a:spcAft>
              <a:tabLst>
                <a:tab pos="0" algn="l"/>
                <a:tab pos="392113" algn="l"/>
                <a:tab pos="785813" algn="l"/>
                <a:tab pos="1179513" algn="l"/>
                <a:tab pos="1574800" algn="l"/>
                <a:tab pos="1968500" algn="l"/>
                <a:tab pos="2362200" algn="l"/>
                <a:tab pos="2755900" algn="l"/>
                <a:tab pos="3149600" algn="l"/>
                <a:tab pos="3543300" algn="l"/>
                <a:tab pos="3937000" algn="l"/>
                <a:tab pos="4330700" algn="l"/>
                <a:tab pos="4724400" algn="l"/>
                <a:tab pos="5119688" algn="l"/>
                <a:tab pos="5513388" algn="l"/>
                <a:tab pos="5907088" algn="l"/>
                <a:tab pos="6300788" algn="l"/>
                <a:tab pos="6694488" algn="l"/>
                <a:tab pos="7088188" algn="l"/>
                <a:tab pos="7481888" algn="l"/>
                <a:tab pos="7875588" algn="l"/>
              </a:tabLst>
              <a:defRPr>
                <a:solidFill>
                  <a:schemeClr val="tx1"/>
                </a:solidFill>
                <a:latin typeface="Calibri" panose="020F0502020204030204" pitchFamily="34" charset="0"/>
                <a:cs typeface="Arial" panose="020B0604020202020204" pitchFamily="34" charset="0"/>
              </a:defRPr>
            </a:lvl9pPr>
          </a:lstStyle>
          <a:p>
            <a:pPr>
              <a:buSzPct val="100000"/>
            </a:pPr>
            <a:endParaRPr lang="ru-RU" altLang="ru-RU" sz="1600">
              <a:solidFill>
                <a:srgbClr val="000000"/>
              </a:solidFill>
              <a:latin typeface="Arial" panose="020B0604020202020204" pitchFamily="34" charset="0"/>
            </a:endParaRPr>
          </a:p>
        </p:txBody>
      </p:sp>
      <p:sp>
        <p:nvSpPr>
          <p:cNvPr id="93187" name="Rectangle 1"/>
          <p:cNvSpPr>
            <a:spLocks noGrp="1" noChangeArrowheads="1"/>
          </p:cNvSpPr>
          <p:nvPr>
            <p:ph type="title" idx="4294967295"/>
          </p:nvPr>
        </p:nvSpPr>
        <p:spPr>
          <a:xfrm>
            <a:off x="1042988" y="260350"/>
            <a:ext cx="7464425" cy="865188"/>
          </a:xfrm>
        </p:spPr>
        <p:txBody>
          <a:bodyPr lIns="78903" tIns="41030" rIns="78903" bIns="41030" anchor="b"/>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mtClean="0"/>
              <a:t>ПЛАН</a:t>
            </a:r>
          </a:p>
        </p:txBody>
      </p:sp>
      <p:sp>
        <p:nvSpPr>
          <p:cNvPr id="93188" name="Rectangle 2"/>
          <p:cNvSpPr>
            <a:spLocks noGrp="1" noChangeArrowheads="1"/>
          </p:cNvSpPr>
          <p:nvPr>
            <p:ph type="body" idx="4294967295"/>
          </p:nvPr>
        </p:nvSpPr>
        <p:spPr>
          <a:xfrm>
            <a:off x="755650" y="1125538"/>
            <a:ext cx="7580313" cy="2754312"/>
          </a:xfrm>
        </p:spPr>
        <p:txBody>
          <a:bodyPr lIns="78903" tIns="41030" rIns="78903" bIns="41030"/>
          <a:lstStyle/>
          <a:p>
            <a:pPr marL="327025" indent="-327025" defTabSz="449263" eaLnBrk="1" hangingPunct="1">
              <a:buClr>
                <a:srgbClr val="006666"/>
              </a:buClr>
              <a:buSzPct val="70000"/>
              <a:buFont typeface="Wingdings" panose="05000000000000000000" pitchFamily="2"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ru-RU" altLang="ru-RU" sz="2800" smtClean="0">
                <a:latin typeface="Times New Roman" panose="02020603050405020304" pitchFamily="18" charset="0"/>
              </a:rPr>
              <a:t>Цели и задачи муниципальной программы</a:t>
            </a:r>
          </a:p>
          <a:p>
            <a:pPr marL="327025" indent="-327025" defTabSz="449263" eaLnBrk="1" hangingPunct="1">
              <a:buClr>
                <a:srgbClr val="006666"/>
              </a:buClr>
              <a:buSzPct val="70000"/>
              <a:buFont typeface="Wingdings" panose="05000000000000000000" pitchFamily="2"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ru-RU" altLang="ru-RU" sz="2800" smtClean="0">
                <a:latin typeface="Times New Roman" panose="02020603050405020304" pitchFamily="18" charset="0"/>
              </a:rPr>
              <a:t>Структура муниципальной программы</a:t>
            </a:r>
          </a:p>
          <a:p>
            <a:pPr marL="327025" indent="-327025" defTabSz="449263" eaLnBrk="1" hangingPunct="1">
              <a:buClr>
                <a:srgbClr val="006666"/>
              </a:buClr>
              <a:buSzPct val="70000"/>
              <a:buFont typeface="Wingdings" panose="05000000000000000000" pitchFamily="2"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ru-RU" altLang="ru-RU" sz="2800" smtClean="0">
                <a:latin typeface="Times New Roman" panose="02020603050405020304" pitchFamily="18" charset="0"/>
              </a:rPr>
              <a:t>Ресурсное обеспечение муниципальной программы</a:t>
            </a:r>
          </a:p>
          <a:p>
            <a:pPr marL="327025" indent="-327025" defTabSz="449263" eaLnBrk="1" hangingPunct="1">
              <a:buClr>
                <a:srgbClr val="006666"/>
              </a:buClr>
              <a:buSzPct val="70000"/>
              <a:buFont typeface="Wingdings" panose="05000000000000000000" pitchFamily="2" charset="2"/>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ru-RU" altLang="ru-RU" sz="2800" smtClean="0">
                <a:latin typeface="Times New Roman" panose="02020603050405020304" pitchFamily="18" charset="0"/>
              </a:rPr>
              <a:t>Ожидаемые конечные результаты</a:t>
            </a:r>
          </a:p>
        </p:txBody>
      </p:sp>
      <p:pic>
        <p:nvPicPr>
          <p:cNvPr id="15" name="Рисунок 14" descr="http://to60.rosreestr.ru/upload/to60/files/img/%d0%ba%d0%be%d0%bb%d0%be%d1%81.jpg"/>
          <p:cNvPicPr/>
          <p:nvPr/>
        </p:nvPicPr>
        <p:blipFill>
          <a:blip r:embed="rId3" cstate="print">
            <a:extLst/>
          </a:blip>
          <a:srcRect/>
          <a:stretch>
            <a:fillRect/>
          </a:stretch>
        </p:blipFill>
        <p:spPr bwMode="auto">
          <a:xfrm>
            <a:off x="217166" y="4418310"/>
            <a:ext cx="8797551" cy="1732830"/>
          </a:xfrm>
          <a:prstGeom prst="rect">
            <a:avLst/>
          </a:prstGeom>
          <a:ln>
            <a:noFill/>
          </a:ln>
          <a:effectLst>
            <a:softEdge rad="112500"/>
          </a:effectLst>
        </p:spPr>
      </p:pic>
    </p:spTree>
  </p:cSld>
  <p:clrMapOvr>
    <a:masterClrMapping/>
  </p:clrMapOvr>
  <p:transition/>
  <p:timing>
    <p:tnLst>
      <p:par>
        <p:cTn id="1" dur="indefinite"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ppt_w</p:attrName>
                                        </p:attrNameLst>
                                      </p:cBhvr>
                                      <p:tavLst>
                                        <p:tav tm="0">
                                          <p:val>
                                            <p:fltVal val="0"/>
                                          </p:val>
                                        </p:tav>
                                        <p:tav tm="100000">
                                          <p:val>
                                            <p:strVal val="#ppt_w"/>
                                          </p:val>
                                        </p:tav>
                                      </p:tavLst>
                                    </p:anim>
                                    <p:anim calcmode="lin" valueType="num">
                                      <p:cBhvr>
                                        <p:cTn id="8" dur="500" fill="hold"/>
                                        <p:tgtEl>
                                          <p:spTgt spid="931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93188">
                                            <p:txEl>
                                              <p:pRg st="0" end="0"/>
                                            </p:txEl>
                                          </p:spTgt>
                                        </p:tgtEl>
                                        <p:attrNameLst>
                                          <p:attrName>style.visibility</p:attrName>
                                        </p:attrNameLst>
                                      </p:cBhvr>
                                      <p:to>
                                        <p:strVal val="visible"/>
                                      </p:to>
                                    </p:set>
                                    <p:anim calcmode="lin" valueType="num">
                                      <p:cBhvr>
                                        <p:cTn id="12" dur="2000" fill="hold"/>
                                        <p:tgtEl>
                                          <p:spTgt spid="93188">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93188">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93188">
                                            <p:txEl>
                                              <p:pRg st="0" end="0"/>
                                            </p:txEl>
                                          </p:spTgt>
                                        </p:tgtEl>
                                        <p:attrNameLst>
                                          <p:attrName>ppt_x</p:attrName>
                                        </p:attrNameLst>
                                      </p:cBhvr>
                                      <p:tavLst>
                                        <p:tav tm="0">
                                          <p:val>
                                            <p:fltVal val="0.5"/>
                                          </p:val>
                                        </p:tav>
                                        <p:tav tm="100000">
                                          <p:val>
                                            <p:strVal val="#ppt_x"/>
                                          </p:val>
                                        </p:tav>
                                      </p:tavLst>
                                    </p:anim>
                                    <p:anim calcmode="lin" valueType="num">
                                      <p:cBhvr>
                                        <p:cTn id="15" dur="2000" fill="hold"/>
                                        <p:tgtEl>
                                          <p:spTgt spid="93188">
                                            <p:txEl>
                                              <p:pRg st="0" end="0"/>
                                            </p:txEl>
                                          </p:spTgt>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2500"/>
                            </p:stCondLst>
                            <p:childTnLst>
                              <p:par>
                                <p:cTn id="17" presetID="23" presetClass="entr" presetSubtype="528" fill="hold" grpId="0" nodeType="afterEffect">
                                  <p:stCondLst>
                                    <p:cond delay="0"/>
                                  </p:stCondLst>
                                  <p:childTnLst>
                                    <p:set>
                                      <p:cBhvr>
                                        <p:cTn id="18" dur="1" fill="hold">
                                          <p:stCondLst>
                                            <p:cond delay="0"/>
                                          </p:stCondLst>
                                        </p:cTn>
                                        <p:tgtEl>
                                          <p:spTgt spid="93188">
                                            <p:txEl>
                                              <p:pRg st="1" end="1"/>
                                            </p:txEl>
                                          </p:spTgt>
                                        </p:tgtEl>
                                        <p:attrNameLst>
                                          <p:attrName>style.visibility</p:attrName>
                                        </p:attrNameLst>
                                      </p:cBhvr>
                                      <p:to>
                                        <p:strVal val="visible"/>
                                      </p:to>
                                    </p:set>
                                    <p:anim calcmode="lin" valueType="num">
                                      <p:cBhvr>
                                        <p:cTn id="19" dur="2000" fill="hold"/>
                                        <p:tgtEl>
                                          <p:spTgt spid="93188">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93188">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93188">
                                            <p:txEl>
                                              <p:pRg st="1" end="1"/>
                                            </p:txEl>
                                          </p:spTgt>
                                        </p:tgtEl>
                                        <p:attrNameLst>
                                          <p:attrName>ppt_x</p:attrName>
                                        </p:attrNameLst>
                                      </p:cBhvr>
                                      <p:tavLst>
                                        <p:tav tm="0">
                                          <p:val>
                                            <p:fltVal val="0.5"/>
                                          </p:val>
                                        </p:tav>
                                        <p:tav tm="100000">
                                          <p:val>
                                            <p:strVal val="#ppt_x"/>
                                          </p:val>
                                        </p:tav>
                                      </p:tavLst>
                                    </p:anim>
                                    <p:anim calcmode="lin" valueType="num">
                                      <p:cBhvr>
                                        <p:cTn id="22" dur="2000" fill="hold"/>
                                        <p:tgtEl>
                                          <p:spTgt spid="93188">
                                            <p:txEl>
                                              <p:pRg st="1" end="1"/>
                                            </p:txEl>
                                          </p:spTgt>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4500"/>
                            </p:stCondLst>
                            <p:childTnLst>
                              <p:par>
                                <p:cTn id="24" presetID="23" presetClass="entr" presetSubtype="528" fill="hold" grpId="0" nodeType="afterEffect">
                                  <p:stCondLst>
                                    <p:cond delay="0"/>
                                  </p:stCondLst>
                                  <p:childTnLst>
                                    <p:set>
                                      <p:cBhvr>
                                        <p:cTn id="25" dur="1" fill="hold">
                                          <p:stCondLst>
                                            <p:cond delay="0"/>
                                          </p:stCondLst>
                                        </p:cTn>
                                        <p:tgtEl>
                                          <p:spTgt spid="93188">
                                            <p:txEl>
                                              <p:pRg st="2" end="2"/>
                                            </p:txEl>
                                          </p:spTgt>
                                        </p:tgtEl>
                                        <p:attrNameLst>
                                          <p:attrName>style.visibility</p:attrName>
                                        </p:attrNameLst>
                                      </p:cBhvr>
                                      <p:to>
                                        <p:strVal val="visible"/>
                                      </p:to>
                                    </p:set>
                                    <p:anim calcmode="lin" valueType="num">
                                      <p:cBhvr>
                                        <p:cTn id="26" dur="2000" fill="hold"/>
                                        <p:tgtEl>
                                          <p:spTgt spid="93188">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93188">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93188">
                                            <p:txEl>
                                              <p:pRg st="2" end="2"/>
                                            </p:txEl>
                                          </p:spTgt>
                                        </p:tgtEl>
                                        <p:attrNameLst>
                                          <p:attrName>ppt_x</p:attrName>
                                        </p:attrNameLst>
                                      </p:cBhvr>
                                      <p:tavLst>
                                        <p:tav tm="0">
                                          <p:val>
                                            <p:fltVal val="0.5"/>
                                          </p:val>
                                        </p:tav>
                                        <p:tav tm="100000">
                                          <p:val>
                                            <p:strVal val="#ppt_x"/>
                                          </p:val>
                                        </p:tav>
                                      </p:tavLst>
                                    </p:anim>
                                    <p:anim calcmode="lin" valueType="num">
                                      <p:cBhvr>
                                        <p:cTn id="29" dur="2000" fill="hold"/>
                                        <p:tgtEl>
                                          <p:spTgt spid="93188">
                                            <p:txEl>
                                              <p:pRg st="2" end="2"/>
                                            </p:txEl>
                                          </p:spTgt>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6500"/>
                            </p:stCondLst>
                            <p:childTnLst>
                              <p:par>
                                <p:cTn id="31" presetID="23" presetClass="entr" presetSubtype="528" fill="hold" grpId="0" nodeType="afterEffect">
                                  <p:stCondLst>
                                    <p:cond delay="0"/>
                                  </p:stCondLst>
                                  <p:childTnLst>
                                    <p:set>
                                      <p:cBhvr>
                                        <p:cTn id="32" dur="1" fill="hold">
                                          <p:stCondLst>
                                            <p:cond delay="0"/>
                                          </p:stCondLst>
                                        </p:cTn>
                                        <p:tgtEl>
                                          <p:spTgt spid="93188">
                                            <p:txEl>
                                              <p:pRg st="3" end="3"/>
                                            </p:txEl>
                                          </p:spTgt>
                                        </p:tgtEl>
                                        <p:attrNameLst>
                                          <p:attrName>style.visibility</p:attrName>
                                        </p:attrNameLst>
                                      </p:cBhvr>
                                      <p:to>
                                        <p:strVal val="visible"/>
                                      </p:to>
                                    </p:set>
                                    <p:anim calcmode="lin" valueType="num">
                                      <p:cBhvr>
                                        <p:cTn id="33" dur="2000" fill="hold"/>
                                        <p:tgtEl>
                                          <p:spTgt spid="93188">
                                            <p:txEl>
                                              <p:pRg st="3" end="3"/>
                                            </p:txEl>
                                          </p:spTgt>
                                        </p:tgtEl>
                                        <p:attrNameLst>
                                          <p:attrName>ppt_w</p:attrName>
                                        </p:attrNameLst>
                                      </p:cBhvr>
                                      <p:tavLst>
                                        <p:tav tm="0">
                                          <p:val>
                                            <p:fltVal val="0"/>
                                          </p:val>
                                        </p:tav>
                                        <p:tav tm="100000">
                                          <p:val>
                                            <p:strVal val="#ppt_w"/>
                                          </p:val>
                                        </p:tav>
                                      </p:tavLst>
                                    </p:anim>
                                    <p:anim calcmode="lin" valueType="num">
                                      <p:cBhvr>
                                        <p:cTn id="34" dur="2000" fill="hold"/>
                                        <p:tgtEl>
                                          <p:spTgt spid="93188">
                                            <p:txEl>
                                              <p:pRg st="3" end="3"/>
                                            </p:txEl>
                                          </p:spTgt>
                                        </p:tgtEl>
                                        <p:attrNameLst>
                                          <p:attrName>ppt_h</p:attrName>
                                        </p:attrNameLst>
                                      </p:cBhvr>
                                      <p:tavLst>
                                        <p:tav tm="0">
                                          <p:val>
                                            <p:fltVal val="0"/>
                                          </p:val>
                                        </p:tav>
                                        <p:tav tm="100000">
                                          <p:val>
                                            <p:strVal val="#ppt_h"/>
                                          </p:val>
                                        </p:tav>
                                      </p:tavLst>
                                    </p:anim>
                                    <p:anim calcmode="lin" valueType="num">
                                      <p:cBhvr>
                                        <p:cTn id="35" dur="2000" fill="hold"/>
                                        <p:tgtEl>
                                          <p:spTgt spid="93188">
                                            <p:txEl>
                                              <p:pRg st="3" end="3"/>
                                            </p:txEl>
                                          </p:spTgt>
                                        </p:tgtEl>
                                        <p:attrNameLst>
                                          <p:attrName>ppt_x</p:attrName>
                                        </p:attrNameLst>
                                      </p:cBhvr>
                                      <p:tavLst>
                                        <p:tav tm="0">
                                          <p:val>
                                            <p:fltVal val="0.5"/>
                                          </p:val>
                                        </p:tav>
                                        <p:tav tm="100000">
                                          <p:val>
                                            <p:strVal val="#ppt_x"/>
                                          </p:val>
                                        </p:tav>
                                      </p:tavLst>
                                    </p:anim>
                                    <p:anim calcmode="lin" valueType="num">
                                      <p:cBhvr>
                                        <p:cTn id="36" dur="2000" fill="hold"/>
                                        <p:tgtEl>
                                          <p:spTgt spid="93188">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p:bldP spid="9318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Rot="1" noChangeArrowheads="1"/>
          </p:cNvSpPr>
          <p:nvPr>
            <p:ph type="title" idx="4294967295"/>
          </p:nvPr>
        </p:nvSpPr>
        <p:spPr>
          <a:xfrm>
            <a:off x="323850" y="244475"/>
            <a:ext cx="8640763" cy="5921375"/>
          </a:xfrm>
        </p:spPr>
        <p:txBody>
          <a:bodyPr/>
          <a:lstStyle/>
          <a:p>
            <a:pPr indent="628650" algn="just" eaLnBrk="1" hangingPunct="1"/>
            <a:r>
              <a:rPr lang="ru-RU" altLang="ru-RU" sz="2400" smtClean="0">
                <a:latin typeface="Times New Roman" panose="02020603050405020304" pitchFamily="18" charset="0"/>
              </a:rPr>
              <a:t/>
            </a:r>
            <a:br>
              <a:rPr lang="ru-RU" altLang="ru-RU" sz="2400" smtClean="0">
                <a:latin typeface="Times New Roman" panose="02020603050405020304" pitchFamily="18" charset="0"/>
              </a:rPr>
            </a:br>
            <a:r>
              <a:rPr lang="ru-RU" altLang="ru-RU" sz="2400" smtClean="0">
                <a:latin typeface="Times New Roman" panose="02020603050405020304" pitchFamily="18" charset="0"/>
              </a:rPr>
              <a:t>Основной отраслью экономики Ординского района является агропромышленный комплекс (около 60% в структуре экономики района). Сельскохозяйственное производство играет большую роль в деятельности района, обладая значительным потенциалом для развития. </a:t>
            </a:r>
            <a:br>
              <a:rPr lang="ru-RU" altLang="ru-RU" sz="2400" smtClean="0">
                <a:latin typeface="Times New Roman" panose="02020603050405020304" pitchFamily="18" charset="0"/>
              </a:rPr>
            </a:br>
            <a:r>
              <a:rPr lang="ru-RU" altLang="ru-RU" sz="2400" smtClean="0">
                <a:latin typeface="Times New Roman" panose="02020603050405020304" pitchFamily="18" charset="0"/>
              </a:rPr>
              <a:t>         На территории Ординского района производство сельскохозяйственной продукции осуществляют 10 сельскохозяйственных организаций, 25 крестьянских (фермерских) хозяйств 2 сельскохозяйственных перерабатывающих кооператива и более 5700 личных подсобных хозяйства.</a:t>
            </a:r>
            <a:br>
              <a:rPr lang="ru-RU" altLang="ru-RU" sz="2400" smtClean="0">
                <a:latin typeface="Times New Roman" panose="02020603050405020304" pitchFamily="18" charset="0"/>
              </a:rPr>
            </a:br>
            <a:r>
              <a:rPr lang="ru-RU" altLang="ru-RU" sz="2400" smtClean="0">
                <a:latin typeface="Times New Roman" panose="02020603050405020304" pitchFamily="18" charset="0"/>
              </a:rPr>
              <a:t>          Основной продукцией сельскохозяйственной отрасли в Ординском муниципальном районе традиционно являются зерно, молоко, мясо КРС. В субъектах МФХ  основными видами сельскохозяйственной продукции являются  картофель, овощи, молоко, откорм КРС, мясо птицы, мед.</a:t>
            </a:r>
            <a:br>
              <a:rPr lang="ru-RU" altLang="ru-RU" sz="2400" smtClean="0">
                <a:latin typeface="Times New Roman" panose="02020603050405020304" pitchFamily="18" charset="0"/>
              </a:rPr>
            </a:br>
            <a:r>
              <a:rPr lang="ru-RU" altLang="ru-RU" sz="2400" smtClean="0">
                <a:latin typeface="Times New Roman" panose="02020603050405020304" pitchFamily="18" charset="0"/>
              </a:rPr>
              <a:t/>
            </a:r>
            <a:br>
              <a:rPr lang="ru-RU" altLang="ru-RU" sz="2400" smtClean="0">
                <a:latin typeface="Times New Roman" panose="02020603050405020304" pitchFamily="18" charset="0"/>
              </a:rPr>
            </a:br>
            <a:r>
              <a:rPr lang="ru-RU" altLang="ru-RU" sz="1800" b="1" smtClean="0">
                <a:latin typeface="Times New Roman" panose="02020603050405020304" pitchFamily="18" charset="0"/>
              </a:rPr>
              <a:t/>
            </a:r>
            <a:br>
              <a:rPr lang="ru-RU" altLang="ru-RU" sz="1800" b="1" smtClean="0">
                <a:latin typeface="Times New Roman" panose="02020603050405020304" pitchFamily="18" charset="0"/>
              </a:rPr>
            </a:br>
            <a:endParaRPr lang="ru-RU" altLang="ru-RU" sz="1800" b="1" smtClean="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Effect transition="in" filter="fade">
                                      <p:cBhvr>
                                        <p:cTn id="7" dur="20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Номер слайда 3"/>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2C06BFDF-CDBD-410A-8AA0-F1BC3D5CD280}" type="slidenum">
              <a:rPr lang="ru-RU" altLang="ru-RU" sz="1200">
                <a:solidFill>
                  <a:srgbClr val="898989"/>
                </a:solidFill>
              </a:rPr>
              <a:pPr algn="r" eaLnBrk="1" hangingPunct="1"/>
              <a:t>4</a:t>
            </a:fld>
            <a:endParaRPr lang="ru-RU" altLang="ru-RU" sz="1200">
              <a:solidFill>
                <a:srgbClr val="898989"/>
              </a:solidFill>
            </a:endParaRPr>
          </a:p>
        </p:txBody>
      </p:sp>
      <p:sp>
        <p:nvSpPr>
          <p:cNvPr id="7171" name="AutoShape 3"/>
          <p:cNvSpPr>
            <a:spLocks noChangeArrowheads="1"/>
          </p:cNvSpPr>
          <p:nvPr/>
        </p:nvSpPr>
        <p:spPr bwMode="auto">
          <a:xfrm>
            <a:off x="107950" y="115888"/>
            <a:ext cx="8928100" cy="5762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ru-RU" altLang="ru-RU" b="1">
                <a:solidFill>
                  <a:srgbClr val="C00000"/>
                </a:solidFill>
              </a:rPr>
              <a:t>Муниципальная программа «Развитие сельского хозяйства»                                                     в Ординском  муниципальном районе на 2014-2020 годы</a:t>
            </a:r>
          </a:p>
        </p:txBody>
      </p:sp>
      <p:sp>
        <p:nvSpPr>
          <p:cNvPr id="7172" name="AutoShape 3"/>
          <p:cNvSpPr>
            <a:spLocks noChangeArrowheads="1"/>
          </p:cNvSpPr>
          <p:nvPr/>
        </p:nvSpPr>
        <p:spPr bwMode="auto">
          <a:xfrm>
            <a:off x="468313" y="908050"/>
            <a:ext cx="8064500" cy="433388"/>
          </a:xfrm>
          <a:prstGeom prst="roundRect">
            <a:avLst>
              <a:gd name="adj" fmla="val 16667"/>
            </a:avLst>
          </a:prstGeom>
          <a:solidFill>
            <a:srgbClr val="E5542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ru-RU" altLang="ru-RU" b="1">
                <a:solidFill>
                  <a:srgbClr val="FFFFFF"/>
                </a:solidFill>
              </a:rPr>
              <a:t>Цели Программы </a:t>
            </a:r>
          </a:p>
        </p:txBody>
      </p:sp>
      <p:sp>
        <p:nvSpPr>
          <p:cNvPr id="7" name="Text Box 84"/>
          <p:cNvSpPr txBox="1">
            <a:spLocks noChangeArrowheads="1"/>
          </p:cNvSpPr>
          <p:nvPr/>
        </p:nvSpPr>
        <p:spPr bwMode="auto">
          <a:xfrm>
            <a:off x="288925" y="1558925"/>
            <a:ext cx="6804025" cy="466725"/>
          </a:xfrm>
          <a:prstGeom prst="rect">
            <a:avLst/>
          </a:prstGeom>
          <a:solidFill>
            <a:srgbClr val="FF9900"/>
          </a:solidFill>
          <a:ln w="9525">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Обеспечить стимулирование роста производства основных  </a:t>
            </a:r>
            <a:br>
              <a:rPr lang="ru-RU" altLang="ru-RU" sz="1200" b="1">
                <a:latin typeface="Arial" panose="020B0604020202020204" pitchFamily="34" charset="0"/>
              </a:rPr>
            </a:br>
            <a:r>
              <a:rPr lang="ru-RU" altLang="ru-RU" sz="1200" b="1">
                <a:latin typeface="Arial" panose="020B0604020202020204" pitchFamily="34" charset="0"/>
              </a:rPr>
              <a:t>видов сельскохозяйственной продукции.</a:t>
            </a:r>
          </a:p>
        </p:txBody>
      </p:sp>
      <p:sp>
        <p:nvSpPr>
          <p:cNvPr id="8" name="Text Box 85"/>
          <p:cNvSpPr txBox="1">
            <a:spLocks noChangeArrowheads="1"/>
          </p:cNvSpPr>
          <p:nvPr/>
        </p:nvSpPr>
        <p:spPr bwMode="auto">
          <a:xfrm>
            <a:off x="323850" y="2276475"/>
            <a:ext cx="6804025" cy="466725"/>
          </a:xfrm>
          <a:prstGeom prst="rect">
            <a:avLst/>
          </a:prstGeom>
          <a:solidFill>
            <a:srgbClr val="FF9900"/>
          </a:solidFill>
          <a:ln w="9525" algn="ctr">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Осуществить воспроизводство и повышение эффективности    </a:t>
            </a:r>
            <a:br>
              <a:rPr lang="ru-RU" altLang="ru-RU" sz="1200" b="1">
                <a:latin typeface="Arial" panose="020B0604020202020204" pitchFamily="34" charset="0"/>
              </a:rPr>
            </a:br>
            <a:r>
              <a:rPr lang="ru-RU" altLang="ru-RU" sz="1200" b="1">
                <a:latin typeface="Arial" panose="020B0604020202020204" pitchFamily="34" charset="0"/>
              </a:rPr>
              <a:t>использования в сельском хозяйстве земельных ресурсов.</a:t>
            </a:r>
          </a:p>
        </p:txBody>
      </p:sp>
      <p:sp>
        <p:nvSpPr>
          <p:cNvPr id="9" name="Text Box 86"/>
          <p:cNvSpPr txBox="1">
            <a:spLocks noChangeArrowheads="1"/>
          </p:cNvSpPr>
          <p:nvPr/>
        </p:nvSpPr>
        <p:spPr bwMode="auto">
          <a:xfrm>
            <a:off x="323850" y="3068638"/>
            <a:ext cx="6769100" cy="649287"/>
          </a:xfrm>
          <a:prstGeom prst="rect">
            <a:avLst/>
          </a:prstGeom>
          <a:solidFill>
            <a:srgbClr val="FF9900"/>
          </a:solidFill>
          <a:ln w="9525" algn="ctr">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Осуществить техническую и технологическую модернизацию,  </a:t>
            </a:r>
            <a:br>
              <a:rPr lang="ru-RU" altLang="ru-RU" sz="1200" b="1">
                <a:latin typeface="Arial" panose="020B0604020202020204" pitchFamily="34" charset="0"/>
              </a:rPr>
            </a:br>
            <a:r>
              <a:rPr lang="ru-RU" altLang="ru-RU" sz="1200" b="1">
                <a:latin typeface="Arial" panose="020B0604020202020204" pitchFamily="34" charset="0"/>
              </a:rPr>
              <a:t>стимулирование инвестиционной деятельности и             </a:t>
            </a:r>
            <a:br>
              <a:rPr lang="ru-RU" altLang="ru-RU" sz="1200" b="1">
                <a:latin typeface="Arial" panose="020B0604020202020204" pitchFamily="34" charset="0"/>
              </a:rPr>
            </a:br>
            <a:r>
              <a:rPr lang="ru-RU" altLang="ru-RU" sz="1200" b="1">
                <a:latin typeface="Arial" panose="020B0604020202020204" pitchFamily="34" charset="0"/>
              </a:rPr>
              <a:t>инновационного развития.</a:t>
            </a:r>
          </a:p>
        </p:txBody>
      </p:sp>
      <p:sp>
        <p:nvSpPr>
          <p:cNvPr id="10" name="Text Box 87"/>
          <p:cNvSpPr txBox="1">
            <a:spLocks noChangeArrowheads="1"/>
          </p:cNvSpPr>
          <p:nvPr/>
        </p:nvSpPr>
        <p:spPr bwMode="auto">
          <a:xfrm>
            <a:off x="323850" y="4005263"/>
            <a:ext cx="6769100" cy="649287"/>
          </a:xfrm>
          <a:prstGeom prst="rect">
            <a:avLst/>
          </a:prstGeom>
          <a:solidFill>
            <a:srgbClr val="FF9900"/>
          </a:solidFill>
          <a:ln w="9525" algn="ctr">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Обеспечить рост доходности сельскохозяйственных </a:t>
            </a:r>
            <a:br>
              <a:rPr lang="ru-RU" altLang="ru-RU" sz="1200" b="1">
                <a:latin typeface="Arial" panose="020B0604020202020204" pitchFamily="34" charset="0"/>
              </a:rPr>
            </a:br>
            <a:r>
              <a:rPr lang="ru-RU" altLang="ru-RU" sz="1200" b="1">
                <a:latin typeface="Arial" panose="020B0604020202020204" pitchFamily="34" charset="0"/>
              </a:rPr>
              <a:t>товаропроизводителей, создать организационно-            </a:t>
            </a:r>
            <a:br>
              <a:rPr lang="ru-RU" altLang="ru-RU" sz="1200" b="1">
                <a:latin typeface="Arial" panose="020B0604020202020204" pitchFamily="34" charset="0"/>
              </a:rPr>
            </a:br>
            <a:r>
              <a:rPr lang="ru-RU" altLang="ru-RU" sz="1200" b="1">
                <a:latin typeface="Arial" panose="020B0604020202020204" pitchFamily="34" charset="0"/>
              </a:rPr>
              <a:t>экономические условия для расширенного воспроизводства.</a:t>
            </a:r>
          </a:p>
        </p:txBody>
      </p:sp>
      <p:sp>
        <p:nvSpPr>
          <p:cNvPr id="11" name="Line 31"/>
          <p:cNvSpPr>
            <a:spLocks noChangeShapeType="1"/>
          </p:cNvSpPr>
          <p:nvPr/>
        </p:nvSpPr>
        <p:spPr bwMode="auto">
          <a:xfrm>
            <a:off x="71438" y="1919288"/>
            <a:ext cx="0" cy="4175125"/>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12" name="Line 30"/>
          <p:cNvSpPr>
            <a:spLocks noChangeShapeType="1"/>
          </p:cNvSpPr>
          <p:nvPr/>
        </p:nvSpPr>
        <p:spPr bwMode="auto">
          <a:xfrm>
            <a:off x="71438" y="1919288"/>
            <a:ext cx="217487"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13" name="Line 32"/>
          <p:cNvSpPr>
            <a:spLocks noChangeShapeType="1"/>
          </p:cNvSpPr>
          <p:nvPr/>
        </p:nvSpPr>
        <p:spPr bwMode="auto">
          <a:xfrm>
            <a:off x="107950" y="2565400"/>
            <a:ext cx="217488"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14" name="Line 33"/>
          <p:cNvSpPr>
            <a:spLocks noChangeShapeType="1"/>
          </p:cNvSpPr>
          <p:nvPr/>
        </p:nvSpPr>
        <p:spPr bwMode="auto">
          <a:xfrm>
            <a:off x="107950" y="4292600"/>
            <a:ext cx="217488"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15" name="Line 34"/>
          <p:cNvSpPr>
            <a:spLocks noChangeShapeType="1"/>
          </p:cNvSpPr>
          <p:nvPr/>
        </p:nvSpPr>
        <p:spPr bwMode="auto">
          <a:xfrm>
            <a:off x="71438" y="6094413"/>
            <a:ext cx="217487"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2" name="Line 33"/>
          <p:cNvSpPr>
            <a:spLocks noChangeShapeType="1"/>
          </p:cNvSpPr>
          <p:nvPr/>
        </p:nvSpPr>
        <p:spPr bwMode="auto">
          <a:xfrm>
            <a:off x="107950" y="3284538"/>
            <a:ext cx="217488"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3" name="Text Box 87"/>
          <p:cNvSpPr txBox="1">
            <a:spLocks noChangeArrowheads="1"/>
          </p:cNvSpPr>
          <p:nvPr/>
        </p:nvSpPr>
        <p:spPr bwMode="auto">
          <a:xfrm>
            <a:off x="323850" y="4868863"/>
            <a:ext cx="6769100" cy="649287"/>
          </a:xfrm>
          <a:prstGeom prst="rect">
            <a:avLst/>
          </a:prstGeom>
          <a:solidFill>
            <a:srgbClr val="FF9900"/>
          </a:solidFill>
          <a:ln w="9525" algn="ctr">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Обеспечить создание новых производств и                  </a:t>
            </a:r>
            <a:br>
              <a:rPr lang="ru-RU" altLang="ru-RU" sz="1200" b="1">
                <a:latin typeface="Arial" panose="020B0604020202020204" pitchFamily="34" charset="0"/>
              </a:rPr>
            </a:br>
            <a:r>
              <a:rPr lang="ru-RU" altLang="ru-RU" sz="1200" b="1">
                <a:latin typeface="Arial" panose="020B0604020202020204" pitchFamily="34" charset="0"/>
              </a:rPr>
              <a:t>высокопроизводительных рабочих мест за счет расширения   </a:t>
            </a:r>
            <a:br>
              <a:rPr lang="ru-RU" altLang="ru-RU" sz="1200" b="1">
                <a:latin typeface="Arial" panose="020B0604020202020204" pitchFamily="34" charset="0"/>
              </a:rPr>
            </a:br>
            <a:r>
              <a:rPr lang="ru-RU" altLang="ru-RU" sz="1200" b="1">
                <a:latin typeface="Arial" panose="020B0604020202020204" pitchFamily="34" charset="0"/>
              </a:rPr>
              <a:t>деятельности эффективных сельхозтоваропроизводителей.</a:t>
            </a:r>
          </a:p>
        </p:txBody>
      </p:sp>
      <p:sp>
        <p:nvSpPr>
          <p:cNvPr id="16" name="Text Box 87"/>
          <p:cNvSpPr txBox="1">
            <a:spLocks noChangeArrowheads="1"/>
          </p:cNvSpPr>
          <p:nvPr/>
        </p:nvSpPr>
        <p:spPr bwMode="auto">
          <a:xfrm>
            <a:off x="323850" y="5589588"/>
            <a:ext cx="6769100" cy="284162"/>
          </a:xfrm>
          <a:prstGeom prst="rect">
            <a:avLst/>
          </a:prstGeom>
          <a:solidFill>
            <a:srgbClr val="FF9900"/>
          </a:solidFill>
          <a:ln w="9525" algn="ctr">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Создать условия для развития малых форм хозяйствования на селе.</a:t>
            </a:r>
          </a:p>
        </p:txBody>
      </p:sp>
      <p:sp>
        <p:nvSpPr>
          <p:cNvPr id="17" name="Line 33"/>
          <p:cNvSpPr>
            <a:spLocks noChangeShapeType="1"/>
          </p:cNvSpPr>
          <p:nvPr/>
        </p:nvSpPr>
        <p:spPr bwMode="auto">
          <a:xfrm>
            <a:off x="107950" y="5157788"/>
            <a:ext cx="217488"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
        <p:nvSpPr>
          <p:cNvPr id="18" name="Text Box 87"/>
          <p:cNvSpPr txBox="1">
            <a:spLocks noChangeArrowheads="1"/>
          </p:cNvSpPr>
          <p:nvPr/>
        </p:nvSpPr>
        <p:spPr bwMode="auto">
          <a:xfrm>
            <a:off x="323850" y="6021388"/>
            <a:ext cx="6769100" cy="466725"/>
          </a:xfrm>
          <a:prstGeom prst="rect">
            <a:avLst/>
          </a:prstGeom>
          <a:solidFill>
            <a:srgbClr val="FF9900"/>
          </a:solidFill>
          <a:ln w="9525" algn="ctr">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ru-RU" altLang="ru-RU" sz="1200" b="1">
                <a:latin typeface="Arial" panose="020B0604020202020204" pitchFamily="34" charset="0"/>
              </a:rPr>
              <a:t>Повысить кадровый потенциал сельскохозяйственных         </a:t>
            </a:r>
            <a:br>
              <a:rPr lang="ru-RU" altLang="ru-RU" sz="1200" b="1">
                <a:latin typeface="Arial" panose="020B0604020202020204" pitchFamily="34" charset="0"/>
              </a:rPr>
            </a:br>
            <a:r>
              <a:rPr lang="ru-RU" altLang="ru-RU" sz="1200" b="1">
                <a:latin typeface="Arial" panose="020B0604020202020204" pitchFamily="34" charset="0"/>
              </a:rPr>
              <a:t>товаропроизводителей</a:t>
            </a:r>
          </a:p>
        </p:txBody>
      </p:sp>
      <p:sp>
        <p:nvSpPr>
          <p:cNvPr id="19" name="Line 34"/>
          <p:cNvSpPr>
            <a:spLocks noChangeShapeType="1"/>
          </p:cNvSpPr>
          <p:nvPr/>
        </p:nvSpPr>
        <p:spPr bwMode="auto">
          <a:xfrm>
            <a:off x="107950" y="5661025"/>
            <a:ext cx="217488" cy="0"/>
          </a:xfrm>
          <a:prstGeom prst="line">
            <a:avLst/>
          </a:prstGeom>
          <a:noFill/>
          <a:ln w="9525">
            <a:solidFill>
              <a:sysClr val="windowText" lastClr="000000"/>
            </a:solidFill>
            <a:round/>
            <a:headEnd/>
            <a:tailEnd/>
          </a:ln>
          <a:effectLst/>
          <a:extLst/>
        </p:spPr>
        <p:txBody>
          <a:bodyPr/>
          <a:lstStyle/>
          <a:p>
            <a:pPr fontAlgn="auto">
              <a:spcBef>
                <a:spcPts val="0"/>
              </a:spcBef>
              <a:spcAft>
                <a:spcPts val="0"/>
              </a:spcAft>
              <a:defRPr/>
            </a:pPr>
            <a:endParaRPr lang="ru-RU" kern="0">
              <a:solidFill>
                <a:prstClr val="black"/>
              </a:solidFill>
              <a:latin typeface="Calibri"/>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Box 17"/>
          <p:cNvSpPr txBox="1"/>
          <p:nvPr/>
        </p:nvSpPr>
        <p:spPr>
          <a:xfrm>
            <a:off x="107950" y="387350"/>
            <a:ext cx="8785225" cy="925513"/>
          </a:xfrm>
          <a:prstGeom prst="rect">
            <a:avLst/>
          </a:prstGeom>
          <a:noFill/>
          <a:ln>
            <a:solidFill>
              <a:schemeClr val="accent1">
                <a:lumMod val="50000"/>
              </a:schemeClr>
            </a:solidFill>
          </a:ln>
        </p:spPr>
        <p:txBody>
          <a:bodyPr>
            <a:spAutoFit/>
          </a:bodyPr>
          <a:lstStyle/>
          <a:p>
            <a:pPr algn="ctr">
              <a:defRPr/>
            </a:pPr>
            <a:r>
              <a:rPr lang="ru-RU" b="1" dirty="0">
                <a:solidFill>
                  <a:srgbClr val="C00000"/>
                </a:solidFill>
                <a:latin typeface="Arial" charset="0"/>
                <a:cs typeface="Arial" charset="0"/>
              </a:rPr>
              <a:t>МУНИЦИПАЛЬНАЯ</a:t>
            </a:r>
            <a:r>
              <a:rPr lang="ru-RU" b="1" dirty="0">
                <a:solidFill>
                  <a:srgbClr val="C00000"/>
                </a:solidFill>
                <a:latin typeface="Palatino Linotype" pitchFamily="18" charset="0"/>
                <a:cs typeface="Arial" charset="0"/>
              </a:rPr>
              <a:t> ПРОГРАММА</a:t>
            </a:r>
          </a:p>
          <a:p>
            <a:pPr algn="ctr">
              <a:defRPr/>
            </a:pPr>
            <a:r>
              <a:rPr lang="ru-RU" b="1" dirty="0">
                <a:solidFill>
                  <a:srgbClr val="C00000"/>
                </a:solidFill>
                <a:latin typeface="Palatino Linotype" pitchFamily="18" charset="0"/>
                <a:cs typeface="Arial" charset="0"/>
              </a:rPr>
              <a:t>«Развитие сельского хозяйства </a:t>
            </a:r>
            <a:r>
              <a:rPr lang="ru-RU" b="1" dirty="0">
                <a:solidFill>
                  <a:srgbClr val="C00000"/>
                </a:solidFill>
                <a:latin typeface="Arial" charset="0"/>
                <a:cs typeface="Arial" charset="0"/>
              </a:rPr>
              <a:t>в Ординском муниципальном районе на 2016-2017годы</a:t>
            </a:r>
            <a:r>
              <a:rPr lang="ru-RU" b="1" dirty="0">
                <a:solidFill>
                  <a:srgbClr val="C00000"/>
                </a:solidFill>
                <a:latin typeface="Palatino Linotype" pitchFamily="18" charset="0"/>
                <a:cs typeface="Arial" charset="0"/>
              </a:rPr>
              <a:t>»</a:t>
            </a:r>
            <a:endParaRPr lang="ru-RU" dirty="0">
              <a:solidFill>
                <a:srgbClr val="C00000"/>
              </a:solidFill>
              <a:latin typeface="Palatino Linotype" pitchFamily="18" charset="0"/>
              <a:cs typeface="Arial" charset="0"/>
            </a:endParaRPr>
          </a:p>
        </p:txBody>
      </p:sp>
      <p:sp>
        <p:nvSpPr>
          <p:cNvPr id="8195" name="TextBox 18"/>
          <p:cNvSpPr txBox="1">
            <a:spLocks noChangeArrowheads="1"/>
          </p:cNvSpPr>
          <p:nvPr/>
        </p:nvSpPr>
        <p:spPr bwMode="auto">
          <a:xfrm>
            <a:off x="250825" y="1439863"/>
            <a:ext cx="3700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2400" b="1">
                <a:solidFill>
                  <a:srgbClr val="000000"/>
                </a:solidFill>
                <a:latin typeface="Times New Roman" panose="02020603050405020304" pitchFamily="18" charset="0"/>
                <a:cs typeface="Times New Roman" panose="02020603050405020304" pitchFamily="18" charset="0"/>
              </a:rPr>
              <a:t>включает 5 подпрограмм</a:t>
            </a:r>
          </a:p>
        </p:txBody>
      </p:sp>
      <p:sp>
        <p:nvSpPr>
          <p:cNvPr id="8196" name="TextBox 7"/>
          <p:cNvSpPr txBox="1">
            <a:spLocks noChangeArrowheads="1"/>
          </p:cNvSpPr>
          <p:nvPr/>
        </p:nvSpPr>
        <p:spPr bwMode="auto">
          <a:xfrm>
            <a:off x="4500563" y="1809750"/>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ru-RU">
              <a:solidFill>
                <a:srgbClr val="000000"/>
              </a:solidFill>
              <a:latin typeface="Times New Roman" panose="02020603050405020304" pitchFamily="18" charset="0"/>
            </a:endParaRPr>
          </a:p>
        </p:txBody>
      </p:sp>
      <p:sp>
        <p:nvSpPr>
          <p:cNvPr id="8197" name="TextBox 28"/>
          <p:cNvSpPr txBox="1">
            <a:spLocks noChangeArrowheads="1"/>
          </p:cNvSpPr>
          <p:nvPr/>
        </p:nvSpPr>
        <p:spPr bwMode="auto">
          <a:xfrm>
            <a:off x="5435600" y="1873250"/>
            <a:ext cx="649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ru-RU" altLang="ru-RU">
              <a:solidFill>
                <a:srgbClr val="000000"/>
              </a:solidFill>
              <a:latin typeface="Times New Roman" panose="02020603050405020304" pitchFamily="18" charset="0"/>
            </a:endParaRPr>
          </a:p>
        </p:txBody>
      </p:sp>
      <p:pic>
        <p:nvPicPr>
          <p:cNvPr id="8198" name="Схема 2"/>
          <p:cNvPicPr>
            <a:picLocks noChangeArrowheads="1"/>
          </p:cNvPicPr>
          <p:nvPr/>
        </p:nvPicPr>
        <p:blipFill>
          <a:blip r:embed="rId3">
            <a:clrChange>
              <a:clrFrom>
                <a:srgbClr val="B7D5A9"/>
              </a:clrFrom>
              <a:clrTo>
                <a:srgbClr val="B7D5A9">
                  <a:alpha val="0"/>
                </a:srgbClr>
              </a:clrTo>
            </a:clrChange>
            <a:extLst>
              <a:ext uri="{28A0092B-C50C-407E-A947-70E740481C1C}">
                <a14:useLocalDpi xmlns:a14="http://schemas.microsoft.com/office/drawing/2010/main" val="0"/>
              </a:ext>
            </a:extLst>
          </a:blip>
          <a:srcRect/>
          <a:stretch>
            <a:fillRect/>
          </a:stretch>
        </p:blipFill>
        <p:spPr bwMode="auto">
          <a:xfrm>
            <a:off x="250825" y="1773238"/>
            <a:ext cx="838041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авая фигурная скобка 1"/>
          <p:cNvSpPr/>
          <p:nvPr/>
        </p:nvSpPr>
        <p:spPr>
          <a:xfrm>
            <a:off x="6489700" y="1776413"/>
            <a:ext cx="431800" cy="3074987"/>
          </a:xfrm>
          <a:prstGeom prst="rightBrace">
            <a:avLst>
              <a:gd name="adj1" fmla="val 67627"/>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solidFill>
                <a:prstClr val="black"/>
              </a:solidFill>
            </a:endParaRPr>
          </a:p>
        </p:txBody>
      </p:sp>
      <p:sp>
        <p:nvSpPr>
          <p:cNvPr id="122888" name="TextBox 2"/>
          <p:cNvSpPr txBox="1">
            <a:spLocks noChangeArrowheads="1"/>
          </p:cNvSpPr>
          <p:nvPr/>
        </p:nvSpPr>
        <p:spPr bwMode="auto">
          <a:xfrm>
            <a:off x="6942138" y="2133600"/>
            <a:ext cx="1806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2400" i="1">
                <a:solidFill>
                  <a:srgbClr val="000000"/>
                </a:solidFill>
                <a:latin typeface="Times New Roman" panose="02020603050405020304" pitchFamily="18" charset="0"/>
                <a:cs typeface="Times New Roman" panose="02020603050405020304" pitchFamily="18" charset="0"/>
              </a:rPr>
              <a:t>Развитие сельского хозяйства</a:t>
            </a:r>
          </a:p>
        </p:txBody>
      </p:sp>
      <p:sp>
        <p:nvSpPr>
          <p:cNvPr id="8201" name="TextBox 2"/>
          <p:cNvSpPr txBox="1">
            <a:spLocks noChangeArrowheads="1"/>
          </p:cNvSpPr>
          <p:nvPr/>
        </p:nvSpPr>
        <p:spPr bwMode="auto">
          <a:xfrm>
            <a:off x="4357688" y="1500188"/>
            <a:ext cx="2862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МБ  2016     МБ 2017   </a:t>
            </a:r>
          </a:p>
        </p:txBody>
      </p:sp>
      <p:sp>
        <p:nvSpPr>
          <p:cNvPr id="8202" name="TextBox 4"/>
          <p:cNvSpPr txBox="1">
            <a:spLocks noChangeArrowheads="1"/>
          </p:cNvSpPr>
          <p:nvPr/>
        </p:nvSpPr>
        <p:spPr bwMode="auto">
          <a:xfrm>
            <a:off x="4211638" y="1268413"/>
            <a:ext cx="4103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b="1">
                <a:solidFill>
                  <a:srgbClr val="000000"/>
                </a:solidFill>
                <a:latin typeface="Times New Roman" panose="02020603050405020304" pitchFamily="18" charset="0"/>
              </a:rPr>
              <a:t>Финансирование в 2016-2017 г.г., млн. руб.</a:t>
            </a:r>
          </a:p>
        </p:txBody>
      </p:sp>
      <p:cxnSp>
        <p:nvCxnSpPr>
          <p:cNvPr id="7" name="Прямая соединительная линия 6"/>
          <p:cNvCxnSpPr/>
          <p:nvPr/>
        </p:nvCxnSpPr>
        <p:spPr>
          <a:xfrm>
            <a:off x="5292725" y="1624013"/>
            <a:ext cx="0" cy="5127625"/>
          </a:xfrm>
          <a:prstGeom prst="line">
            <a:avLst/>
          </a:prstGeom>
        </p:spPr>
        <p:style>
          <a:lnRef idx="1">
            <a:schemeClr val="accent1"/>
          </a:lnRef>
          <a:fillRef idx="0">
            <a:schemeClr val="accent1"/>
          </a:fillRef>
          <a:effectRef idx="0">
            <a:schemeClr val="accent1"/>
          </a:effectRef>
          <a:fontRef idx="minor">
            <a:schemeClr val="tx1"/>
          </a:fontRef>
        </p:style>
      </p:cxnSp>
      <p:sp>
        <p:nvSpPr>
          <p:cNvPr id="8204" name="TextBox 8"/>
          <p:cNvSpPr txBox="1">
            <a:spLocks noChangeArrowheads="1"/>
          </p:cNvSpPr>
          <p:nvPr/>
        </p:nvSpPr>
        <p:spPr bwMode="auto">
          <a:xfrm>
            <a:off x="4535488" y="2008188"/>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0,75</a:t>
            </a:r>
          </a:p>
        </p:txBody>
      </p:sp>
      <p:sp>
        <p:nvSpPr>
          <p:cNvPr id="8205" name="TextBox 29"/>
          <p:cNvSpPr txBox="1">
            <a:spLocks noChangeArrowheads="1"/>
          </p:cNvSpPr>
          <p:nvPr/>
        </p:nvSpPr>
        <p:spPr bwMode="auto">
          <a:xfrm>
            <a:off x="4519613" y="2773363"/>
            <a:ext cx="757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0,4</a:t>
            </a:r>
          </a:p>
        </p:txBody>
      </p:sp>
      <p:sp>
        <p:nvSpPr>
          <p:cNvPr id="8206" name="TextBox 30"/>
          <p:cNvSpPr txBox="1">
            <a:spLocks noChangeArrowheads="1"/>
          </p:cNvSpPr>
          <p:nvPr/>
        </p:nvSpPr>
        <p:spPr bwMode="auto">
          <a:xfrm>
            <a:off x="4529138" y="3343275"/>
            <a:ext cx="757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2,388</a:t>
            </a:r>
          </a:p>
        </p:txBody>
      </p:sp>
      <p:sp>
        <p:nvSpPr>
          <p:cNvPr id="8207" name="TextBox 31"/>
          <p:cNvSpPr txBox="1">
            <a:spLocks noChangeArrowheads="1"/>
          </p:cNvSpPr>
          <p:nvPr/>
        </p:nvSpPr>
        <p:spPr bwMode="auto">
          <a:xfrm>
            <a:off x="4540250" y="39306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1,0</a:t>
            </a:r>
          </a:p>
        </p:txBody>
      </p:sp>
      <p:sp>
        <p:nvSpPr>
          <p:cNvPr id="8208" name="TextBox 32"/>
          <p:cNvSpPr txBox="1">
            <a:spLocks noChangeArrowheads="1"/>
          </p:cNvSpPr>
          <p:nvPr/>
        </p:nvSpPr>
        <p:spPr bwMode="auto">
          <a:xfrm>
            <a:off x="4559300" y="4543425"/>
            <a:ext cx="649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0,737</a:t>
            </a:r>
          </a:p>
        </p:txBody>
      </p:sp>
      <p:sp>
        <p:nvSpPr>
          <p:cNvPr id="8209" name="TextBox 36"/>
          <p:cNvSpPr txBox="1">
            <a:spLocks noChangeArrowheads="1"/>
          </p:cNvSpPr>
          <p:nvPr/>
        </p:nvSpPr>
        <p:spPr bwMode="auto">
          <a:xfrm>
            <a:off x="5426075" y="2008188"/>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0,75</a:t>
            </a:r>
          </a:p>
        </p:txBody>
      </p:sp>
      <p:sp>
        <p:nvSpPr>
          <p:cNvPr id="8210" name="TextBox 37"/>
          <p:cNvSpPr txBox="1">
            <a:spLocks noChangeArrowheads="1"/>
          </p:cNvSpPr>
          <p:nvPr/>
        </p:nvSpPr>
        <p:spPr bwMode="auto">
          <a:xfrm>
            <a:off x="5410200" y="27733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1,95</a:t>
            </a:r>
          </a:p>
        </p:txBody>
      </p:sp>
      <p:sp>
        <p:nvSpPr>
          <p:cNvPr id="8211" name="TextBox 38"/>
          <p:cNvSpPr txBox="1">
            <a:spLocks noChangeArrowheads="1"/>
          </p:cNvSpPr>
          <p:nvPr/>
        </p:nvSpPr>
        <p:spPr bwMode="auto">
          <a:xfrm>
            <a:off x="5418138" y="3343275"/>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2,390</a:t>
            </a:r>
          </a:p>
        </p:txBody>
      </p:sp>
      <p:sp>
        <p:nvSpPr>
          <p:cNvPr id="8212" name="TextBox 39"/>
          <p:cNvSpPr txBox="1">
            <a:spLocks noChangeArrowheads="1"/>
          </p:cNvSpPr>
          <p:nvPr/>
        </p:nvSpPr>
        <p:spPr bwMode="auto">
          <a:xfrm>
            <a:off x="5429250" y="3930650"/>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1,0</a:t>
            </a:r>
          </a:p>
        </p:txBody>
      </p:sp>
      <p:sp>
        <p:nvSpPr>
          <p:cNvPr id="8213" name="TextBox 40"/>
          <p:cNvSpPr txBox="1">
            <a:spLocks noChangeArrowheads="1"/>
          </p:cNvSpPr>
          <p:nvPr/>
        </p:nvSpPr>
        <p:spPr bwMode="auto">
          <a:xfrm>
            <a:off x="5449888" y="454342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0,74</a:t>
            </a:r>
          </a:p>
        </p:txBody>
      </p:sp>
      <p:sp>
        <p:nvSpPr>
          <p:cNvPr id="8214" name="Номер слайда 3"/>
          <p:cNvSpPr txBox="1">
            <a:spLocks noGrp="1"/>
          </p:cNvSpPr>
          <p:nvPr/>
        </p:nvSpPr>
        <p:spPr bwMode="auto">
          <a:xfrm>
            <a:off x="8748713" y="6389688"/>
            <a:ext cx="617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2" rIns="4572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30AAA8B-45CA-48F0-803C-7F9120E8299F}" type="slidenum">
              <a:rPr lang="ru-RU" altLang="ru-RU" sz="1600">
                <a:solidFill>
                  <a:srgbClr val="595959"/>
                </a:solidFill>
              </a:rPr>
              <a:pPr eaLnBrk="1" hangingPunct="1"/>
              <a:t>5</a:t>
            </a:fld>
            <a:endParaRPr lang="ru-RU" altLang="ru-RU" sz="1600">
              <a:solidFill>
                <a:srgbClr val="595959"/>
              </a:solidFill>
            </a:endParaRPr>
          </a:p>
        </p:txBody>
      </p:sp>
      <p:pic>
        <p:nvPicPr>
          <p:cNvPr id="6167" name="Picture 5" descr="163140_image_large"/>
          <p:cNvPicPr>
            <a:picLocks noChangeAspect="1" noChangeArrowheads="1"/>
          </p:cNvPicPr>
          <p:nvPr/>
        </p:nvPicPr>
        <p:blipFill>
          <a:blip r:embed="rId4" cstate="print"/>
          <a:srcRect/>
          <a:stretch>
            <a:fillRect/>
          </a:stretch>
        </p:blipFill>
        <p:spPr bwMode="auto">
          <a:xfrm>
            <a:off x="250825" y="5013325"/>
            <a:ext cx="3149600" cy="1655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68" name="Picture 33"/>
          <p:cNvPicPr>
            <a:picLocks noChangeAspect="1" noChangeArrowheads="1"/>
          </p:cNvPicPr>
          <p:nvPr/>
        </p:nvPicPr>
        <p:blipFill>
          <a:blip r:embed="rId5" cstate="print"/>
          <a:srcRect/>
          <a:stretch>
            <a:fillRect/>
          </a:stretch>
        </p:blipFill>
        <p:spPr bwMode="auto">
          <a:xfrm>
            <a:off x="3348038" y="4941168"/>
            <a:ext cx="2881312" cy="1727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69" name="Picture 34"/>
          <p:cNvPicPr>
            <a:picLocks noChangeAspect="1" noChangeArrowheads="1"/>
          </p:cNvPicPr>
          <p:nvPr/>
        </p:nvPicPr>
        <p:blipFill>
          <a:blip r:embed="rId6" cstate="print"/>
          <a:srcRect/>
          <a:stretch>
            <a:fillRect/>
          </a:stretch>
        </p:blipFill>
        <p:spPr bwMode="auto">
          <a:xfrm>
            <a:off x="6227763" y="4868863"/>
            <a:ext cx="2649537" cy="1824037"/>
          </a:xfrm>
          <a:prstGeom prst="rect">
            <a:avLst/>
          </a:prstGeom>
          <a:ln>
            <a:noFill/>
          </a:ln>
          <a:effectLst>
            <a:softEdge rad="112500"/>
          </a:effectLst>
        </p:spPr>
      </p:pic>
      <p:sp>
        <p:nvSpPr>
          <p:cNvPr id="8218" name="TextBox 8"/>
          <p:cNvSpPr txBox="1">
            <a:spLocks noChangeArrowheads="1"/>
          </p:cNvSpPr>
          <p:nvPr/>
        </p:nvSpPr>
        <p:spPr bwMode="auto">
          <a:xfrm>
            <a:off x="323850" y="1773238"/>
            <a:ext cx="4103688"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Развитие подотрасли растениеводства</a:t>
            </a:r>
          </a:p>
        </p:txBody>
      </p:sp>
      <p:sp>
        <p:nvSpPr>
          <p:cNvPr id="8219" name="TextBox 8"/>
          <p:cNvSpPr txBox="1">
            <a:spLocks noChangeArrowheads="1"/>
          </p:cNvSpPr>
          <p:nvPr/>
        </p:nvSpPr>
        <p:spPr bwMode="auto">
          <a:xfrm>
            <a:off x="323850" y="2492375"/>
            <a:ext cx="4103688" cy="641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Развитие подотрасли животноводства</a:t>
            </a:r>
          </a:p>
        </p:txBody>
      </p:sp>
      <p:sp>
        <p:nvSpPr>
          <p:cNvPr id="8220" name="TextBox 8"/>
          <p:cNvSpPr txBox="1">
            <a:spLocks noChangeArrowheads="1"/>
          </p:cNvSpPr>
          <p:nvPr/>
        </p:nvSpPr>
        <p:spPr bwMode="auto">
          <a:xfrm>
            <a:off x="323850" y="3141663"/>
            <a:ext cx="4103688"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Поддержка малых форм хозяйствования</a:t>
            </a:r>
          </a:p>
        </p:txBody>
      </p:sp>
      <p:sp>
        <p:nvSpPr>
          <p:cNvPr id="8221" name="TextBox 8"/>
          <p:cNvSpPr txBox="1">
            <a:spLocks noChangeArrowheads="1"/>
          </p:cNvSpPr>
          <p:nvPr/>
        </p:nvSpPr>
        <p:spPr bwMode="auto">
          <a:xfrm>
            <a:off x="323850" y="3860800"/>
            <a:ext cx="4103688" cy="64135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Техническая и технологическая модернизация</a:t>
            </a:r>
          </a:p>
        </p:txBody>
      </p:sp>
      <p:sp>
        <p:nvSpPr>
          <p:cNvPr id="8222" name="TextBox 8"/>
          <p:cNvSpPr txBox="1">
            <a:spLocks noChangeArrowheads="1"/>
          </p:cNvSpPr>
          <p:nvPr/>
        </p:nvSpPr>
        <p:spPr bwMode="auto">
          <a:xfrm>
            <a:off x="323850" y="4508500"/>
            <a:ext cx="4103688" cy="3667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a:solidFill>
                  <a:srgbClr val="000000"/>
                </a:solidFill>
                <a:latin typeface="Times New Roman" panose="02020603050405020304" pitchFamily="18" charset="0"/>
              </a:rPr>
              <a:t>Развитие кадрового потенциала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1228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Прямоугольник 19"/>
          <p:cNvSpPr/>
          <p:nvPr/>
        </p:nvSpPr>
        <p:spPr>
          <a:xfrm>
            <a:off x="3860800" y="557213"/>
            <a:ext cx="1511300" cy="1576387"/>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3860800" y="538163"/>
            <a:ext cx="1511300" cy="40322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2119313" y="579438"/>
            <a:ext cx="1516062" cy="1554162"/>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p:cNvSpPr/>
          <p:nvPr/>
        </p:nvSpPr>
        <p:spPr>
          <a:xfrm>
            <a:off x="2124075" y="573088"/>
            <a:ext cx="1511300" cy="401637"/>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5619750" y="558800"/>
            <a:ext cx="1512888" cy="1574800"/>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24"/>
          <p:cNvSpPr/>
          <p:nvPr/>
        </p:nvSpPr>
        <p:spPr>
          <a:xfrm>
            <a:off x="5619750" y="558800"/>
            <a:ext cx="1512888" cy="400050"/>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lumMod val="65000"/>
                </a:schemeClr>
              </a:solidFill>
            </a:endParaRPr>
          </a:p>
        </p:txBody>
      </p:sp>
      <p:sp>
        <p:nvSpPr>
          <p:cNvPr id="26" name="Прямоугольник 25"/>
          <p:cNvSpPr/>
          <p:nvPr/>
        </p:nvSpPr>
        <p:spPr>
          <a:xfrm>
            <a:off x="7350125" y="568325"/>
            <a:ext cx="1581150" cy="1576388"/>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7350125" y="557213"/>
            <a:ext cx="1581150" cy="38417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26" name="TextBox 32"/>
          <p:cNvSpPr txBox="1">
            <a:spLocks noChangeArrowheads="1"/>
          </p:cNvSpPr>
          <p:nvPr/>
        </p:nvSpPr>
        <p:spPr bwMode="auto">
          <a:xfrm>
            <a:off x="2160588" y="1009650"/>
            <a:ext cx="147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подотрасли </a:t>
            </a:r>
            <a:r>
              <a:rPr lang="ru-RU" altLang="ru-RU" sz="1000" b="1">
                <a:solidFill>
                  <a:srgbClr val="A6A6A6"/>
                </a:solidFill>
                <a:latin typeface="Times New Roman" panose="02020603050405020304" pitchFamily="18" charset="0"/>
                <a:cs typeface="Times New Roman" panose="02020603050405020304" pitchFamily="18" charset="0"/>
              </a:rPr>
              <a:t>животноводства</a:t>
            </a:r>
            <a:r>
              <a:rPr lang="ru-RU" altLang="ru-RU" sz="1000">
                <a:solidFill>
                  <a:srgbClr val="A6A6A6"/>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3902075" y="958850"/>
            <a:ext cx="1654175" cy="646113"/>
          </a:xfrm>
          <a:prstGeom prst="rect">
            <a:avLst/>
          </a:prstGeom>
          <a:noFill/>
        </p:spPr>
        <p:txBody>
          <a:bodyPr>
            <a:spAutoFit/>
          </a:bodyPr>
          <a:lstStyle/>
          <a:p>
            <a:pPr fontAlgn="auto">
              <a:spcBef>
                <a:spcPts val="0"/>
              </a:spcBef>
              <a:spcAft>
                <a:spcPts val="0"/>
              </a:spcAft>
              <a:defRPr/>
            </a:pPr>
            <a:r>
              <a:rPr lang="ru-RU" sz="1200" dirty="0">
                <a:solidFill>
                  <a:schemeClr val="bg1">
                    <a:lumMod val="65000"/>
                  </a:schemeClr>
                </a:solidFill>
                <a:latin typeface="Times New Roman" pitchFamily="18" charset="0"/>
                <a:cs typeface="Times New Roman" pitchFamily="18" charset="0"/>
              </a:rPr>
              <a:t>«Поддержка </a:t>
            </a:r>
            <a:r>
              <a:rPr lang="ru-RU" sz="1200" b="1" dirty="0">
                <a:solidFill>
                  <a:schemeClr val="bg1">
                    <a:lumMod val="65000"/>
                  </a:schemeClr>
                </a:solidFill>
                <a:latin typeface="Times New Roman" pitchFamily="18" charset="0"/>
                <a:cs typeface="Times New Roman" pitchFamily="18" charset="0"/>
              </a:rPr>
              <a:t>малых форм </a:t>
            </a:r>
            <a:r>
              <a:rPr lang="ru-RU" sz="1200" dirty="0">
                <a:solidFill>
                  <a:schemeClr val="bg1">
                    <a:lumMod val="65000"/>
                  </a:schemeClr>
                </a:solidFill>
                <a:latin typeface="Times New Roman" pitchFamily="18" charset="0"/>
                <a:cs typeface="Times New Roman" pitchFamily="18" charset="0"/>
              </a:rPr>
              <a:t>хозяйствования»</a:t>
            </a:r>
          </a:p>
        </p:txBody>
      </p:sp>
      <p:sp>
        <p:nvSpPr>
          <p:cNvPr id="9228" name="TextBox 34"/>
          <p:cNvSpPr txBox="1">
            <a:spLocks noChangeArrowheads="1"/>
          </p:cNvSpPr>
          <p:nvPr/>
        </p:nvSpPr>
        <p:spPr bwMode="auto">
          <a:xfrm>
            <a:off x="5595938" y="941388"/>
            <a:ext cx="1654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a:solidFill>
                  <a:srgbClr val="A6A6A6"/>
                </a:solidFill>
                <a:latin typeface="Times New Roman" panose="02020603050405020304" pitchFamily="18" charset="0"/>
                <a:cs typeface="Times New Roman" panose="02020603050405020304" pitchFamily="18" charset="0"/>
              </a:rPr>
              <a:t>«Техническая и технологическая </a:t>
            </a:r>
            <a:r>
              <a:rPr lang="ru-RU" altLang="ru-RU" sz="1200" b="1">
                <a:solidFill>
                  <a:srgbClr val="A6A6A6"/>
                </a:solidFill>
                <a:latin typeface="Times New Roman" panose="02020603050405020304" pitchFamily="18" charset="0"/>
                <a:cs typeface="Times New Roman" panose="02020603050405020304" pitchFamily="18" charset="0"/>
              </a:rPr>
              <a:t>модернизация</a:t>
            </a:r>
            <a:r>
              <a:rPr lang="ru-RU" altLang="ru-RU" sz="1200">
                <a:solidFill>
                  <a:srgbClr val="A6A6A6"/>
                </a:solidFill>
                <a:latin typeface="Times New Roman" panose="02020603050405020304" pitchFamily="18" charset="0"/>
                <a:cs typeface="Times New Roman" panose="02020603050405020304" pitchFamily="18" charset="0"/>
              </a:rPr>
              <a:t>»</a:t>
            </a:r>
          </a:p>
        </p:txBody>
      </p:sp>
      <p:sp>
        <p:nvSpPr>
          <p:cNvPr id="9229" name="TextBox 35"/>
          <p:cNvSpPr txBox="1">
            <a:spLocks noChangeArrowheads="1"/>
          </p:cNvSpPr>
          <p:nvPr/>
        </p:nvSpPr>
        <p:spPr bwMode="auto">
          <a:xfrm>
            <a:off x="7350125" y="925513"/>
            <a:ext cx="176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a:t>
            </a:r>
            <a:r>
              <a:rPr lang="ru-RU" altLang="ru-RU" sz="1000" b="1">
                <a:solidFill>
                  <a:srgbClr val="A6A6A6"/>
                </a:solidFill>
                <a:latin typeface="Times New Roman" panose="02020603050405020304" pitchFamily="18" charset="0"/>
                <a:cs typeface="Times New Roman" panose="02020603050405020304" pitchFamily="18" charset="0"/>
              </a:rPr>
              <a:t>кадрового потенциала</a:t>
            </a:r>
            <a:r>
              <a:rPr lang="ru-RU" altLang="ru-RU" sz="1000">
                <a:solidFill>
                  <a:srgbClr val="A6A6A6"/>
                </a:solidFill>
                <a:latin typeface="Times New Roman" panose="02020603050405020304" pitchFamily="18" charset="0"/>
                <a:cs typeface="Times New Roman" panose="02020603050405020304" pitchFamily="18" charset="0"/>
              </a:rPr>
              <a:t>»</a:t>
            </a:r>
          </a:p>
        </p:txBody>
      </p:sp>
      <p:cxnSp>
        <p:nvCxnSpPr>
          <p:cNvPr id="45" name="Прямая соединительная линия 44"/>
          <p:cNvCxnSpPr/>
          <p:nvPr/>
        </p:nvCxnSpPr>
        <p:spPr>
          <a:xfrm>
            <a:off x="1100138" y="346075"/>
            <a:ext cx="71643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1081088" y="325438"/>
            <a:ext cx="0" cy="24765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771775"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633913" y="352425"/>
            <a:ext cx="9525"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300788" y="352425"/>
            <a:ext cx="0" cy="21907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8243888"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36" name="TextBox 65"/>
          <p:cNvSpPr txBox="1">
            <a:spLocks noChangeArrowheads="1"/>
          </p:cNvSpPr>
          <p:nvPr/>
        </p:nvSpPr>
        <p:spPr bwMode="auto">
          <a:xfrm>
            <a:off x="3963988" y="17463"/>
            <a:ext cx="1760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Подпрограммы</a:t>
            </a:r>
          </a:p>
        </p:txBody>
      </p:sp>
      <p:sp>
        <p:nvSpPr>
          <p:cNvPr id="9237" name="TextBox 69"/>
          <p:cNvSpPr txBox="1">
            <a:spLocks noChangeArrowheads="1"/>
          </p:cNvSpPr>
          <p:nvPr/>
        </p:nvSpPr>
        <p:spPr bwMode="auto">
          <a:xfrm>
            <a:off x="2112963" y="592138"/>
            <a:ext cx="166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          0,4млн. руб.</a:t>
            </a:r>
          </a:p>
        </p:txBody>
      </p:sp>
      <p:sp>
        <p:nvSpPr>
          <p:cNvPr id="9238" name="TextBox 70"/>
          <p:cNvSpPr txBox="1">
            <a:spLocks noChangeArrowheads="1"/>
          </p:cNvSpPr>
          <p:nvPr/>
        </p:nvSpPr>
        <p:spPr bwMode="auto">
          <a:xfrm>
            <a:off x="3860800" y="5556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2,388 млн. руб.</a:t>
            </a:r>
          </a:p>
        </p:txBody>
      </p:sp>
      <p:sp>
        <p:nvSpPr>
          <p:cNvPr id="9239" name="TextBox 71"/>
          <p:cNvSpPr txBox="1">
            <a:spLocks noChangeArrowheads="1"/>
          </p:cNvSpPr>
          <p:nvPr/>
        </p:nvSpPr>
        <p:spPr bwMode="auto">
          <a:xfrm>
            <a:off x="5619750" y="5937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1,0 млн. руб.</a:t>
            </a:r>
          </a:p>
        </p:txBody>
      </p:sp>
      <p:sp>
        <p:nvSpPr>
          <p:cNvPr id="9240" name="TextBox 72"/>
          <p:cNvSpPr txBox="1">
            <a:spLocks noChangeArrowheads="1"/>
          </p:cNvSpPr>
          <p:nvPr/>
        </p:nvSpPr>
        <p:spPr bwMode="auto">
          <a:xfrm>
            <a:off x="7458075" y="620713"/>
            <a:ext cx="165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 0,737млн. руб.</a:t>
            </a:r>
          </a:p>
        </p:txBody>
      </p:sp>
      <p:sp>
        <p:nvSpPr>
          <p:cNvPr id="6" name="Прямоугольник 5"/>
          <p:cNvSpPr/>
          <p:nvPr/>
        </p:nvSpPr>
        <p:spPr>
          <a:xfrm>
            <a:off x="111125" y="579438"/>
            <a:ext cx="2228850" cy="2432050"/>
          </a:xfrm>
          <a:prstGeom prst="rect">
            <a:avLst/>
          </a:prstGeom>
          <a:solidFill>
            <a:schemeClr val="accent3">
              <a:lumMod val="40000"/>
              <a:lumOff val="60000"/>
            </a:schemeClr>
          </a:solidFill>
          <a:ln w="9525">
            <a:solidFill>
              <a:schemeClr val="accent3">
                <a:lumMod val="75000"/>
              </a:schemeClr>
            </a:solidFill>
          </a:ln>
          <a:effectLst>
            <a:outerShdw blurRad="50800" dist="101600" dir="27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107950" y="549275"/>
            <a:ext cx="2232025" cy="444500"/>
          </a:xfrm>
          <a:prstGeom prst="rect">
            <a:avLst/>
          </a:prstGeom>
          <a:solidFill>
            <a:schemeClr val="accent3">
              <a:lumMod val="60000"/>
              <a:lumOff val="4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43" name="TextBox 27"/>
          <p:cNvSpPr txBox="1">
            <a:spLocks noChangeArrowheads="1"/>
          </p:cNvSpPr>
          <p:nvPr/>
        </p:nvSpPr>
        <p:spPr bwMode="auto">
          <a:xfrm>
            <a:off x="107950" y="993775"/>
            <a:ext cx="22320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«Развитие подотрасли </a:t>
            </a:r>
            <a:r>
              <a:rPr lang="ru-RU" altLang="ru-RU" b="1">
                <a:latin typeface="Times New Roman" panose="02020603050405020304" pitchFamily="18" charset="0"/>
                <a:cs typeface="Times New Roman" panose="02020603050405020304" pitchFamily="18" charset="0"/>
              </a:rPr>
              <a:t>растениеводства</a:t>
            </a:r>
            <a:r>
              <a:rPr lang="ru-RU" altLang="ru-RU">
                <a:latin typeface="Times New Roman" panose="02020603050405020304" pitchFamily="18" charset="0"/>
                <a:cs typeface="Times New Roman" panose="02020603050405020304" pitchFamily="18" charset="0"/>
              </a:rPr>
              <a:t>»</a:t>
            </a:r>
          </a:p>
        </p:txBody>
      </p:sp>
      <p:sp>
        <p:nvSpPr>
          <p:cNvPr id="9244" name="TextBox 68"/>
          <p:cNvSpPr txBox="1">
            <a:spLocks noChangeArrowheads="1"/>
          </p:cNvSpPr>
          <p:nvPr/>
        </p:nvSpPr>
        <p:spPr bwMode="auto">
          <a:xfrm>
            <a:off x="109538" y="593725"/>
            <a:ext cx="2230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0,75 млн. руб.</a:t>
            </a:r>
          </a:p>
        </p:txBody>
      </p:sp>
      <p:cxnSp>
        <p:nvCxnSpPr>
          <p:cNvPr id="79" name="Прямая соединительная линия 78"/>
          <p:cNvCxnSpPr/>
          <p:nvPr/>
        </p:nvCxnSpPr>
        <p:spPr>
          <a:xfrm flipH="1">
            <a:off x="7524750" y="2852738"/>
            <a:ext cx="25400" cy="2232025"/>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Прямая соединительная линия 80"/>
          <p:cNvCxnSpPr/>
          <p:nvPr/>
        </p:nvCxnSpPr>
        <p:spPr>
          <a:xfrm>
            <a:off x="6429375" y="3429000"/>
            <a:ext cx="2463800" cy="19050"/>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8316913" y="2781300"/>
            <a:ext cx="0" cy="2232025"/>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4" name="TextBox 9"/>
          <p:cNvSpPr txBox="1">
            <a:spLocks noChangeArrowheads="1"/>
          </p:cNvSpPr>
          <p:nvPr/>
        </p:nvSpPr>
        <p:spPr bwMode="auto">
          <a:xfrm>
            <a:off x="6588125" y="2924175"/>
            <a:ext cx="1027113" cy="366713"/>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2016</a:t>
            </a:r>
          </a:p>
        </p:txBody>
      </p:sp>
      <p:sp>
        <p:nvSpPr>
          <p:cNvPr id="9249" name="TextBox 61"/>
          <p:cNvSpPr txBox="1">
            <a:spLocks noChangeArrowheads="1"/>
          </p:cNvSpPr>
          <p:nvPr/>
        </p:nvSpPr>
        <p:spPr bwMode="auto">
          <a:xfrm>
            <a:off x="323850" y="3789363"/>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мероприятие</a:t>
            </a:r>
          </a:p>
        </p:txBody>
      </p:sp>
      <p:sp>
        <p:nvSpPr>
          <p:cNvPr id="64" name="TextBox 63"/>
          <p:cNvSpPr txBox="1"/>
          <p:nvPr/>
        </p:nvSpPr>
        <p:spPr>
          <a:xfrm>
            <a:off x="2051050" y="3429000"/>
            <a:ext cx="3960813" cy="863600"/>
          </a:xfrm>
          <a:prstGeom prst="rect">
            <a:avLst/>
          </a:prstGeom>
          <a:solidFill>
            <a:schemeClr val="accent3">
              <a:lumMod val="40000"/>
              <a:lumOff val="60000"/>
            </a:schemeClr>
          </a:solidFill>
          <a:ln w="9525">
            <a:solidFill>
              <a:schemeClr val="accent3">
                <a:lumMod val="75000"/>
              </a:schemeClr>
            </a:solidFill>
          </a:ln>
          <a:effectLst>
            <a:outerShdw blurRad="50800" dist="101600" dir="27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a:solidFill>
                  <a:schemeClr val="tx1"/>
                </a:solidFill>
                <a:latin typeface="Times New Roman" pitchFamily="18" charset="0"/>
                <a:cs typeface="Times New Roman" pitchFamily="18" charset="0"/>
              </a:rPr>
              <a:t>        </a:t>
            </a:r>
            <a:r>
              <a:rPr lang="ru-RU" sz="1600" b="1">
                <a:solidFill>
                  <a:schemeClr val="tx1"/>
                </a:solidFill>
                <a:latin typeface="Times New Roman" pitchFamily="18" charset="0"/>
                <a:cs typeface="Times New Roman" pitchFamily="18" charset="0"/>
              </a:rPr>
              <a:t>Вовлечение неиспользуемых сельскохозяйственных земель в сельскохозяйственный оборот</a:t>
            </a:r>
          </a:p>
        </p:txBody>
      </p:sp>
      <p:cxnSp>
        <p:nvCxnSpPr>
          <p:cNvPr id="77" name="Прямая соединительная линия 76"/>
          <p:cNvCxnSpPr/>
          <p:nvPr/>
        </p:nvCxnSpPr>
        <p:spPr>
          <a:xfrm>
            <a:off x="6084888" y="4437063"/>
            <a:ext cx="2879725" cy="0"/>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252" name="TextBox 88"/>
          <p:cNvSpPr txBox="1">
            <a:spLocks noChangeArrowheads="1"/>
          </p:cNvSpPr>
          <p:nvPr/>
        </p:nvSpPr>
        <p:spPr bwMode="auto">
          <a:xfrm>
            <a:off x="7589838" y="3733800"/>
            <a:ext cx="66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0,75</a:t>
            </a:r>
          </a:p>
        </p:txBody>
      </p:sp>
      <p:cxnSp>
        <p:nvCxnSpPr>
          <p:cNvPr id="87" name="Прямая со стрелкой 86"/>
          <p:cNvCxnSpPr>
            <a:stCxn id="6" idx="2"/>
            <a:endCxn id="64" idx="1"/>
          </p:cNvCxnSpPr>
          <p:nvPr/>
        </p:nvCxnSpPr>
        <p:spPr>
          <a:xfrm>
            <a:off x="1225550" y="3011488"/>
            <a:ext cx="825500" cy="849312"/>
          </a:xfrm>
          <a:prstGeom prst="straightConnector1">
            <a:avLst/>
          </a:prstGeom>
          <a:ln w="2222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 name="Прямая соединительная линия 78"/>
          <p:cNvCxnSpPr/>
          <p:nvPr/>
        </p:nvCxnSpPr>
        <p:spPr>
          <a:xfrm flipH="1">
            <a:off x="6732588" y="2852738"/>
            <a:ext cx="25400" cy="2232025"/>
          </a:xfrm>
          <a:prstGeom prst="line">
            <a:avLst/>
          </a:prstGeom>
          <a:ln w="158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9"/>
          <p:cNvSpPr txBox="1">
            <a:spLocks noChangeArrowheads="1"/>
          </p:cNvSpPr>
          <p:nvPr/>
        </p:nvSpPr>
        <p:spPr bwMode="auto">
          <a:xfrm>
            <a:off x="7380288" y="2924175"/>
            <a:ext cx="1027112" cy="366713"/>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2017</a:t>
            </a:r>
          </a:p>
        </p:txBody>
      </p:sp>
      <p:sp>
        <p:nvSpPr>
          <p:cNvPr id="9256" name="TextBox 88"/>
          <p:cNvSpPr txBox="1">
            <a:spLocks noChangeArrowheads="1"/>
          </p:cNvSpPr>
          <p:nvPr/>
        </p:nvSpPr>
        <p:spPr bwMode="auto">
          <a:xfrm>
            <a:off x="6804025" y="3716338"/>
            <a:ext cx="66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0,75</a:t>
            </a:r>
          </a:p>
        </p:txBody>
      </p:sp>
      <p:pic>
        <p:nvPicPr>
          <p:cNvPr id="7209" name="Picture 3"/>
          <p:cNvPicPr>
            <a:picLocks noChangeAspect="1" noChangeArrowheads="1"/>
          </p:cNvPicPr>
          <p:nvPr/>
        </p:nvPicPr>
        <p:blipFill>
          <a:blip r:embed="rId3" cstate="print"/>
          <a:srcRect/>
          <a:stretch>
            <a:fillRect/>
          </a:stretch>
        </p:blipFill>
        <p:spPr bwMode="auto">
          <a:xfrm>
            <a:off x="6227763" y="4652963"/>
            <a:ext cx="2700337" cy="1912937"/>
          </a:xfrm>
          <a:prstGeom prst="rect">
            <a:avLst/>
          </a:prstGeom>
          <a:ln>
            <a:noFill/>
          </a:ln>
          <a:effectLst>
            <a:softEdge rad="112500"/>
          </a:effectLst>
        </p:spPr>
      </p:pic>
      <p:pic>
        <p:nvPicPr>
          <p:cNvPr id="9258" name="Picture 107" descr="C:\Users\askulakova\Desktop\презентация Гос.программы\zlak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4797425"/>
            <a:ext cx="28797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9" name="Rectangle 72"/>
          <p:cNvSpPr>
            <a:spLocks noChangeArrowheads="1"/>
          </p:cNvSpPr>
          <p:nvPr/>
        </p:nvSpPr>
        <p:spPr bwMode="auto">
          <a:xfrm>
            <a:off x="2484438" y="2276475"/>
            <a:ext cx="64817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b="1"/>
              <a:t>Цель мероприятия - увеличение производства зерна, картофеля, кормов, другой сельскохозяйственной продукции за счет расширения посевных площадей в результате ввода в севооборот неиспользуемых плодородных земель сельскохозяйственного назначения</a:t>
            </a:r>
          </a:p>
        </p:txBody>
      </p:sp>
      <p:sp>
        <p:nvSpPr>
          <p:cNvPr id="9260" name="TextBox 88"/>
          <p:cNvSpPr txBox="1">
            <a:spLocks noChangeArrowheads="1"/>
          </p:cNvSpPr>
          <p:nvPr/>
        </p:nvSpPr>
        <p:spPr bwMode="auto">
          <a:xfrm>
            <a:off x="152400" y="4648200"/>
            <a:ext cx="3267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Субсидию получили 2  КФХ и 2 ООО введено в оборот 399 га неиспользуемых земель сельскохозяйственного назначения (стоимость полного комплекса работ 1,65 млн. руб.)</a:t>
            </a:r>
          </a:p>
          <a:p>
            <a:pPr algn="ctr" eaLnBrk="1" hangingPunct="1"/>
            <a:r>
              <a:rPr lang="ru-RU" altLang="ru-RU" sz="1600" b="1">
                <a:latin typeface="Times New Roman" panose="02020603050405020304" pitchFamily="18" charset="0"/>
                <a:cs typeface="Times New Roman" panose="02020603050405020304" pitchFamily="18" charset="0"/>
              </a:rPr>
              <a:t>(2014год – 119 га, 2015 год-369га)</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6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2" name="Прямая со стрелкой 141"/>
          <p:cNvCxnSpPr>
            <a:stCxn id="6" idx="2"/>
          </p:cNvCxnSpPr>
          <p:nvPr/>
        </p:nvCxnSpPr>
        <p:spPr>
          <a:xfrm flipV="1">
            <a:off x="1574800" y="2870200"/>
            <a:ext cx="592138" cy="188913"/>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3595688" y="593725"/>
            <a:ext cx="1735137" cy="1576388"/>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3589338" y="574675"/>
            <a:ext cx="1741487" cy="40322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5518150" y="558800"/>
            <a:ext cx="1657350" cy="1574800"/>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24"/>
          <p:cNvSpPr/>
          <p:nvPr/>
        </p:nvSpPr>
        <p:spPr>
          <a:xfrm>
            <a:off x="5518150" y="558800"/>
            <a:ext cx="1657350" cy="400050"/>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lumMod val="65000"/>
                </a:schemeClr>
              </a:solidFill>
            </a:endParaRPr>
          </a:p>
        </p:txBody>
      </p:sp>
      <p:sp>
        <p:nvSpPr>
          <p:cNvPr id="26" name="Прямоугольник 25"/>
          <p:cNvSpPr/>
          <p:nvPr/>
        </p:nvSpPr>
        <p:spPr>
          <a:xfrm>
            <a:off x="7350125" y="568325"/>
            <a:ext cx="1581150" cy="1576388"/>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7350125" y="557213"/>
            <a:ext cx="1581150" cy="38417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TextBox 33"/>
          <p:cNvSpPr txBox="1"/>
          <p:nvPr/>
        </p:nvSpPr>
        <p:spPr>
          <a:xfrm>
            <a:off x="3635375" y="958850"/>
            <a:ext cx="1655763" cy="646113"/>
          </a:xfrm>
          <a:prstGeom prst="rect">
            <a:avLst/>
          </a:prstGeom>
          <a:noFill/>
        </p:spPr>
        <p:txBody>
          <a:bodyPr>
            <a:spAutoFit/>
          </a:bodyPr>
          <a:lstStyle/>
          <a:p>
            <a:pPr fontAlgn="auto">
              <a:spcBef>
                <a:spcPts val="0"/>
              </a:spcBef>
              <a:spcAft>
                <a:spcPts val="0"/>
              </a:spcAft>
              <a:defRPr/>
            </a:pPr>
            <a:r>
              <a:rPr lang="ru-RU" sz="1200" dirty="0">
                <a:solidFill>
                  <a:schemeClr val="bg1">
                    <a:lumMod val="65000"/>
                  </a:schemeClr>
                </a:solidFill>
                <a:latin typeface="Times New Roman" pitchFamily="18" charset="0"/>
                <a:cs typeface="Times New Roman" pitchFamily="18" charset="0"/>
              </a:rPr>
              <a:t>«Поддержка </a:t>
            </a:r>
            <a:r>
              <a:rPr lang="ru-RU" sz="1200" b="1" dirty="0">
                <a:solidFill>
                  <a:schemeClr val="bg1">
                    <a:lumMod val="65000"/>
                  </a:schemeClr>
                </a:solidFill>
                <a:latin typeface="Times New Roman" pitchFamily="18" charset="0"/>
                <a:cs typeface="Times New Roman" pitchFamily="18" charset="0"/>
              </a:rPr>
              <a:t>малых форм </a:t>
            </a:r>
            <a:r>
              <a:rPr lang="ru-RU" sz="1200" dirty="0">
                <a:solidFill>
                  <a:schemeClr val="bg1">
                    <a:lumMod val="65000"/>
                  </a:schemeClr>
                </a:solidFill>
                <a:latin typeface="Times New Roman" pitchFamily="18" charset="0"/>
                <a:cs typeface="Times New Roman" pitchFamily="18" charset="0"/>
              </a:rPr>
              <a:t>хозяйствования»</a:t>
            </a:r>
          </a:p>
        </p:txBody>
      </p:sp>
      <p:sp>
        <p:nvSpPr>
          <p:cNvPr id="10250" name="TextBox 34"/>
          <p:cNvSpPr txBox="1">
            <a:spLocks noChangeArrowheads="1"/>
          </p:cNvSpPr>
          <p:nvPr/>
        </p:nvSpPr>
        <p:spPr bwMode="auto">
          <a:xfrm>
            <a:off x="5494338" y="941388"/>
            <a:ext cx="13239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a:solidFill>
                  <a:srgbClr val="A6A6A6"/>
                </a:solidFill>
                <a:latin typeface="Times New Roman" panose="02020603050405020304" pitchFamily="18" charset="0"/>
                <a:cs typeface="Times New Roman" panose="02020603050405020304" pitchFamily="18" charset="0"/>
              </a:rPr>
              <a:t>«Техническая и технологическая </a:t>
            </a:r>
            <a:r>
              <a:rPr lang="ru-RU" altLang="ru-RU" sz="1200" b="1">
                <a:solidFill>
                  <a:srgbClr val="A6A6A6"/>
                </a:solidFill>
                <a:latin typeface="Times New Roman" panose="02020603050405020304" pitchFamily="18" charset="0"/>
                <a:cs typeface="Times New Roman" panose="02020603050405020304" pitchFamily="18" charset="0"/>
              </a:rPr>
              <a:t>модернизация</a:t>
            </a:r>
            <a:r>
              <a:rPr lang="ru-RU" altLang="ru-RU" sz="1200">
                <a:solidFill>
                  <a:srgbClr val="A6A6A6"/>
                </a:solidFill>
                <a:latin typeface="Times New Roman" panose="02020603050405020304" pitchFamily="18" charset="0"/>
                <a:cs typeface="Times New Roman" panose="02020603050405020304" pitchFamily="18" charset="0"/>
              </a:rPr>
              <a:t>»</a:t>
            </a:r>
          </a:p>
        </p:txBody>
      </p:sp>
      <p:sp>
        <p:nvSpPr>
          <p:cNvPr id="10251" name="TextBox 35"/>
          <p:cNvSpPr txBox="1">
            <a:spLocks noChangeArrowheads="1"/>
          </p:cNvSpPr>
          <p:nvPr/>
        </p:nvSpPr>
        <p:spPr bwMode="auto">
          <a:xfrm>
            <a:off x="7350125" y="925513"/>
            <a:ext cx="176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a:t>
            </a:r>
            <a:r>
              <a:rPr lang="ru-RU" altLang="ru-RU" sz="1000" b="1">
                <a:solidFill>
                  <a:srgbClr val="A6A6A6"/>
                </a:solidFill>
                <a:latin typeface="Times New Roman" panose="02020603050405020304" pitchFamily="18" charset="0"/>
                <a:cs typeface="Times New Roman" panose="02020603050405020304" pitchFamily="18" charset="0"/>
              </a:rPr>
              <a:t>кадрового потенциала</a:t>
            </a:r>
            <a:r>
              <a:rPr lang="ru-RU" altLang="ru-RU" sz="1000">
                <a:solidFill>
                  <a:srgbClr val="A6A6A6"/>
                </a:solidFill>
                <a:latin typeface="Times New Roman" panose="02020603050405020304" pitchFamily="18" charset="0"/>
                <a:cs typeface="Times New Roman" panose="02020603050405020304" pitchFamily="18" charset="0"/>
              </a:rPr>
              <a:t>»</a:t>
            </a:r>
          </a:p>
        </p:txBody>
      </p:sp>
      <p:cxnSp>
        <p:nvCxnSpPr>
          <p:cNvPr id="45" name="Прямая соединительная линия 44"/>
          <p:cNvCxnSpPr/>
          <p:nvPr/>
        </p:nvCxnSpPr>
        <p:spPr>
          <a:xfrm flipV="1">
            <a:off x="468313" y="346075"/>
            <a:ext cx="7796212" cy="9525"/>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468313" y="346075"/>
            <a:ext cx="0" cy="24765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408238" y="352425"/>
            <a:ext cx="0" cy="468313"/>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633913" y="352425"/>
            <a:ext cx="9525"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300788" y="352425"/>
            <a:ext cx="0" cy="21907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8243888"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258" name="TextBox 65"/>
          <p:cNvSpPr txBox="1">
            <a:spLocks noChangeArrowheads="1"/>
          </p:cNvSpPr>
          <p:nvPr/>
        </p:nvSpPr>
        <p:spPr bwMode="auto">
          <a:xfrm>
            <a:off x="3963988" y="17463"/>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Подпрограммы</a:t>
            </a:r>
          </a:p>
        </p:txBody>
      </p:sp>
      <p:sp>
        <p:nvSpPr>
          <p:cNvPr id="10259" name="TextBox 70"/>
          <p:cNvSpPr txBox="1">
            <a:spLocks noChangeArrowheads="1"/>
          </p:cNvSpPr>
          <p:nvPr/>
        </p:nvSpPr>
        <p:spPr bwMode="auto">
          <a:xfrm>
            <a:off x="3860800" y="5556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2,388 млн. руб.</a:t>
            </a:r>
          </a:p>
        </p:txBody>
      </p:sp>
      <p:sp>
        <p:nvSpPr>
          <p:cNvPr id="10260" name="TextBox 71"/>
          <p:cNvSpPr txBox="1">
            <a:spLocks noChangeArrowheads="1"/>
          </p:cNvSpPr>
          <p:nvPr/>
        </p:nvSpPr>
        <p:spPr bwMode="auto">
          <a:xfrm>
            <a:off x="5518150" y="5937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1,0 млн. руб.</a:t>
            </a:r>
          </a:p>
        </p:txBody>
      </p:sp>
      <p:sp>
        <p:nvSpPr>
          <p:cNvPr id="10261" name="TextBox 72"/>
          <p:cNvSpPr txBox="1">
            <a:spLocks noChangeArrowheads="1"/>
          </p:cNvSpPr>
          <p:nvPr/>
        </p:nvSpPr>
        <p:spPr bwMode="auto">
          <a:xfrm>
            <a:off x="7458075" y="620713"/>
            <a:ext cx="165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0,737 млн. руб.</a:t>
            </a:r>
          </a:p>
        </p:txBody>
      </p:sp>
      <p:sp>
        <p:nvSpPr>
          <p:cNvPr id="55" name="TextBox 54"/>
          <p:cNvSpPr txBox="1"/>
          <p:nvPr/>
        </p:nvSpPr>
        <p:spPr>
          <a:xfrm>
            <a:off x="2700338" y="3141663"/>
            <a:ext cx="3816350" cy="479425"/>
          </a:xfrm>
          <a:prstGeom prst="rect">
            <a:avLst/>
          </a:prstGeom>
          <a:solidFill>
            <a:schemeClr val="tx2">
              <a:lumMod val="20000"/>
              <a:lumOff val="80000"/>
            </a:schemeClr>
          </a:solidFill>
          <a:ln w="9525">
            <a:solidFill>
              <a:schemeClr val="tx2">
                <a:lumMod val="75000"/>
              </a:schemeClr>
            </a:solidFill>
          </a:ln>
          <a:effectLst>
            <a:outerShdw blurRad="50800" dist="101600" dir="27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latin typeface="Times New Roman" pitchFamily="18" charset="0"/>
                <a:cs typeface="Times New Roman" pitchFamily="18" charset="0"/>
              </a:rPr>
              <a:t>Развития </a:t>
            </a:r>
            <a:r>
              <a:rPr lang="ru-RU" sz="1400" b="1" dirty="0">
                <a:solidFill>
                  <a:srgbClr val="FF0000"/>
                </a:solidFill>
                <a:latin typeface="Times New Roman" pitchFamily="18" charset="0"/>
                <a:cs typeface="Times New Roman" pitchFamily="18" charset="0"/>
              </a:rPr>
              <a:t>племенного животноводства</a:t>
            </a:r>
          </a:p>
        </p:txBody>
      </p:sp>
      <p:sp>
        <p:nvSpPr>
          <p:cNvPr id="75" name="TextBox 10"/>
          <p:cNvSpPr txBox="1">
            <a:spLocks noChangeArrowheads="1"/>
          </p:cNvSpPr>
          <p:nvPr/>
        </p:nvSpPr>
        <p:spPr bwMode="auto">
          <a:xfrm>
            <a:off x="7308850" y="3500438"/>
            <a:ext cx="1098550" cy="366712"/>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2017</a:t>
            </a:r>
          </a:p>
        </p:txBody>
      </p:sp>
      <p:cxnSp>
        <p:nvCxnSpPr>
          <p:cNvPr id="79" name="Прямая соединительная линия 78"/>
          <p:cNvCxnSpPr/>
          <p:nvPr/>
        </p:nvCxnSpPr>
        <p:spPr>
          <a:xfrm>
            <a:off x="7451725" y="3429000"/>
            <a:ext cx="0" cy="1439863"/>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a:off x="8243888" y="3429000"/>
            <a:ext cx="0" cy="1439863"/>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6505575" y="3929063"/>
            <a:ext cx="2066925" cy="4762"/>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67" name="TextBox 53"/>
          <p:cNvSpPr txBox="1">
            <a:spLocks noChangeArrowheads="1"/>
          </p:cNvSpPr>
          <p:nvPr/>
        </p:nvSpPr>
        <p:spPr bwMode="auto">
          <a:xfrm>
            <a:off x="7451725" y="4005263"/>
            <a:ext cx="755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1,95</a:t>
            </a:r>
          </a:p>
        </p:txBody>
      </p:sp>
      <p:cxnSp>
        <p:nvCxnSpPr>
          <p:cNvPr id="10268" name="Прямая со стрелкой 143"/>
          <p:cNvCxnSpPr>
            <a:cxnSpLocks noChangeShapeType="1"/>
            <a:stCxn id="6" idx="2"/>
            <a:endCxn id="55" idx="1"/>
          </p:cNvCxnSpPr>
          <p:nvPr/>
        </p:nvCxnSpPr>
        <p:spPr bwMode="auto">
          <a:xfrm>
            <a:off x="1574800" y="3059113"/>
            <a:ext cx="1125538" cy="322262"/>
          </a:xfrm>
          <a:prstGeom prst="straightConnector1">
            <a:avLst/>
          </a:prstGeom>
          <a:noFill/>
          <a:ln w="15875" algn="ctr">
            <a:solidFill>
              <a:srgbClr val="17375E"/>
            </a:solidFill>
            <a:round/>
            <a:headEnd/>
            <a:tailEnd type="arrow" w="med" len="med"/>
          </a:ln>
          <a:extLst>
            <a:ext uri="{909E8E84-426E-40DD-AFC4-6F175D3DCCD1}">
              <a14:hiddenFill xmlns:a14="http://schemas.microsoft.com/office/drawing/2010/main">
                <a:noFill/>
              </a14:hiddenFill>
            </a:ext>
          </a:extLst>
        </p:spPr>
      </p:cxnSp>
      <p:sp>
        <p:nvSpPr>
          <p:cNvPr id="74" name="TextBox 9"/>
          <p:cNvSpPr txBox="1">
            <a:spLocks noChangeArrowheads="1"/>
          </p:cNvSpPr>
          <p:nvPr/>
        </p:nvSpPr>
        <p:spPr bwMode="auto">
          <a:xfrm>
            <a:off x="6516688" y="3500438"/>
            <a:ext cx="1027112" cy="366712"/>
          </a:xfrm>
          <a:prstGeom prst="rect">
            <a:avLst/>
          </a:prstGeom>
          <a:noFill/>
          <a:ln>
            <a:noFill/>
          </a:ln>
          <a:extLst/>
        </p:spPr>
        <p:txBody>
          <a:bodyPr>
            <a:spAutoFit/>
          </a:bodyPr>
          <a:lstStyle/>
          <a:p>
            <a:pPr algn="ctr">
              <a:defRPr/>
            </a:pPr>
            <a:r>
              <a:rPr lang="ru-RU" b="1" i="1" dirty="0">
                <a:effectLst>
                  <a:outerShdw blurRad="38100" dist="38100" dir="2700000" algn="tl">
                    <a:srgbClr val="FFFFFF"/>
                  </a:outerShdw>
                </a:effectLst>
                <a:latin typeface="Times New Roman" pitchFamily="18" charset="0"/>
                <a:cs typeface="Times New Roman" pitchFamily="18" charset="0"/>
              </a:rPr>
              <a:t>2016</a:t>
            </a:r>
          </a:p>
        </p:txBody>
      </p:sp>
      <p:sp>
        <p:nvSpPr>
          <p:cNvPr id="67" name="Прямоугольник 66"/>
          <p:cNvSpPr/>
          <p:nvPr/>
        </p:nvSpPr>
        <p:spPr>
          <a:xfrm>
            <a:off x="150813" y="620713"/>
            <a:ext cx="1516062" cy="1554162"/>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8" name="Прямоугольник 67"/>
          <p:cNvSpPr/>
          <p:nvPr/>
        </p:nvSpPr>
        <p:spPr>
          <a:xfrm>
            <a:off x="155575" y="614363"/>
            <a:ext cx="1511300" cy="401637"/>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6" name="TextBox 75"/>
          <p:cNvSpPr txBox="1"/>
          <p:nvPr/>
        </p:nvSpPr>
        <p:spPr>
          <a:xfrm>
            <a:off x="192088" y="1050925"/>
            <a:ext cx="1474787" cy="1062038"/>
          </a:xfrm>
          <a:prstGeom prst="rect">
            <a:avLst/>
          </a:prstGeom>
          <a:noFill/>
        </p:spPr>
        <p:txBody>
          <a:bodyPr>
            <a:spAutoFit/>
          </a:bodyPr>
          <a:lstStyle/>
          <a:p>
            <a:pPr fontAlgn="auto">
              <a:spcBef>
                <a:spcPts val="0"/>
              </a:spcBef>
              <a:spcAft>
                <a:spcPts val="0"/>
              </a:spcAft>
              <a:defRPr/>
            </a:pPr>
            <a:r>
              <a:rPr lang="ru-RU" sz="1000" dirty="0">
                <a:solidFill>
                  <a:schemeClr val="bg1">
                    <a:lumMod val="65000"/>
                  </a:schemeClr>
                </a:solidFill>
                <a:latin typeface="Times New Roman" pitchFamily="18" charset="0"/>
                <a:cs typeface="Times New Roman" pitchFamily="18" charset="0"/>
              </a:rPr>
              <a:t>«</a:t>
            </a:r>
            <a:r>
              <a:rPr lang="ru-RU" sz="1050" dirty="0">
                <a:solidFill>
                  <a:schemeClr val="bg1">
                    <a:lumMod val="65000"/>
                  </a:schemeClr>
                </a:solidFill>
                <a:latin typeface="Times New Roman" pitchFamily="18" charset="0"/>
                <a:cs typeface="Times New Roman" pitchFamily="18" charset="0"/>
              </a:rPr>
              <a:t>Развитие </a:t>
            </a:r>
            <a:r>
              <a:rPr lang="ru-RU" sz="1050" dirty="0" err="1">
                <a:solidFill>
                  <a:schemeClr val="bg1">
                    <a:lumMod val="65000"/>
                  </a:schemeClr>
                </a:solidFill>
                <a:latin typeface="Times New Roman" pitchFamily="18" charset="0"/>
                <a:cs typeface="Times New Roman" pitchFamily="18" charset="0"/>
              </a:rPr>
              <a:t>подотрасли</a:t>
            </a:r>
            <a:r>
              <a:rPr lang="ru-RU" sz="1050" dirty="0">
                <a:solidFill>
                  <a:schemeClr val="bg1">
                    <a:lumMod val="65000"/>
                  </a:schemeClr>
                </a:solidFill>
                <a:latin typeface="Times New Roman" pitchFamily="18" charset="0"/>
                <a:cs typeface="Times New Roman" pitchFamily="18" charset="0"/>
              </a:rPr>
              <a:t> </a:t>
            </a:r>
            <a:r>
              <a:rPr lang="ru-RU" sz="1050" b="1" dirty="0">
                <a:solidFill>
                  <a:schemeClr val="bg1">
                    <a:lumMod val="65000"/>
                  </a:schemeClr>
                </a:solidFill>
                <a:latin typeface="Times New Roman" pitchFamily="18" charset="0"/>
                <a:cs typeface="Times New Roman" pitchFamily="18" charset="0"/>
              </a:rPr>
              <a:t>растениеводства</a:t>
            </a:r>
            <a:r>
              <a:rPr lang="ru-RU" sz="1050" dirty="0">
                <a:solidFill>
                  <a:schemeClr val="bg1">
                    <a:lumMod val="65000"/>
                  </a:schemeClr>
                </a:solidFill>
                <a:latin typeface="Times New Roman" pitchFamily="18" charset="0"/>
                <a:cs typeface="Times New Roman" pitchFamily="18" charset="0"/>
              </a:rPr>
              <a:t>, переработки и реализации продукции животноводства»</a:t>
            </a:r>
          </a:p>
        </p:txBody>
      </p:sp>
      <p:sp>
        <p:nvSpPr>
          <p:cNvPr id="10273" name="TextBox 77"/>
          <p:cNvSpPr txBox="1">
            <a:spLocks noChangeArrowheads="1"/>
          </p:cNvSpPr>
          <p:nvPr/>
        </p:nvSpPr>
        <p:spPr bwMode="auto">
          <a:xfrm>
            <a:off x="142875" y="633413"/>
            <a:ext cx="166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0,75 млн. руб.</a:t>
            </a:r>
          </a:p>
        </p:txBody>
      </p:sp>
      <p:sp>
        <p:nvSpPr>
          <p:cNvPr id="6" name="Прямоугольник 5"/>
          <p:cNvSpPr/>
          <p:nvPr/>
        </p:nvSpPr>
        <p:spPr>
          <a:xfrm>
            <a:off x="250825" y="815975"/>
            <a:ext cx="2646363" cy="2243138"/>
          </a:xfrm>
          <a:prstGeom prst="rect">
            <a:avLst/>
          </a:prstGeom>
          <a:solidFill>
            <a:schemeClr val="tx2">
              <a:lumMod val="20000"/>
              <a:lumOff val="80000"/>
            </a:schemeClr>
          </a:solidFill>
          <a:ln w="9525">
            <a:solidFill>
              <a:schemeClr val="tx2">
                <a:lumMod val="60000"/>
                <a:lumOff val="40000"/>
              </a:schemeClr>
            </a:solidFill>
          </a:ln>
          <a:effectLst>
            <a:outerShdw blurRad="50800" dist="101600" dir="2700000" algn="tl" rotWithShape="0">
              <a:schemeClr val="tx2">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250825" y="817563"/>
            <a:ext cx="2636838" cy="385762"/>
          </a:xfrm>
          <a:prstGeom prst="rect">
            <a:avLst/>
          </a:prstGeom>
          <a:solidFill>
            <a:schemeClr val="tx2">
              <a:lumMod val="40000"/>
              <a:lumOff val="6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76" name="TextBox 27"/>
          <p:cNvSpPr txBox="1">
            <a:spLocks noChangeArrowheads="1"/>
          </p:cNvSpPr>
          <p:nvPr/>
        </p:nvSpPr>
        <p:spPr bwMode="auto">
          <a:xfrm>
            <a:off x="250825" y="1203325"/>
            <a:ext cx="256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«Развитие подотрасли </a:t>
            </a:r>
            <a:r>
              <a:rPr lang="ru-RU" altLang="ru-RU" b="1">
                <a:latin typeface="Times New Roman" panose="02020603050405020304" pitchFamily="18" charset="0"/>
                <a:cs typeface="Times New Roman" panose="02020603050405020304" pitchFamily="18" charset="0"/>
              </a:rPr>
              <a:t>животноводства</a:t>
            </a:r>
            <a:r>
              <a:rPr lang="ru-RU" altLang="ru-RU">
                <a:latin typeface="Times New Roman" panose="02020603050405020304" pitchFamily="18" charset="0"/>
                <a:cs typeface="Times New Roman" panose="02020603050405020304" pitchFamily="18" charset="0"/>
              </a:rPr>
              <a:t>»</a:t>
            </a:r>
          </a:p>
        </p:txBody>
      </p:sp>
      <p:sp>
        <p:nvSpPr>
          <p:cNvPr id="10277" name="TextBox 68"/>
          <p:cNvSpPr txBox="1">
            <a:spLocks noChangeArrowheads="1"/>
          </p:cNvSpPr>
          <p:nvPr/>
        </p:nvSpPr>
        <p:spPr bwMode="auto">
          <a:xfrm>
            <a:off x="250825" y="801688"/>
            <a:ext cx="234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1,95 млн. руб.</a:t>
            </a:r>
          </a:p>
        </p:txBody>
      </p:sp>
      <p:sp>
        <p:nvSpPr>
          <p:cNvPr id="10278" name="TextBox 62"/>
          <p:cNvSpPr txBox="1">
            <a:spLocks noChangeArrowheads="1"/>
          </p:cNvSpPr>
          <p:nvPr/>
        </p:nvSpPr>
        <p:spPr bwMode="auto">
          <a:xfrm>
            <a:off x="865188" y="384810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мероприятие</a:t>
            </a:r>
          </a:p>
        </p:txBody>
      </p:sp>
      <p:cxnSp>
        <p:nvCxnSpPr>
          <p:cNvPr id="2" name="Прямая соединительная линия 85"/>
          <p:cNvCxnSpPr/>
          <p:nvPr/>
        </p:nvCxnSpPr>
        <p:spPr>
          <a:xfrm flipV="1">
            <a:off x="6505575" y="4429125"/>
            <a:ext cx="2066925" cy="7938"/>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78"/>
          <p:cNvCxnSpPr/>
          <p:nvPr/>
        </p:nvCxnSpPr>
        <p:spPr>
          <a:xfrm>
            <a:off x="6659563" y="3429000"/>
            <a:ext cx="0" cy="1765300"/>
          </a:xfrm>
          <a:prstGeom prst="line">
            <a:avLst/>
          </a:prstGeom>
          <a:ln w="158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81" name="TextBox 53"/>
          <p:cNvSpPr txBox="1">
            <a:spLocks noChangeArrowheads="1"/>
          </p:cNvSpPr>
          <p:nvPr/>
        </p:nvSpPr>
        <p:spPr bwMode="auto">
          <a:xfrm>
            <a:off x="6659563" y="4005263"/>
            <a:ext cx="755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0,4</a:t>
            </a:r>
          </a:p>
        </p:txBody>
      </p:sp>
      <p:sp>
        <p:nvSpPr>
          <p:cNvPr id="10282" name="Rectangle 67"/>
          <p:cNvSpPr>
            <a:spLocks noChangeArrowheads="1"/>
          </p:cNvSpPr>
          <p:nvPr/>
        </p:nvSpPr>
        <p:spPr bwMode="auto">
          <a:xfrm>
            <a:off x="2339975" y="2133600"/>
            <a:ext cx="6632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ru-RU" altLang="ru-RU" sz="1400"/>
              <a:t>Цель мероприятия - сохранение и наращивание потенциала племенного животноводства за счет сохранения племенного поголовья и обеспечения потребности сельскохозяйственных товаропроизводителей Ординского района в племенном скоте и племенной продукции.</a:t>
            </a:r>
          </a:p>
        </p:txBody>
      </p:sp>
      <p:pic>
        <p:nvPicPr>
          <p:cNvPr id="18441" name="Picture 9"/>
          <p:cNvPicPr>
            <a:picLocks noChangeAspect="1" noChangeArrowheads="1"/>
          </p:cNvPicPr>
          <p:nvPr/>
        </p:nvPicPr>
        <p:blipFill>
          <a:blip r:embed="rId3" cstate="print">
            <a:extLst/>
          </a:blip>
          <a:srcRect/>
          <a:stretch>
            <a:fillRect/>
          </a:stretch>
        </p:blipFill>
        <p:spPr bwMode="auto">
          <a:xfrm>
            <a:off x="6298204" y="4797152"/>
            <a:ext cx="2845796" cy="1918514"/>
          </a:xfrm>
          <a:prstGeom prst="rect">
            <a:avLst/>
          </a:prstGeom>
          <a:ln>
            <a:noFill/>
          </a:ln>
          <a:effectLst>
            <a:softEdge rad="112500"/>
          </a:effectLst>
          <a:extLst/>
        </p:spPr>
      </p:pic>
      <p:pic>
        <p:nvPicPr>
          <p:cNvPr id="8236" name="Picture 2"/>
          <p:cNvPicPr>
            <a:picLocks noChangeAspect="1" noChangeArrowheads="1"/>
          </p:cNvPicPr>
          <p:nvPr/>
        </p:nvPicPr>
        <p:blipFill>
          <a:blip r:embed="rId4" cstate="print"/>
          <a:srcRect/>
          <a:stretch>
            <a:fillRect/>
          </a:stretch>
        </p:blipFill>
        <p:spPr bwMode="auto">
          <a:xfrm>
            <a:off x="3707904" y="4725144"/>
            <a:ext cx="2684806" cy="1988840"/>
          </a:xfrm>
          <a:prstGeom prst="rect">
            <a:avLst/>
          </a:prstGeom>
          <a:ln>
            <a:noFill/>
          </a:ln>
          <a:effectLst>
            <a:softEdge rad="112500"/>
          </a:effectLst>
        </p:spPr>
      </p:pic>
      <p:sp>
        <p:nvSpPr>
          <p:cNvPr id="46" name="TextBox 9"/>
          <p:cNvSpPr txBox="1">
            <a:spLocks noChangeArrowheads="1"/>
          </p:cNvSpPr>
          <p:nvPr/>
        </p:nvSpPr>
        <p:spPr bwMode="auto">
          <a:xfrm>
            <a:off x="0" y="4581525"/>
            <a:ext cx="3635375" cy="2246313"/>
          </a:xfrm>
          <a:prstGeom prst="rect">
            <a:avLst/>
          </a:prstGeom>
          <a:noFill/>
          <a:ln>
            <a:noFill/>
          </a:ln>
          <a:extLst/>
        </p:spPr>
        <p:txBody>
          <a:bodyPr>
            <a:spAutoFit/>
          </a:bodyPr>
          <a:lstStyle/>
          <a:p>
            <a:pPr marL="342900" indent="-342900" algn="ctr">
              <a:defRPr/>
            </a:pPr>
            <a:r>
              <a:rPr lang="ru-RU" sz="1400" b="1" i="1" dirty="0">
                <a:effectLst>
                  <a:outerShdw blurRad="38100" dist="38100" dir="2700000" algn="tl">
                    <a:srgbClr val="FFFFFF"/>
                  </a:outerShdw>
                </a:effectLst>
                <a:cs typeface="Arial" charset="0"/>
              </a:rPr>
              <a:t>Субсидии на возмещение части затрат на приобретение сертифицированного семени быков-производителей </a:t>
            </a:r>
            <a:r>
              <a:rPr lang="ru-RU" sz="1400" b="1" i="1">
                <a:effectLst>
                  <a:outerShdw blurRad="38100" dist="38100" dir="2700000" algn="tl">
                    <a:srgbClr val="FFFFFF"/>
                  </a:outerShdw>
                </a:effectLst>
                <a:cs typeface="Arial" charset="0"/>
              </a:rPr>
              <a:t>получили </a:t>
            </a:r>
            <a:r>
              <a:rPr lang="ru-RU" sz="1400" b="1" i="1">
                <a:effectLst>
                  <a:outerShdw blurRad="38100" dist="38100" dir="2700000" algn="tl">
                    <a:srgbClr val="FFFFFF"/>
                  </a:outerShdw>
                </a:effectLst>
                <a:cs typeface="Arial" charset="0"/>
              </a:rPr>
              <a:t>2 </a:t>
            </a:r>
            <a:r>
              <a:rPr lang="ru-RU" sz="1400" b="1" i="1" dirty="0">
                <a:effectLst>
                  <a:outerShdw blurRad="38100" dist="38100" dir="2700000" algn="tl">
                    <a:srgbClr val="FFFFFF"/>
                  </a:outerShdw>
                </a:effectLst>
                <a:cs typeface="Arial" charset="0"/>
              </a:rPr>
              <a:t>хозяйства, сумма субсидий  составила 400 тыс. рублей, приобретено 5050 доз семени племенных быков-производителей, улучшающих качество потомства. (сумма затрат 1,15 млн. руб.)</a:t>
            </a:r>
          </a:p>
          <a:p>
            <a:pPr marL="342900" indent="-342900" algn="ctr">
              <a:defRPr/>
            </a:pPr>
            <a:r>
              <a:rPr lang="ru-RU" sz="1400" b="1" i="1" dirty="0">
                <a:effectLst>
                  <a:outerShdw blurRad="38100" dist="38100" dir="2700000" algn="tl">
                    <a:srgbClr val="FFFFFF"/>
                  </a:outerShdw>
                </a:effectLst>
                <a:cs typeface="Arial" charset="0"/>
              </a:rPr>
              <a:t>(2014год – 6669 доз, 2015 год – 5707 доз)</a:t>
            </a:r>
          </a:p>
        </p:txBody>
      </p:sp>
      <p:sp>
        <p:nvSpPr>
          <p:cNvPr id="53" name="TextBox 52"/>
          <p:cNvSpPr txBox="1"/>
          <p:nvPr/>
        </p:nvSpPr>
        <p:spPr>
          <a:xfrm>
            <a:off x="2700338" y="3644900"/>
            <a:ext cx="3816350" cy="623888"/>
          </a:xfrm>
          <a:prstGeom prst="rect">
            <a:avLst/>
          </a:prstGeom>
          <a:solidFill>
            <a:schemeClr val="tx2">
              <a:lumMod val="20000"/>
              <a:lumOff val="80000"/>
            </a:schemeClr>
          </a:solidFill>
          <a:ln w="9525">
            <a:solidFill>
              <a:schemeClr val="tx2">
                <a:lumMod val="75000"/>
              </a:schemeClr>
            </a:solidFill>
          </a:ln>
          <a:effectLst>
            <a:outerShdw blurRad="50800" dist="101600" dir="2700000" algn="tl" rotWithShape="0">
              <a:schemeClr val="accent3">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400" dirty="0">
                <a:solidFill>
                  <a:schemeClr val="tx1"/>
                </a:solidFill>
                <a:latin typeface="Times New Roman" pitchFamily="18" charset="0"/>
                <a:cs typeface="Times New Roman" pitchFamily="18" charset="0"/>
              </a:rPr>
              <a:t>Повышение качества кормов (возмещение части затрат на приобретение агрострейч пленки) с 2017 года</a:t>
            </a:r>
            <a:endParaRPr lang="ru-RU" sz="1400" b="1" dirty="0">
              <a:solidFill>
                <a:srgbClr val="FF0000"/>
              </a:solidFill>
              <a:latin typeface="Times New Roman" pitchFamily="18" charset="0"/>
              <a:cs typeface="Times New Roman" pitchFamily="18" charset="0"/>
            </a:endParaRPr>
          </a:p>
        </p:txBody>
      </p:sp>
      <p:cxnSp>
        <p:nvCxnSpPr>
          <p:cNvPr id="10287" name="Прямая со стрелкой 143"/>
          <p:cNvCxnSpPr>
            <a:cxnSpLocks noChangeShapeType="1"/>
          </p:cNvCxnSpPr>
          <p:nvPr/>
        </p:nvCxnSpPr>
        <p:spPr bwMode="auto">
          <a:xfrm>
            <a:off x="1403350" y="3068638"/>
            <a:ext cx="1270000" cy="898525"/>
          </a:xfrm>
          <a:prstGeom prst="straightConnector1">
            <a:avLst/>
          </a:prstGeom>
          <a:noFill/>
          <a:ln w="15875" algn="ctr">
            <a:solidFill>
              <a:srgbClr val="17375E"/>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55"/>
                                        </p:tgtEl>
                                      </p:cBhvr>
                                      <p:by x="150000" y="150000"/>
                                    </p:animScale>
                                  </p:childTnLst>
                                </p:cTn>
                              </p:par>
                              <p:par>
                                <p:cTn id="7" presetID="6" presetClass="emph" presetSubtype="0" fill="hold" grpId="0" nodeType="withEffect">
                                  <p:stCondLst>
                                    <p:cond delay="0"/>
                                  </p:stCondLst>
                                  <p:childTnLst>
                                    <p:animScale>
                                      <p:cBhvr>
                                        <p:cTn id="8" dur="2000" fill="hold"/>
                                        <p:tgtEl>
                                          <p:spTgt spid="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2" name="Прямая со стрелкой 141"/>
          <p:cNvCxnSpPr>
            <a:stCxn id="6" idx="2"/>
          </p:cNvCxnSpPr>
          <p:nvPr/>
        </p:nvCxnSpPr>
        <p:spPr>
          <a:xfrm flipH="1" flipV="1">
            <a:off x="2617788" y="1827213"/>
            <a:ext cx="1304925" cy="377825"/>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2216150" y="557213"/>
            <a:ext cx="1706563" cy="1576387"/>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Прямоугольник 20"/>
          <p:cNvSpPr/>
          <p:nvPr/>
        </p:nvSpPr>
        <p:spPr>
          <a:xfrm>
            <a:off x="2216150" y="538163"/>
            <a:ext cx="1706563" cy="40322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Прямоугольник 21"/>
          <p:cNvSpPr/>
          <p:nvPr/>
        </p:nvSpPr>
        <p:spPr>
          <a:xfrm>
            <a:off x="482600" y="590550"/>
            <a:ext cx="1497013" cy="1554163"/>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Прямоугольник 22"/>
          <p:cNvSpPr/>
          <p:nvPr/>
        </p:nvSpPr>
        <p:spPr>
          <a:xfrm>
            <a:off x="479425" y="573088"/>
            <a:ext cx="1500188" cy="401637"/>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5432425" y="558800"/>
            <a:ext cx="1700213" cy="1574800"/>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Прямоугольник 24"/>
          <p:cNvSpPr/>
          <p:nvPr/>
        </p:nvSpPr>
        <p:spPr>
          <a:xfrm>
            <a:off x="5432425" y="558800"/>
            <a:ext cx="1700213" cy="400050"/>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bg1">
                  <a:lumMod val="65000"/>
                </a:schemeClr>
              </a:solidFill>
            </a:endParaRPr>
          </a:p>
        </p:txBody>
      </p:sp>
      <p:sp>
        <p:nvSpPr>
          <p:cNvPr id="26" name="Прямоугольник 25"/>
          <p:cNvSpPr/>
          <p:nvPr/>
        </p:nvSpPr>
        <p:spPr>
          <a:xfrm>
            <a:off x="7350125" y="568325"/>
            <a:ext cx="1581150" cy="1576388"/>
          </a:xfrm>
          <a:prstGeom prst="rect">
            <a:avLst/>
          </a:prstGeom>
          <a:solidFill>
            <a:schemeClr val="bg1">
              <a:lumMod val="95000"/>
            </a:schemeClr>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рямоугольник 26"/>
          <p:cNvSpPr/>
          <p:nvPr/>
        </p:nvSpPr>
        <p:spPr>
          <a:xfrm>
            <a:off x="7350125" y="557213"/>
            <a:ext cx="1581150" cy="384175"/>
          </a:xfrm>
          <a:prstGeom prst="rect">
            <a:avLst/>
          </a:prstGeom>
          <a:solidFill>
            <a:srgbClr val="EAEAEA"/>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5" name="TextBox 32"/>
          <p:cNvSpPr txBox="1">
            <a:spLocks noChangeArrowheads="1"/>
          </p:cNvSpPr>
          <p:nvPr/>
        </p:nvSpPr>
        <p:spPr bwMode="auto">
          <a:xfrm>
            <a:off x="515938" y="1009650"/>
            <a:ext cx="16081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100">
                <a:solidFill>
                  <a:srgbClr val="A6A6A6"/>
                </a:solidFill>
                <a:latin typeface="Times New Roman" panose="02020603050405020304" pitchFamily="18" charset="0"/>
                <a:cs typeface="Times New Roman" panose="02020603050405020304" pitchFamily="18" charset="0"/>
              </a:rPr>
              <a:t>«Развитие подотрасли </a:t>
            </a:r>
            <a:r>
              <a:rPr lang="ru-RU" altLang="ru-RU" sz="1100" b="1">
                <a:solidFill>
                  <a:srgbClr val="A6A6A6"/>
                </a:solidFill>
                <a:latin typeface="Times New Roman" panose="02020603050405020304" pitchFamily="18" charset="0"/>
                <a:cs typeface="Times New Roman" panose="02020603050405020304" pitchFamily="18" charset="0"/>
              </a:rPr>
              <a:t>растениеводства</a:t>
            </a:r>
            <a:r>
              <a:rPr lang="ru-RU" altLang="ru-RU" sz="1100">
                <a:solidFill>
                  <a:srgbClr val="A6A6A6"/>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2257425" y="958850"/>
            <a:ext cx="1344613" cy="646113"/>
          </a:xfrm>
          <a:prstGeom prst="rect">
            <a:avLst/>
          </a:prstGeom>
          <a:noFill/>
        </p:spPr>
        <p:txBody>
          <a:bodyPr>
            <a:spAutoFit/>
          </a:bodyPr>
          <a:lstStyle/>
          <a:p>
            <a:pPr fontAlgn="auto">
              <a:spcBef>
                <a:spcPts val="0"/>
              </a:spcBef>
              <a:spcAft>
                <a:spcPts val="0"/>
              </a:spcAft>
              <a:defRPr/>
            </a:pPr>
            <a:r>
              <a:rPr lang="ru-RU" sz="1200" dirty="0">
                <a:solidFill>
                  <a:schemeClr val="bg1">
                    <a:lumMod val="65000"/>
                  </a:schemeClr>
                </a:solidFill>
                <a:latin typeface="Times New Roman" pitchFamily="18" charset="0"/>
                <a:cs typeface="Times New Roman" pitchFamily="18" charset="0"/>
              </a:rPr>
              <a:t>«Поддержка </a:t>
            </a:r>
            <a:r>
              <a:rPr lang="ru-RU" sz="1200" b="1" dirty="0">
                <a:solidFill>
                  <a:schemeClr val="bg1">
                    <a:lumMod val="65000"/>
                  </a:schemeClr>
                </a:solidFill>
                <a:latin typeface="Times New Roman" pitchFamily="18" charset="0"/>
                <a:cs typeface="Times New Roman" pitchFamily="18" charset="0"/>
              </a:rPr>
              <a:t>малых форм </a:t>
            </a:r>
            <a:r>
              <a:rPr lang="ru-RU" sz="1200" dirty="0">
                <a:solidFill>
                  <a:schemeClr val="bg1">
                    <a:lumMod val="65000"/>
                  </a:schemeClr>
                </a:solidFill>
                <a:latin typeface="Times New Roman" pitchFamily="18" charset="0"/>
                <a:cs typeface="Times New Roman" pitchFamily="18" charset="0"/>
              </a:rPr>
              <a:t>хозяйствования»</a:t>
            </a:r>
          </a:p>
        </p:txBody>
      </p:sp>
      <p:sp>
        <p:nvSpPr>
          <p:cNvPr id="11277" name="TextBox 34"/>
          <p:cNvSpPr txBox="1">
            <a:spLocks noChangeArrowheads="1"/>
          </p:cNvSpPr>
          <p:nvPr/>
        </p:nvSpPr>
        <p:spPr bwMode="auto">
          <a:xfrm>
            <a:off x="5595938" y="941388"/>
            <a:ext cx="1654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a:solidFill>
                  <a:srgbClr val="A6A6A6"/>
                </a:solidFill>
                <a:latin typeface="Times New Roman" panose="02020603050405020304" pitchFamily="18" charset="0"/>
                <a:cs typeface="Times New Roman" panose="02020603050405020304" pitchFamily="18" charset="0"/>
              </a:rPr>
              <a:t>«Техническая и технологическая </a:t>
            </a:r>
            <a:r>
              <a:rPr lang="ru-RU" altLang="ru-RU" sz="1200" b="1">
                <a:solidFill>
                  <a:srgbClr val="A6A6A6"/>
                </a:solidFill>
                <a:latin typeface="Times New Roman" panose="02020603050405020304" pitchFamily="18" charset="0"/>
                <a:cs typeface="Times New Roman" panose="02020603050405020304" pitchFamily="18" charset="0"/>
              </a:rPr>
              <a:t>модернизация</a:t>
            </a:r>
            <a:r>
              <a:rPr lang="ru-RU" altLang="ru-RU" sz="1200">
                <a:solidFill>
                  <a:srgbClr val="A6A6A6"/>
                </a:solidFill>
                <a:latin typeface="Times New Roman" panose="02020603050405020304" pitchFamily="18" charset="0"/>
                <a:cs typeface="Times New Roman" panose="02020603050405020304" pitchFamily="18" charset="0"/>
              </a:rPr>
              <a:t>»</a:t>
            </a:r>
          </a:p>
        </p:txBody>
      </p:sp>
      <p:sp>
        <p:nvSpPr>
          <p:cNvPr id="11278" name="TextBox 35"/>
          <p:cNvSpPr txBox="1">
            <a:spLocks noChangeArrowheads="1"/>
          </p:cNvSpPr>
          <p:nvPr/>
        </p:nvSpPr>
        <p:spPr bwMode="auto">
          <a:xfrm>
            <a:off x="7350125" y="925513"/>
            <a:ext cx="176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000">
                <a:solidFill>
                  <a:srgbClr val="A6A6A6"/>
                </a:solidFill>
                <a:latin typeface="Times New Roman" panose="02020603050405020304" pitchFamily="18" charset="0"/>
                <a:cs typeface="Times New Roman" panose="02020603050405020304" pitchFamily="18" charset="0"/>
              </a:rPr>
              <a:t>«Развитие </a:t>
            </a:r>
            <a:r>
              <a:rPr lang="ru-RU" altLang="ru-RU" sz="1000" b="1">
                <a:solidFill>
                  <a:srgbClr val="A6A6A6"/>
                </a:solidFill>
                <a:latin typeface="Times New Roman" panose="02020603050405020304" pitchFamily="18" charset="0"/>
                <a:cs typeface="Times New Roman" panose="02020603050405020304" pitchFamily="18" charset="0"/>
              </a:rPr>
              <a:t>кадрового потенциала</a:t>
            </a:r>
            <a:r>
              <a:rPr lang="ru-RU" altLang="ru-RU" sz="1000">
                <a:solidFill>
                  <a:srgbClr val="A6A6A6"/>
                </a:solidFill>
                <a:latin typeface="Times New Roman" panose="02020603050405020304" pitchFamily="18" charset="0"/>
                <a:cs typeface="Times New Roman" panose="02020603050405020304" pitchFamily="18" charset="0"/>
              </a:rPr>
              <a:t>»</a:t>
            </a:r>
          </a:p>
        </p:txBody>
      </p:sp>
      <p:cxnSp>
        <p:nvCxnSpPr>
          <p:cNvPr id="45" name="Прямая соединительная линия 44"/>
          <p:cNvCxnSpPr/>
          <p:nvPr/>
        </p:nvCxnSpPr>
        <p:spPr>
          <a:xfrm>
            <a:off x="1100138" y="346075"/>
            <a:ext cx="71643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1081088" y="325438"/>
            <a:ext cx="0" cy="24765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2771775"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633913" y="352425"/>
            <a:ext cx="9525"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6300788" y="352425"/>
            <a:ext cx="0" cy="21907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8243888" y="352425"/>
            <a:ext cx="0" cy="204788"/>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85" name="TextBox 65"/>
          <p:cNvSpPr txBox="1">
            <a:spLocks noChangeArrowheads="1"/>
          </p:cNvSpPr>
          <p:nvPr/>
        </p:nvSpPr>
        <p:spPr bwMode="auto">
          <a:xfrm>
            <a:off x="3963988" y="17463"/>
            <a:ext cx="165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Подпрограммы</a:t>
            </a:r>
          </a:p>
        </p:txBody>
      </p:sp>
      <p:sp>
        <p:nvSpPr>
          <p:cNvPr id="11286" name="TextBox 69"/>
          <p:cNvSpPr txBox="1">
            <a:spLocks noChangeArrowheads="1"/>
          </p:cNvSpPr>
          <p:nvPr/>
        </p:nvSpPr>
        <p:spPr bwMode="auto">
          <a:xfrm>
            <a:off x="468313" y="592138"/>
            <a:ext cx="1350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0,75 млн. руб.</a:t>
            </a:r>
          </a:p>
        </p:txBody>
      </p:sp>
      <p:sp>
        <p:nvSpPr>
          <p:cNvPr id="71" name="TextBox 70"/>
          <p:cNvSpPr txBox="1"/>
          <p:nvPr/>
        </p:nvSpPr>
        <p:spPr>
          <a:xfrm>
            <a:off x="2216150" y="555625"/>
            <a:ext cx="1346200" cy="276225"/>
          </a:xfrm>
          <a:prstGeom prst="rect">
            <a:avLst/>
          </a:prstGeom>
          <a:noFill/>
        </p:spPr>
        <p:txBody>
          <a:bodyPr>
            <a:spAutoFit/>
          </a:bodyPr>
          <a:lstStyle/>
          <a:p>
            <a:pPr>
              <a:defRPr/>
            </a:pPr>
            <a:r>
              <a:rPr lang="ru-RU" sz="1200" b="1" i="1" dirty="0">
                <a:solidFill>
                  <a:schemeClr val="bg1">
                    <a:lumMod val="65000"/>
                  </a:schemeClr>
                </a:solidFill>
                <a:latin typeface="Times New Roman" pitchFamily="18" charset="0"/>
                <a:cs typeface="Times New Roman" pitchFamily="18" charset="0"/>
              </a:rPr>
              <a:t>0,85 млн. руб.</a:t>
            </a:r>
          </a:p>
        </p:txBody>
      </p:sp>
      <p:sp>
        <p:nvSpPr>
          <p:cNvPr id="11288" name="TextBox 71"/>
          <p:cNvSpPr txBox="1">
            <a:spLocks noChangeArrowheads="1"/>
          </p:cNvSpPr>
          <p:nvPr/>
        </p:nvSpPr>
        <p:spPr bwMode="auto">
          <a:xfrm>
            <a:off x="5619750" y="593725"/>
            <a:ext cx="1657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1,0 млн. руб.</a:t>
            </a:r>
          </a:p>
        </p:txBody>
      </p:sp>
      <p:sp>
        <p:nvSpPr>
          <p:cNvPr id="11289" name="TextBox 72"/>
          <p:cNvSpPr txBox="1">
            <a:spLocks noChangeArrowheads="1"/>
          </p:cNvSpPr>
          <p:nvPr/>
        </p:nvSpPr>
        <p:spPr bwMode="auto">
          <a:xfrm>
            <a:off x="7458075" y="620713"/>
            <a:ext cx="165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200" b="1" i="1">
                <a:solidFill>
                  <a:srgbClr val="A6A6A6"/>
                </a:solidFill>
                <a:latin typeface="Times New Roman" panose="02020603050405020304" pitchFamily="18" charset="0"/>
                <a:cs typeface="Times New Roman" panose="02020603050405020304" pitchFamily="18" charset="0"/>
              </a:rPr>
              <a:t>0,737 млн. руб.</a:t>
            </a:r>
          </a:p>
        </p:txBody>
      </p:sp>
      <p:sp>
        <p:nvSpPr>
          <p:cNvPr id="6" name="Прямоугольник 5"/>
          <p:cNvSpPr/>
          <p:nvPr/>
        </p:nvSpPr>
        <p:spPr>
          <a:xfrm>
            <a:off x="2411413" y="579438"/>
            <a:ext cx="3021012" cy="1625600"/>
          </a:xfrm>
          <a:prstGeom prst="rect">
            <a:avLst/>
          </a:prstGeom>
          <a:solidFill>
            <a:schemeClr val="accent2">
              <a:lumMod val="20000"/>
              <a:lumOff val="80000"/>
            </a:schemeClr>
          </a:solidFill>
          <a:ln w="9525">
            <a:solidFill>
              <a:schemeClr val="accent3">
                <a:lumMod val="75000"/>
              </a:schemeClr>
            </a:solidFill>
          </a:ln>
          <a:effectLst>
            <a:outerShdw blurRad="50800" dist="1016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2411413" y="600075"/>
            <a:ext cx="3021012" cy="384175"/>
          </a:xfrm>
          <a:prstGeom prst="rect">
            <a:avLst/>
          </a:prstGeom>
          <a:solidFill>
            <a:schemeClr val="accent2">
              <a:lumMod val="40000"/>
              <a:lumOff val="60000"/>
            </a:schemeClr>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92" name="TextBox 27"/>
          <p:cNvSpPr txBox="1">
            <a:spLocks noChangeArrowheads="1"/>
          </p:cNvSpPr>
          <p:nvPr/>
        </p:nvSpPr>
        <p:spPr bwMode="auto">
          <a:xfrm>
            <a:off x="2555875" y="1500188"/>
            <a:ext cx="2733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2000">
                <a:latin typeface="Times New Roman" panose="02020603050405020304" pitchFamily="18" charset="0"/>
                <a:cs typeface="Times New Roman" panose="02020603050405020304" pitchFamily="18" charset="0"/>
              </a:rPr>
              <a:t>«Поддержка </a:t>
            </a:r>
            <a:r>
              <a:rPr lang="ru-RU" altLang="ru-RU" sz="2000" b="1">
                <a:latin typeface="Times New Roman" panose="02020603050405020304" pitchFamily="18" charset="0"/>
                <a:cs typeface="Times New Roman" panose="02020603050405020304" pitchFamily="18" charset="0"/>
              </a:rPr>
              <a:t>малых форм</a:t>
            </a:r>
            <a:r>
              <a:rPr lang="ru-RU" altLang="ru-RU" sz="2000">
                <a:latin typeface="Times New Roman" panose="02020603050405020304" pitchFamily="18" charset="0"/>
                <a:cs typeface="Times New Roman" panose="02020603050405020304" pitchFamily="18" charset="0"/>
              </a:rPr>
              <a:t> хозяйствования»</a:t>
            </a:r>
          </a:p>
        </p:txBody>
      </p:sp>
      <p:sp>
        <p:nvSpPr>
          <p:cNvPr id="11293" name="TextBox 68"/>
          <p:cNvSpPr txBox="1">
            <a:spLocks noChangeArrowheads="1"/>
          </p:cNvSpPr>
          <p:nvPr/>
        </p:nvSpPr>
        <p:spPr bwMode="auto">
          <a:xfrm>
            <a:off x="2411413" y="593725"/>
            <a:ext cx="3021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b="1" i="1">
                <a:latin typeface="Times New Roman" panose="02020603050405020304" pitchFamily="18" charset="0"/>
                <a:cs typeface="Times New Roman" panose="02020603050405020304" pitchFamily="18" charset="0"/>
              </a:rPr>
              <a:t>2,388 млн. руб.</a:t>
            </a:r>
          </a:p>
        </p:txBody>
      </p:sp>
      <p:sp>
        <p:nvSpPr>
          <p:cNvPr id="55" name="TextBox 54"/>
          <p:cNvSpPr txBox="1"/>
          <p:nvPr/>
        </p:nvSpPr>
        <p:spPr>
          <a:xfrm>
            <a:off x="2339975" y="2714625"/>
            <a:ext cx="5018088" cy="930275"/>
          </a:xfrm>
          <a:prstGeom prst="rect">
            <a:avLst/>
          </a:prstGeom>
          <a:solidFill>
            <a:schemeClr val="accent2">
              <a:lumMod val="20000"/>
              <a:lumOff val="80000"/>
            </a:schemeClr>
          </a:solidFill>
          <a:ln w="9525">
            <a:solidFill>
              <a:schemeClr val="accent3">
                <a:lumMod val="75000"/>
              </a:schemeClr>
            </a:solidFill>
          </a:ln>
          <a:effectLst>
            <a:outerShdw blurRad="50800" dist="1016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latin typeface="Times New Roman" pitchFamily="18" charset="0"/>
                <a:cs typeface="Times New Roman" pitchFamily="18" charset="0"/>
              </a:rPr>
              <a:t>Предоставление субсидий КФХ, зарегистрированным в качестве ИП, на возмещение части затрат, связанные с реализацией проектной деятельности, направленной на увеличение сельскохозяйственного производства а также связанных с производством, и(или) хранением, и(или) переработкой с/</a:t>
            </a:r>
            <a:r>
              <a:rPr lang="ru-RU" sz="1200" dirty="0" err="1">
                <a:solidFill>
                  <a:schemeClr val="tx1"/>
                </a:solidFill>
                <a:latin typeface="Times New Roman" pitchFamily="18" charset="0"/>
                <a:cs typeface="Times New Roman" pitchFamily="18" charset="0"/>
              </a:rPr>
              <a:t>х</a:t>
            </a:r>
            <a:r>
              <a:rPr lang="ru-RU" sz="1200" dirty="0">
                <a:solidFill>
                  <a:schemeClr val="tx1"/>
                </a:solidFill>
                <a:latin typeface="Times New Roman" pitchFamily="18" charset="0"/>
                <a:cs typeface="Times New Roman" pitchFamily="18" charset="0"/>
              </a:rPr>
              <a:t> продукции</a:t>
            </a:r>
            <a:endParaRPr lang="ru-RU" sz="1200" dirty="0">
              <a:solidFill>
                <a:srgbClr val="FF0000"/>
              </a:solidFill>
              <a:latin typeface="Times New Roman" pitchFamily="18" charset="0"/>
              <a:cs typeface="Times New Roman" pitchFamily="18" charset="0"/>
            </a:endParaRPr>
          </a:p>
        </p:txBody>
      </p:sp>
      <p:sp>
        <p:nvSpPr>
          <p:cNvPr id="56" name="TextBox 55"/>
          <p:cNvSpPr txBox="1"/>
          <p:nvPr/>
        </p:nvSpPr>
        <p:spPr>
          <a:xfrm>
            <a:off x="2268538" y="5013325"/>
            <a:ext cx="5089525" cy="431800"/>
          </a:xfrm>
          <a:prstGeom prst="rect">
            <a:avLst/>
          </a:prstGeom>
          <a:solidFill>
            <a:schemeClr val="accent2">
              <a:lumMod val="20000"/>
              <a:lumOff val="80000"/>
            </a:schemeClr>
          </a:solidFill>
          <a:ln w="9525">
            <a:solidFill>
              <a:schemeClr val="accent3">
                <a:lumMod val="75000"/>
              </a:schemeClr>
            </a:solidFill>
          </a:ln>
          <a:effectLst>
            <a:outerShdw blurRad="50800" dist="1016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a:solidFill>
                  <a:schemeClr val="tx1"/>
                </a:solidFill>
                <a:latin typeface="Times New Roman" pitchFamily="18" charset="0"/>
                <a:cs typeface="Times New Roman" pitchFamily="18" charset="0"/>
              </a:rPr>
              <a:t>Поддержка развития информационно-консалтинговых услуг</a:t>
            </a:r>
            <a:endParaRPr lang="ru-RU" sz="1200" b="1">
              <a:solidFill>
                <a:schemeClr val="tx1"/>
              </a:solidFill>
              <a:latin typeface="Times New Roman" pitchFamily="18" charset="0"/>
              <a:cs typeface="Times New Roman" pitchFamily="18" charset="0"/>
            </a:endParaRPr>
          </a:p>
        </p:txBody>
      </p:sp>
      <p:sp>
        <p:nvSpPr>
          <p:cNvPr id="75" name="TextBox 10"/>
          <p:cNvSpPr txBox="1">
            <a:spLocks noChangeArrowheads="1"/>
          </p:cNvSpPr>
          <p:nvPr/>
        </p:nvSpPr>
        <p:spPr bwMode="auto">
          <a:xfrm>
            <a:off x="8243888" y="2133600"/>
            <a:ext cx="1098550" cy="368300"/>
          </a:xfrm>
          <a:prstGeom prst="rect">
            <a:avLst/>
          </a:prstGeom>
          <a:noFill/>
          <a:ln>
            <a:noFill/>
          </a:ln>
          <a:extLst/>
        </p:spPr>
        <p:txBody>
          <a:bodyPr>
            <a:spAutoFit/>
          </a:bodyPr>
          <a:lstStyle/>
          <a:p>
            <a:pPr algn="ctr">
              <a:defRPr/>
            </a:pPr>
            <a:r>
              <a:rPr lang="ru-RU" b="1" i="1">
                <a:effectLst>
                  <a:outerShdw blurRad="38100" dist="38100" dir="2700000" algn="tl">
                    <a:srgbClr val="FFFFFF"/>
                  </a:outerShdw>
                </a:effectLst>
                <a:latin typeface="Times New Roman" pitchFamily="18" charset="0"/>
                <a:cs typeface="Times New Roman" pitchFamily="18" charset="0"/>
              </a:rPr>
              <a:t>2017</a:t>
            </a:r>
          </a:p>
        </p:txBody>
      </p:sp>
      <p:cxnSp>
        <p:nvCxnSpPr>
          <p:cNvPr id="79" name="Прямая соединительная линия 78"/>
          <p:cNvCxnSpPr/>
          <p:nvPr/>
        </p:nvCxnSpPr>
        <p:spPr>
          <a:xfrm>
            <a:off x="7524750" y="2492375"/>
            <a:ext cx="0" cy="316865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7358063" y="4572000"/>
            <a:ext cx="1785937" cy="9525"/>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a:off x="7429500" y="5643563"/>
            <a:ext cx="1714500" cy="36512"/>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flipH="1">
            <a:off x="8316913" y="2492375"/>
            <a:ext cx="0" cy="316865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nvCxnSpPr>
        <p:spPr>
          <a:xfrm flipV="1">
            <a:off x="7358063" y="2781300"/>
            <a:ext cx="1785937" cy="4763"/>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302" name="TextBox 87"/>
          <p:cNvSpPr txBox="1">
            <a:spLocks noChangeArrowheads="1"/>
          </p:cNvSpPr>
          <p:nvPr/>
        </p:nvSpPr>
        <p:spPr bwMode="auto">
          <a:xfrm>
            <a:off x="8259763" y="3644900"/>
            <a:ext cx="884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solidFill>
                  <a:srgbClr val="FF0000"/>
                </a:solidFill>
                <a:latin typeface="Times New Roman" panose="02020603050405020304" pitchFamily="18" charset="0"/>
                <a:cs typeface="Times New Roman" panose="02020603050405020304" pitchFamily="18" charset="0"/>
              </a:rPr>
              <a:t>0,3</a:t>
            </a:r>
          </a:p>
        </p:txBody>
      </p:sp>
      <p:sp>
        <p:nvSpPr>
          <p:cNvPr id="11303" name="TextBox 88"/>
          <p:cNvSpPr txBox="1">
            <a:spLocks noChangeArrowheads="1"/>
          </p:cNvSpPr>
          <p:nvPr/>
        </p:nvSpPr>
        <p:spPr bwMode="auto">
          <a:xfrm>
            <a:off x="7596188" y="3644900"/>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0,3</a:t>
            </a:r>
          </a:p>
        </p:txBody>
      </p:sp>
      <p:sp>
        <p:nvSpPr>
          <p:cNvPr id="164" name="TextBox 163"/>
          <p:cNvSpPr txBox="1"/>
          <p:nvPr/>
        </p:nvSpPr>
        <p:spPr>
          <a:xfrm>
            <a:off x="2268538" y="4508500"/>
            <a:ext cx="5089525" cy="504825"/>
          </a:xfrm>
          <a:prstGeom prst="rect">
            <a:avLst/>
          </a:prstGeom>
          <a:solidFill>
            <a:schemeClr val="accent2">
              <a:lumMod val="20000"/>
              <a:lumOff val="80000"/>
            </a:schemeClr>
          </a:solidFill>
          <a:ln w="9525">
            <a:solidFill>
              <a:schemeClr val="accent3">
                <a:lumMod val="75000"/>
              </a:schemeClr>
            </a:solidFill>
          </a:ln>
          <a:effectLst>
            <a:outerShdw blurRad="50800" dist="1016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a:solidFill>
                  <a:schemeClr val="tx1"/>
                </a:solidFill>
                <a:latin typeface="Times New Roman" pitchFamily="18" charset="0"/>
                <a:cs typeface="Times New Roman" pitchFamily="18" charset="0"/>
              </a:rPr>
              <a:t>Проведение ярмарочных и других мероприятий, способствующих сбыту с/х продукции и с/х животных</a:t>
            </a:r>
          </a:p>
        </p:txBody>
      </p:sp>
      <p:sp>
        <p:nvSpPr>
          <p:cNvPr id="74" name="TextBox 9"/>
          <p:cNvSpPr txBox="1">
            <a:spLocks noChangeArrowheads="1"/>
          </p:cNvSpPr>
          <p:nvPr/>
        </p:nvSpPr>
        <p:spPr bwMode="auto">
          <a:xfrm>
            <a:off x="7380288" y="2133600"/>
            <a:ext cx="1027112" cy="366713"/>
          </a:xfrm>
          <a:prstGeom prst="rect">
            <a:avLst/>
          </a:prstGeom>
          <a:noFill/>
          <a:ln>
            <a:noFill/>
          </a:ln>
          <a:extLst/>
        </p:spPr>
        <p:txBody>
          <a:bodyPr>
            <a:spAutoFit/>
          </a:bodyPr>
          <a:lstStyle/>
          <a:p>
            <a:pPr algn="ctr">
              <a:defRPr/>
            </a:pPr>
            <a:r>
              <a:rPr lang="ru-RU" b="1" i="1">
                <a:effectLst>
                  <a:outerShdw blurRad="38100" dist="38100" dir="2700000" algn="tl">
                    <a:srgbClr val="FFFFFF"/>
                  </a:outerShdw>
                </a:effectLst>
                <a:latin typeface="Times New Roman" pitchFamily="18" charset="0"/>
                <a:cs typeface="Times New Roman" pitchFamily="18" charset="0"/>
              </a:rPr>
              <a:t>2016</a:t>
            </a:r>
          </a:p>
        </p:txBody>
      </p:sp>
      <p:cxnSp>
        <p:nvCxnSpPr>
          <p:cNvPr id="62" name="Прямая соединительная линия 61"/>
          <p:cNvCxnSpPr>
            <a:stCxn id="6" idx="1"/>
          </p:cNvCxnSpPr>
          <p:nvPr/>
        </p:nvCxnSpPr>
        <p:spPr>
          <a:xfrm flipH="1" flipV="1">
            <a:off x="1619250" y="1773238"/>
            <a:ext cx="792163"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a:endCxn id="55" idx="1"/>
          </p:cNvCxnSpPr>
          <p:nvPr/>
        </p:nvCxnSpPr>
        <p:spPr>
          <a:xfrm rot="16200000" flipH="1">
            <a:off x="1276350" y="2116138"/>
            <a:ext cx="1406525" cy="720725"/>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a:endCxn id="0" idx="1"/>
          </p:cNvCxnSpPr>
          <p:nvPr/>
        </p:nvCxnSpPr>
        <p:spPr>
          <a:xfrm>
            <a:off x="1619250" y="1773238"/>
            <a:ext cx="649288" cy="2087562"/>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a:endCxn id="0" idx="1"/>
          </p:cNvCxnSpPr>
          <p:nvPr/>
        </p:nvCxnSpPr>
        <p:spPr>
          <a:xfrm>
            <a:off x="1619250" y="1773238"/>
            <a:ext cx="649288" cy="2484437"/>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10" name="TextBox 53"/>
          <p:cNvSpPr txBox="1">
            <a:spLocks noChangeArrowheads="1"/>
          </p:cNvSpPr>
          <p:nvPr/>
        </p:nvSpPr>
        <p:spPr bwMode="auto">
          <a:xfrm>
            <a:off x="323850" y="3357563"/>
            <a:ext cx="158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ru-RU" sz="1600" i="1">
                <a:latin typeface="Times New Roman" panose="02020603050405020304" pitchFamily="18" charset="0"/>
                <a:cs typeface="Times New Roman" panose="02020603050405020304" pitchFamily="18" charset="0"/>
              </a:rPr>
              <a:t>мероприятия</a:t>
            </a:r>
          </a:p>
        </p:txBody>
      </p:sp>
      <p:sp>
        <p:nvSpPr>
          <p:cNvPr id="2" name="TextBox 163"/>
          <p:cNvSpPr txBox="1"/>
          <p:nvPr/>
        </p:nvSpPr>
        <p:spPr>
          <a:xfrm>
            <a:off x="2268538" y="3716338"/>
            <a:ext cx="5089525" cy="288925"/>
          </a:xfrm>
          <a:prstGeom prst="rect">
            <a:avLst/>
          </a:prstGeom>
          <a:solidFill>
            <a:schemeClr val="accent2">
              <a:lumMod val="20000"/>
              <a:lumOff val="80000"/>
            </a:schemeClr>
          </a:solidFill>
          <a:ln w="9525">
            <a:solidFill>
              <a:schemeClr val="accent3">
                <a:lumMod val="75000"/>
              </a:schemeClr>
            </a:solidFill>
          </a:ln>
          <a:effectLst>
            <a:outerShdw blurRad="50800" dist="1016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a:solidFill>
                  <a:schemeClr val="tx1"/>
                </a:solidFill>
                <a:latin typeface="Times New Roman" pitchFamily="18" charset="0"/>
                <a:cs typeface="Times New Roman" pitchFamily="18" charset="0"/>
              </a:rPr>
              <a:t>Поддержка начинающих крестьянско (фермерских) хозяйств</a:t>
            </a:r>
          </a:p>
        </p:txBody>
      </p:sp>
      <p:sp>
        <p:nvSpPr>
          <p:cNvPr id="3" name="TextBox 163"/>
          <p:cNvSpPr txBox="1"/>
          <p:nvPr/>
        </p:nvSpPr>
        <p:spPr>
          <a:xfrm>
            <a:off x="2268538" y="4005263"/>
            <a:ext cx="5089525" cy="503237"/>
          </a:xfrm>
          <a:prstGeom prst="rect">
            <a:avLst/>
          </a:prstGeom>
          <a:solidFill>
            <a:schemeClr val="accent2">
              <a:lumMod val="20000"/>
              <a:lumOff val="80000"/>
            </a:schemeClr>
          </a:solidFill>
          <a:ln w="9525">
            <a:solidFill>
              <a:schemeClr val="accent3">
                <a:lumMod val="75000"/>
              </a:schemeClr>
            </a:solidFill>
          </a:ln>
          <a:effectLst>
            <a:outerShdw blurRad="50800" dist="101600" dir="2700000" algn="tl"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a:solidFill>
                  <a:schemeClr val="tx1"/>
                </a:solidFill>
                <a:latin typeface="Times New Roman" pitchFamily="18" charset="0"/>
                <a:cs typeface="Times New Roman" pitchFamily="18" charset="0"/>
              </a:rPr>
              <a:t>Поддержка развития семейных животноводческих ферм на базе КФХ</a:t>
            </a:r>
          </a:p>
        </p:txBody>
      </p:sp>
      <p:cxnSp>
        <p:nvCxnSpPr>
          <p:cNvPr id="7" name="Прямая со стрелкой 91"/>
          <p:cNvCxnSpPr/>
          <p:nvPr/>
        </p:nvCxnSpPr>
        <p:spPr>
          <a:xfrm>
            <a:off x="1619250" y="1773238"/>
            <a:ext cx="649288" cy="2987675"/>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91"/>
          <p:cNvCxnSpPr/>
          <p:nvPr/>
        </p:nvCxnSpPr>
        <p:spPr>
          <a:xfrm>
            <a:off x="1619250" y="1773238"/>
            <a:ext cx="649288" cy="3554412"/>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91"/>
          <p:cNvCxnSpPr/>
          <p:nvPr/>
        </p:nvCxnSpPr>
        <p:spPr>
          <a:xfrm>
            <a:off x="1619250" y="1773238"/>
            <a:ext cx="649288" cy="4103687"/>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82"/>
          <p:cNvCxnSpPr/>
          <p:nvPr/>
        </p:nvCxnSpPr>
        <p:spPr>
          <a:xfrm>
            <a:off x="7358063" y="5000625"/>
            <a:ext cx="1785937" cy="31750"/>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82"/>
          <p:cNvCxnSpPr/>
          <p:nvPr/>
        </p:nvCxnSpPr>
        <p:spPr>
          <a:xfrm>
            <a:off x="7358063" y="4000500"/>
            <a:ext cx="1785937" cy="23813"/>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82"/>
          <p:cNvCxnSpPr/>
          <p:nvPr/>
        </p:nvCxnSpPr>
        <p:spPr>
          <a:xfrm>
            <a:off x="7358063" y="3643313"/>
            <a:ext cx="1785937" cy="20637"/>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319" name="TextBox 88"/>
          <p:cNvSpPr txBox="1">
            <a:spLocks noChangeArrowheads="1"/>
          </p:cNvSpPr>
          <p:nvPr/>
        </p:nvSpPr>
        <p:spPr bwMode="auto">
          <a:xfrm>
            <a:off x="7596188" y="3068638"/>
            <a:ext cx="66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1,0</a:t>
            </a:r>
          </a:p>
        </p:txBody>
      </p:sp>
      <p:sp>
        <p:nvSpPr>
          <p:cNvPr id="11320" name="TextBox 88"/>
          <p:cNvSpPr txBox="1">
            <a:spLocks noChangeArrowheads="1"/>
          </p:cNvSpPr>
          <p:nvPr/>
        </p:nvSpPr>
        <p:spPr bwMode="auto">
          <a:xfrm>
            <a:off x="8388350" y="3068638"/>
            <a:ext cx="66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1,0</a:t>
            </a:r>
          </a:p>
        </p:txBody>
      </p:sp>
      <p:sp>
        <p:nvSpPr>
          <p:cNvPr id="11321" name="TextBox 88"/>
          <p:cNvSpPr txBox="1">
            <a:spLocks noChangeArrowheads="1"/>
          </p:cNvSpPr>
          <p:nvPr/>
        </p:nvSpPr>
        <p:spPr bwMode="auto">
          <a:xfrm>
            <a:off x="7596188" y="4076700"/>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1,0</a:t>
            </a:r>
          </a:p>
        </p:txBody>
      </p:sp>
      <p:sp>
        <p:nvSpPr>
          <p:cNvPr id="11322" name="TextBox 88"/>
          <p:cNvSpPr txBox="1">
            <a:spLocks noChangeArrowheads="1"/>
          </p:cNvSpPr>
          <p:nvPr/>
        </p:nvSpPr>
        <p:spPr bwMode="auto">
          <a:xfrm>
            <a:off x="8388350" y="4076700"/>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solidFill>
                  <a:srgbClr val="FF0000"/>
                </a:solidFill>
                <a:latin typeface="Times New Roman" panose="02020603050405020304" pitchFamily="18" charset="0"/>
                <a:cs typeface="Times New Roman" panose="02020603050405020304" pitchFamily="18" charset="0"/>
              </a:rPr>
              <a:t>1,0</a:t>
            </a:r>
          </a:p>
        </p:txBody>
      </p:sp>
      <p:sp>
        <p:nvSpPr>
          <p:cNvPr id="11323" name="TextBox 88"/>
          <p:cNvSpPr txBox="1">
            <a:spLocks noChangeArrowheads="1"/>
          </p:cNvSpPr>
          <p:nvPr/>
        </p:nvSpPr>
        <p:spPr bwMode="auto">
          <a:xfrm>
            <a:off x="7596188" y="4652963"/>
            <a:ext cx="66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0,08</a:t>
            </a:r>
          </a:p>
        </p:txBody>
      </p:sp>
      <p:sp>
        <p:nvSpPr>
          <p:cNvPr id="11324" name="TextBox 88"/>
          <p:cNvSpPr txBox="1">
            <a:spLocks noChangeArrowheads="1"/>
          </p:cNvSpPr>
          <p:nvPr/>
        </p:nvSpPr>
        <p:spPr bwMode="auto">
          <a:xfrm>
            <a:off x="8388350" y="4652963"/>
            <a:ext cx="660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0,08</a:t>
            </a:r>
          </a:p>
        </p:txBody>
      </p:sp>
      <p:cxnSp>
        <p:nvCxnSpPr>
          <p:cNvPr id="16" name="Прямая соединительная линия 85"/>
          <p:cNvCxnSpPr/>
          <p:nvPr/>
        </p:nvCxnSpPr>
        <p:spPr>
          <a:xfrm flipV="1">
            <a:off x="7358063" y="2492375"/>
            <a:ext cx="1785937" cy="7938"/>
          </a:xfrm>
          <a:prstGeom prst="line">
            <a:avLst/>
          </a:prstGeom>
          <a:ln w="158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326" name="TextBox 88"/>
          <p:cNvSpPr txBox="1">
            <a:spLocks noChangeArrowheads="1"/>
          </p:cNvSpPr>
          <p:nvPr/>
        </p:nvSpPr>
        <p:spPr bwMode="auto">
          <a:xfrm>
            <a:off x="7596188" y="2492375"/>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2,388</a:t>
            </a:r>
          </a:p>
        </p:txBody>
      </p:sp>
      <p:sp>
        <p:nvSpPr>
          <p:cNvPr id="11327" name="TextBox 88"/>
          <p:cNvSpPr txBox="1">
            <a:spLocks noChangeArrowheads="1"/>
          </p:cNvSpPr>
          <p:nvPr/>
        </p:nvSpPr>
        <p:spPr bwMode="auto">
          <a:xfrm>
            <a:off x="8388350" y="2492375"/>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2,390</a:t>
            </a:r>
          </a:p>
        </p:txBody>
      </p:sp>
      <p:pic>
        <p:nvPicPr>
          <p:cNvPr id="9304" name="Picture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786188"/>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9"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267325"/>
            <a:ext cx="218281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0" name="TextBox 88"/>
          <p:cNvSpPr txBox="1">
            <a:spLocks noChangeArrowheads="1"/>
          </p:cNvSpPr>
          <p:nvPr/>
        </p:nvSpPr>
        <p:spPr bwMode="auto">
          <a:xfrm>
            <a:off x="7572375" y="5143500"/>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0,008</a:t>
            </a:r>
          </a:p>
        </p:txBody>
      </p:sp>
      <p:sp>
        <p:nvSpPr>
          <p:cNvPr id="11331" name="TextBox 88"/>
          <p:cNvSpPr txBox="1">
            <a:spLocks noChangeArrowheads="1"/>
          </p:cNvSpPr>
          <p:nvPr/>
        </p:nvSpPr>
        <p:spPr bwMode="auto">
          <a:xfrm>
            <a:off x="8358188" y="5143500"/>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ru-RU" altLang="ru-RU" sz="1600" b="1">
                <a:latin typeface="Times New Roman" panose="02020603050405020304" pitchFamily="18" charset="0"/>
                <a:cs typeface="Times New Roman" panose="02020603050405020304" pitchFamily="18" charset="0"/>
              </a:rPr>
              <a:t>0,010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500" fill="hold"/>
                                        <p:tgtEl>
                                          <p:spTgt spid="164"/>
                                        </p:tgtEl>
                                        <p:attrNameLst>
                                          <p:attrName>ppt_x</p:attrName>
                                        </p:attrNameLst>
                                      </p:cBhvr>
                                      <p:tavLst>
                                        <p:tav tm="0">
                                          <p:val>
                                            <p:strVal val="#ppt_x"/>
                                          </p:val>
                                        </p:tav>
                                        <p:tav tm="100000">
                                          <p:val>
                                            <p:strVal val="#ppt_x"/>
                                          </p:val>
                                        </p:tav>
                                      </p:tavLst>
                                    </p:anim>
                                    <p:anim calcmode="lin" valueType="num">
                                      <p:cBhvr additive="base">
                                        <p:cTn id="23" dur="500" fill="hold"/>
                                        <p:tgtEl>
                                          <p:spTgt spid="16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34" presetClass="entr" presetSubtype="0" fill="hold" nodeType="afterEffect">
                                  <p:stCondLst>
                                    <p:cond delay="0"/>
                                  </p:stCondLst>
                                  <p:childTnLst>
                                    <p:set>
                                      <p:cBhvr>
                                        <p:cTn id="31" dur="1" fill="hold">
                                          <p:stCondLst>
                                            <p:cond delay="0"/>
                                          </p:stCondLst>
                                        </p:cTn>
                                        <p:tgtEl>
                                          <p:spTgt spid="9304"/>
                                        </p:tgtEl>
                                        <p:attrNameLst>
                                          <p:attrName>style.visibility</p:attrName>
                                        </p:attrNameLst>
                                      </p:cBhvr>
                                      <p:to>
                                        <p:strVal val="visible"/>
                                      </p:to>
                                    </p:set>
                                    <p:anim from="(-#ppt_w/2)" to="(#ppt_x)" calcmode="lin" valueType="num">
                                      <p:cBhvr>
                                        <p:cTn id="32" dur="600" fill="hold">
                                          <p:stCondLst>
                                            <p:cond delay="0"/>
                                          </p:stCondLst>
                                        </p:cTn>
                                        <p:tgtEl>
                                          <p:spTgt spid="9304"/>
                                        </p:tgtEl>
                                        <p:attrNameLst>
                                          <p:attrName>ppt_x</p:attrName>
                                        </p:attrNameLst>
                                      </p:cBhvr>
                                    </p:anim>
                                    <p:anim from="0" to="-1.0" calcmode="lin" valueType="num">
                                      <p:cBhvr>
                                        <p:cTn id="33" dur="200" decel="50000" autoRev="1" fill="hold">
                                          <p:stCondLst>
                                            <p:cond delay="600"/>
                                          </p:stCondLst>
                                        </p:cTn>
                                        <p:tgtEl>
                                          <p:spTgt spid="9304"/>
                                        </p:tgtEl>
                                        <p:attrNameLst>
                                          <p:attrName>xshear</p:attrName>
                                        </p:attrNameLst>
                                      </p:cBhvr>
                                    </p:anim>
                                    <p:animScale>
                                      <p:cBhvr>
                                        <p:cTn id="34" dur="200" decel="100000" autoRev="1" fill="hold">
                                          <p:stCondLst>
                                            <p:cond delay="600"/>
                                          </p:stCondLst>
                                        </p:cTn>
                                        <p:tgtEl>
                                          <p:spTgt spid="9304"/>
                                        </p:tgtEl>
                                      </p:cBhvr>
                                      <p:from x="100000" y="100000"/>
                                      <p:to x="80000" y="100000"/>
                                    </p:animScale>
                                    <p:anim by="(#ppt_h/3+#ppt_w*0.1)" calcmode="lin" valueType="num">
                                      <p:cBhvr additive="sum">
                                        <p:cTn id="35" dur="200" decel="100000" autoRev="1" fill="hold">
                                          <p:stCondLst>
                                            <p:cond delay="600"/>
                                          </p:stCondLst>
                                        </p:cTn>
                                        <p:tgtEl>
                                          <p:spTgt spid="93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64"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274638"/>
            <a:ext cx="8229600" cy="1020762"/>
          </a:xfrm>
        </p:spPr>
        <p:txBody>
          <a:bodyPr/>
          <a:lstStyle/>
          <a:p>
            <a:r>
              <a:rPr lang="ru-RU" altLang="ru-RU" sz="2400" smtClean="0">
                <a:solidFill>
                  <a:srgbClr val="CC6600"/>
                </a:solidFill>
                <a:latin typeface="Times New Roman" panose="02020603050405020304" pitchFamily="18" charset="0"/>
              </a:rPr>
              <a:t>Развитие малых форм хозяйствования в 2012-2016 г.г.</a:t>
            </a:r>
          </a:p>
        </p:txBody>
      </p:sp>
      <p:graphicFrame>
        <p:nvGraphicFramePr>
          <p:cNvPr id="60520" name="Group 104"/>
          <p:cNvGraphicFramePr>
            <a:graphicFrameLocks noGrp="1"/>
          </p:cNvGraphicFramePr>
          <p:nvPr>
            <p:ph idx="1"/>
          </p:nvPr>
        </p:nvGraphicFramePr>
        <p:xfrm>
          <a:off x="1143000" y="1600200"/>
          <a:ext cx="7086600" cy="4803775"/>
        </p:xfrm>
        <a:graphic>
          <a:graphicData uri="http://schemas.openxmlformats.org/drawingml/2006/table">
            <a:tbl>
              <a:tblPr/>
              <a:tblGrid>
                <a:gridCol w="3510794"/>
                <a:gridCol w="715161"/>
                <a:gridCol w="715161"/>
                <a:gridCol w="715161"/>
                <a:gridCol w="715161"/>
                <a:gridCol w="715161"/>
              </a:tblGrid>
              <a:tr h="637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Наименование показателей</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2012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2013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2014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2015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2016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96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Количество КФХ получивших грант Начинающий фермер</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8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Количество КФХ получивших грант на Развитие семейной животноводческой фермы</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cap="none" normalizeH="0" baseline="0" smtClean="0">
                        <a:ln>
                          <a:noFill/>
                        </a:ln>
                        <a:solidFill>
                          <a:schemeClr val="tx1"/>
                        </a:solidFill>
                        <a:effectLst/>
                        <a:latin typeface="Calibri"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52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Количество созданных рабочих мест в малых формах хозяйствования</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52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Количество проведенных ярмарок</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smtClean="0">
                          <a:ln>
                            <a:noFill/>
                          </a:ln>
                          <a:solidFill>
                            <a:schemeClr val="tx1"/>
                          </a:solidFill>
                          <a:effectLst/>
                          <a:latin typeface="Calibri" pitchFamily="34" charset="0"/>
                        </a:rPr>
                        <a:t>Количество участников ярмарок</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50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80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97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108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142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Calibri" pitchFamily="34" charset="0"/>
                        </a:rPr>
                        <a:t>Количество участников возмещения части затрат по проектной деятельности</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13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chemeClr val="tx1"/>
                          </a:solidFill>
                          <a:effectLst/>
                          <a:latin typeface="Calibri" pitchFamily="34" charset="0"/>
                        </a:rPr>
                        <a:t>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0" name="Picture 12" descr="http://im2-tub-ru.yandex.net/i?id=367025686-63-72&amp;n=21">
            <a:hlinkClick r:id="rId2"/>
          </p:cNvPr>
          <p:cNvPicPr>
            <a:picLocks noChangeAspect="1" noChangeArrowheads="1"/>
          </p:cNvPicPr>
          <p:nvPr/>
        </p:nvPicPr>
        <p:blipFill>
          <a:blip r:embed="rId3" cstate="print">
            <a:extLst/>
          </a:blip>
          <a:srcRect/>
          <a:stretch>
            <a:fillRect/>
          </a:stretch>
        </p:blipFill>
        <p:spPr bwMode="auto">
          <a:xfrm>
            <a:off x="3155" y="1982965"/>
            <a:ext cx="1186001" cy="1045850"/>
          </a:xfrm>
          <a:prstGeom prst="rect">
            <a:avLst/>
          </a:prstGeom>
          <a:ln>
            <a:noFill/>
          </a:ln>
          <a:effectLst>
            <a:softEdge rad="112500"/>
          </a:effectLst>
          <a:extLst/>
        </p:spPr>
      </p:pic>
      <p:pic>
        <p:nvPicPr>
          <p:cNvPr id="12350" name="Picture 14" descr="http://im7-tub-ru.yandex.net/i?id=223253744-29-72&amp;n=2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71800"/>
            <a:ext cx="8794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http://im6-tub-ru.yandex.net/i?id=727516325-67-72&amp;n=21">
            <a:hlinkClick r:id="rId6"/>
          </p:cNvPr>
          <p:cNvPicPr>
            <a:picLocks noChangeAspect="1" noChangeArrowheads="1"/>
          </p:cNvPicPr>
          <p:nvPr/>
        </p:nvPicPr>
        <p:blipFill>
          <a:blip r:embed="rId7" cstate="print">
            <a:extLst/>
          </a:blip>
          <a:srcRect/>
          <a:stretch>
            <a:fillRect/>
          </a:stretch>
        </p:blipFill>
        <p:spPr bwMode="auto">
          <a:xfrm>
            <a:off x="-152704" y="3808383"/>
            <a:ext cx="1372744" cy="1029844"/>
          </a:xfrm>
          <a:prstGeom prst="rect">
            <a:avLst/>
          </a:prstGeom>
          <a:noFill/>
          <a:effectLst>
            <a:softEdge rad="355600"/>
          </a:effectLs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17185</TotalTime>
  <Words>2714</Words>
  <Application>Microsoft Office PowerPoint</Application>
  <PresentationFormat>Экран (4:3)</PresentationFormat>
  <Paragraphs>434</Paragraphs>
  <Slides>15</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Calibri</vt:lpstr>
      <vt:lpstr>Arial</vt:lpstr>
      <vt:lpstr>Times New Roman</vt:lpstr>
      <vt:lpstr>Wingdings</vt:lpstr>
      <vt:lpstr>Palatino Linotype</vt:lpstr>
      <vt:lpstr>Times New Roman CYR</vt:lpstr>
      <vt:lpstr>SimSun</vt:lpstr>
      <vt:lpstr>Liberation Serif</vt:lpstr>
      <vt:lpstr>Тема Office</vt:lpstr>
      <vt:lpstr>Муниципальная программа  «Развитие сельского хозяйства» в Ординском муниципальном районе на 2014-2020 годы    2016 г.</vt:lpstr>
      <vt:lpstr>ПЛАН</vt:lpstr>
      <vt:lpstr> Основной отраслью экономики Ординского района является агропромышленный комплекс (около 60% в структуре экономики района). Сельскохозяйственное производство играет большую роль в деятельности района, обладая значительным потенциалом для развития.           На территории Ординского района производство сельскохозяйственной продукции осуществляют 10 сельскохозяйственных организаций, 25 крестьянских (фермерских) хозяйств 2 сельскохозяйственных перерабатывающих кооператива и более 5700 личных подсобных хозяйства.           Основной продукцией сельскохозяйственной отрасли в Ординском муниципальном районе традиционно являются зерно, молоко, мясо КРС. В субъектах МФХ  основными видами сельскохозяйственной продукции являются  картофель, овощи, молоко, откорм КРС, мясо птицы, мед.   </vt:lpstr>
      <vt:lpstr>Презентация PowerPoint</vt:lpstr>
      <vt:lpstr>Презентация PowerPoint</vt:lpstr>
      <vt:lpstr>Презентация PowerPoint</vt:lpstr>
      <vt:lpstr>Презентация PowerPoint</vt:lpstr>
      <vt:lpstr>Презентация PowerPoint</vt:lpstr>
      <vt:lpstr>Развитие малых форм хозяйствования в 2012-2016 г.г.</vt:lpstr>
      <vt:lpstr>Презентация PowerPoint</vt:lpstr>
      <vt:lpstr>Презентация PowerPoint</vt:lpstr>
      <vt:lpstr>Итоги реализации муниципальной программы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Механизмы господдержки АПК Пермского края</dc:title>
  <dc:creator>user</dc:creator>
  <cp:lastModifiedBy>Дмитрий Владимирович Цепилов</cp:lastModifiedBy>
  <cp:revision>675</cp:revision>
  <cp:lastPrinted>2013-04-24T02:22:48Z</cp:lastPrinted>
  <dcterms:created xsi:type="dcterms:W3CDTF">2012-07-10T19:04:33Z</dcterms:created>
  <dcterms:modified xsi:type="dcterms:W3CDTF">2017-04-17T07:49:36Z</dcterms:modified>
</cp:coreProperties>
</file>