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drawing7.xml" ContentType="application/vnd.ms-office.drawingml.diagramDrawing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20.xml" ContentType="application/vnd.openxmlformats-officedocument.presentationml.notesSlide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1" r:id="rId1"/>
  </p:sldMasterIdLst>
  <p:notesMasterIdLst>
    <p:notesMasterId r:id="rId31"/>
  </p:notesMasterIdLst>
  <p:handoutMasterIdLst>
    <p:handoutMasterId r:id="rId32"/>
  </p:handoutMasterIdLst>
  <p:sldIdLst>
    <p:sldId id="343" r:id="rId2"/>
    <p:sldId id="353" r:id="rId3"/>
    <p:sldId id="355" r:id="rId4"/>
    <p:sldId id="307" r:id="rId5"/>
    <p:sldId id="313" r:id="rId6"/>
    <p:sldId id="364" r:id="rId7"/>
    <p:sldId id="365" r:id="rId8"/>
    <p:sldId id="366" r:id="rId9"/>
    <p:sldId id="367" r:id="rId10"/>
    <p:sldId id="282" r:id="rId11"/>
    <p:sldId id="354" r:id="rId12"/>
    <p:sldId id="363" r:id="rId13"/>
    <p:sldId id="326" r:id="rId14"/>
    <p:sldId id="336" r:id="rId15"/>
    <p:sldId id="333" r:id="rId16"/>
    <p:sldId id="335" r:id="rId17"/>
    <p:sldId id="334" r:id="rId18"/>
    <p:sldId id="285" r:id="rId19"/>
    <p:sldId id="284" r:id="rId20"/>
    <p:sldId id="331" r:id="rId21"/>
    <p:sldId id="359" r:id="rId22"/>
    <p:sldId id="290" r:id="rId23"/>
    <p:sldId id="351" r:id="rId24"/>
    <p:sldId id="348" r:id="rId25"/>
    <p:sldId id="361" r:id="rId26"/>
    <p:sldId id="350" r:id="rId27"/>
    <p:sldId id="356" r:id="rId28"/>
    <p:sldId id="291" r:id="rId29"/>
    <p:sldId id="341" r:id="rId30"/>
  </p:sldIdLst>
  <p:sldSz cx="9144000" cy="6858000" type="screen4x3"/>
  <p:notesSz cx="6815138" cy="9931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99FF99"/>
    <a:srgbClr val="FF99FF"/>
    <a:srgbClr val="CCFFCC"/>
    <a:srgbClr val="F29968"/>
    <a:srgbClr val="9FA2C5"/>
    <a:srgbClr val="8286B4"/>
    <a:srgbClr val="FF66CC"/>
    <a:srgbClr val="00FF00"/>
    <a:srgbClr val="CCFFFF"/>
  </p:clrMru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87" autoAdjust="0"/>
    <p:restoredTop sz="92462" autoAdjust="0"/>
  </p:normalViewPr>
  <p:slideViewPr>
    <p:cSldViewPr>
      <p:cViewPr varScale="1">
        <p:scale>
          <a:sx n="65" d="100"/>
          <a:sy n="65" d="100"/>
        </p:scale>
        <p:origin x="-6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956" y="-90"/>
      </p:cViewPr>
      <p:guideLst>
        <p:guide orient="horz" pos="3128"/>
        <p:guide pos="214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1454045218031961E-2"/>
          <c:y val="0.16695742577632397"/>
          <c:w val="0.77893585670212284"/>
          <c:h val="0.830878072059182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CCCCFF"/>
              </a:solidFill>
            </c:spPr>
          </c:dPt>
          <c:dPt>
            <c:idx val="1"/>
            <c:spPr>
              <a:solidFill>
                <a:srgbClr val="99FF99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FF99FF"/>
              </a:solidFill>
            </c:spPr>
          </c:dPt>
          <c:dPt>
            <c:idx val="4"/>
            <c:spPr>
              <a:solidFill>
                <a:schemeClr val="accent4">
                  <a:lumMod val="20000"/>
                  <a:lumOff val="80000"/>
                </a:schemeClr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Pt>
            <c:idx val="6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600" b="1" dirty="0" smtClean="0">
                        <a:latin typeface="Times New Roman" pitchFamily="18" charset="0"/>
                        <a:cs typeface="Times New Roman" pitchFamily="18" charset="0"/>
                      </a:rPr>
                      <a:t>Образование </a:t>
                    </a:r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257,5</a:t>
                    </a:r>
                    <a:r>
                      <a:rPr lang="ru-RU" sz="1600" b="1" dirty="0" smtClean="0">
                        <a:latin typeface="Times New Roman" pitchFamily="18" charset="0"/>
                        <a:cs typeface="Times New Roman" pitchFamily="18" charset="0"/>
                      </a:rPr>
                      <a:t> м.р.  67,3%</a:t>
                    </a:r>
                    <a:endParaRPr lang="en-US" sz="16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outEnd"/>
              <c:showVal val="1"/>
              <c:showCatName val="1"/>
              <c:showPercent val="1"/>
            </c:dLbl>
            <c:dLbl>
              <c:idx val="1"/>
              <c:layout>
                <c:manualLayout>
                  <c:x val="1.2732089044425136E-3"/>
                  <c:y val="-0.11459448818897704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err="1" smtClean="0">
                        <a:latin typeface="Times New Roman" pitchFamily="18" charset="0"/>
                        <a:cs typeface="Times New Roman" pitchFamily="18" charset="0"/>
                      </a:rPr>
                      <a:t>Общегосударств</a:t>
                    </a:r>
                    <a:r>
                      <a:rPr lang="ru-RU" sz="1600" b="1" dirty="0" smtClean="0">
                        <a:latin typeface="Times New Roman" pitchFamily="18" charset="0"/>
                        <a:cs typeface="Times New Roman" pitchFamily="18" charset="0"/>
                      </a:rPr>
                      <a:t>. </a:t>
                    </a:r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43,2</a:t>
                    </a:r>
                    <a:r>
                      <a:rPr lang="ru-RU" sz="1600" b="1" dirty="0" smtClean="0">
                        <a:latin typeface="Times New Roman" pitchFamily="18" charset="0"/>
                        <a:cs typeface="Times New Roman" pitchFamily="18" charset="0"/>
                      </a:rPr>
                      <a:t> м.р.</a:t>
                    </a:r>
                    <a:r>
                      <a:rPr lang="ru-RU" sz="1600" b="1" baseline="0" dirty="0" smtClean="0">
                        <a:latin typeface="Times New Roman" pitchFamily="18" charset="0"/>
                        <a:cs typeface="Times New Roman" pitchFamily="18" charset="0"/>
                      </a:rPr>
                      <a:t>  11,3%</a:t>
                    </a:r>
                    <a:endParaRPr lang="en-US" sz="16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bestFit"/>
              <c:showVal val="1"/>
              <c:showCatName val="1"/>
              <c:showPercent val="1"/>
            </c:dLbl>
            <c:dLbl>
              <c:idx val="2"/>
              <c:layout>
                <c:manualLayout>
                  <c:x val="1.095679012345679E-3"/>
                  <c:y val="3.1711848518935437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latin typeface="Times New Roman" pitchFamily="18" charset="0"/>
                        <a:cs typeface="Times New Roman" pitchFamily="18" charset="0"/>
                      </a:rPr>
                      <a:t>Соц. политика </a:t>
                    </a:r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27,2</a:t>
                    </a:r>
                    <a:r>
                      <a:rPr lang="ru-RU" sz="1600" b="1" dirty="0" smtClean="0">
                        <a:latin typeface="Times New Roman" pitchFamily="18" charset="0"/>
                        <a:cs typeface="Times New Roman" pitchFamily="18" charset="0"/>
                      </a:rPr>
                      <a:t>м.р. 7,1%</a:t>
                    </a:r>
                    <a:endParaRPr lang="en-US" sz="16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bestFit"/>
              <c:showVal val="1"/>
              <c:showCatName val="1"/>
              <c:showPercent val="1"/>
            </c:dLbl>
            <c:dLbl>
              <c:idx val="3"/>
              <c:layout>
                <c:manualLayout>
                  <c:x val="-4.4246986487800163E-2"/>
                  <c:y val="5.2454068241469818E-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err="1" smtClean="0">
                        <a:latin typeface="Times New Roman" pitchFamily="18" charset="0"/>
                        <a:cs typeface="Times New Roman" pitchFamily="18" charset="0"/>
                      </a:rPr>
                      <a:t>Нац</a:t>
                    </a:r>
                    <a:r>
                      <a:rPr lang="ru-RU" sz="1600" b="1" dirty="0" smtClean="0">
                        <a:latin typeface="Times New Roman" pitchFamily="18" charset="0"/>
                        <a:cs typeface="Times New Roman" pitchFamily="18" charset="0"/>
                      </a:rPr>
                      <a:t>. экономика </a:t>
                    </a:r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20,4</a:t>
                    </a:r>
                    <a:r>
                      <a:rPr lang="ru-RU" sz="1600" b="1" dirty="0" smtClean="0">
                        <a:latin typeface="Times New Roman" pitchFamily="18" charset="0"/>
                        <a:cs typeface="Times New Roman" pitchFamily="18" charset="0"/>
                      </a:rPr>
                      <a:t>м.р.  5,3%</a:t>
                    </a:r>
                  </a:p>
                  <a:p>
                    <a:endParaRPr lang="en-US" sz="16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bestFit"/>
              <c:showVal val="1"/>
              <c:showCatName val="1"/>
              <c:showPercent val="1"/>
            </c:dLbl>
            <c:dLbl>
              <c:idx val="4"/>
              <c:layout>
                <c:manualLayout>
                  <c:x val="5.0253718285214362E-2"/>
                  <c:y val="-7.3593073593073904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5"/>
              <c:layout>
                <c:manualLayout>
                  <c:x val="0.18116579177602901"/>
                  <c:y val="-8.5461021917714833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6"/>
              <c:layout>
                <c:manualLayout>
                  <c:x val="0.28517175484643364"/>
                  <c:y val="-9.8051948051948973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7"/>
              <c:layout>
                <c:manualLayout>
                  <c:x val="0.42190311737348796"/>
                  <c:y val="-4.7711933735556142E-2"/>
                </c:manualLayout>
              </c:layout>
              <c:dLblPos val="bestFit"/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Val val="1"/>
            <c:showCatName val="1"/>
            <c:showPercent val="1"/>
            <c:showLeaderLines val="1"/>
          </c:dLbls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Общегосударств.</c:v>
                </c:pt>
                <c:pt idx="2">
                  <c:v>Соц. политика</c:v>
                </c:pt>
                <c:pt idx="3">
                  <c:v>Нац. экономика</c:v>
                </c:pt>
                <c:pt idx="4">
                  <c:v>Культура</c:v>
                </c:pt>
                <c:pt idx="5">
                  <c:v>Физкультура и спорт</c:v>
                </c:pt>
                <c:pt idx="6">
                  <c:v>ЖКХ</c:v>
                </c:pt>
                <c:pt idx="7">
                  <c:v>Прочие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257.5</c:v>
                </c:pt>
                <c:pt idx="1">
                  <c:v>43.2</c:v>
                </c:pt>
                <c:pt idx="2">
                  <c:v>27.2</c:v>
                </c:pt>
                <c:pt idx="3">
                  <c:v>20.399999999999999</c:v>
                </c:pt>
                <c:pt idx="4">
                  <c:v>10.8</c:v>
                </c:pt>
                <c:pt idx="5">
                  <c:v>8</c:v>
                </c:pt>
                <c:pt idx="6">
                  <c:v>7.3</c:v>
                </c:pt>
                <c:pt idx="7">
                  <c:v>2.4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D80113-96C7-44F7-BB8B-78990027FA38}" type="doc">
      <dgm:prSet loTypeId="urn:microsoft.com/office/officeart/2005/8/layout/hierarchy1" loCatId="hierarchy" qsTypeId="urn:microsoft.com/office/officeart/2005/8/quickstyle/3d1" qsCatId="3D" csTypeId="urn:microsoft.com/office/officeart/2005/8/colors/accent1_1" csCatId="accent1" phldr="1"/>
      <dgm:spPr/>
    </dgm:pt>
    <dgm:pt modelId="{F02292F0-7911-44AC-9437-201863A0CBF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  <a:latin typeface="Arial" charset="0"/>
            </a:rPr>
            <a:t>Доходы района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Arial" charset="0"/>
            </a:rPr>
            <a:t>на 2016 год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Arial" charset="0"/>
            </a:rPr>
            <a:t>379150,3  т.р.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400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A7E56016-6C6B-44B1-9678-CC549EE9A74C}" type="parTrans" cxnId="{B0B81D1E-F4E1-4BCA-8FED-D77DA1B02DF6}">
      <dgm:prSet/>
      <dgm:spPr/>
      <dgm:t>
        <a:bodyPr/>
        <a:lstStyle/>
        <a:p>
          <a:endParaRPr lang="ru-RU"/>
        </a:p>
      </dgm:t>
    </dgm:pt>
    <dgm:pt modelId="{7AA7CBC0-6933-4A7F-9C5E-84C7820CDA5E}" type="sibTrans" cxnId="{B0B81D1E-F4E1-4BCA-8FED-D77DA1B02DF6}">
      <dgm:prSet/>
      <dgm:spPr/>
      <dgm:t>
        <a:bodyPr/>
        <a:lstStyle/>
        <a:p>
          <a:endParaRPr lang="ru-RU"/>
        </a:p>
      </dgm:t>
    </dgm:pt>
    <dgm:pt modelId="{525BDEA4-A912-4A50-940D-1D18A23BA4C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smtClean="0">
              <a:ln/>
              <a:effectLst/>
              <a:latin typeface="Arial" charset="0"/>
            </a:rPr>
            <a:t>Налоговые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smtClean="0">
              <a:ln/>
              <a:effectLst/>
              <a:latin typeface="Arial" charset="0"/>
            </a:rPr>
            <a:t> и неналоговые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smtClean="0">
              <a:ln/>
              <a:effectLst/>
              <a:latin typeface="Arial" charset="0"/>
            </a:rPr>
            <a:t>поступления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smtClean="0">
              <a:ln/>
              <a:effectLst/>
              <a:latin typeface="Arial" charset="0"/>
            </a:rPr>
            <a:t>13%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smtClean="0">
              <a:ln/>
              <a:effectLst/>
              <a:latin typeface="Arial" charset="0"/>
            </a:rPr>
            <a:t>48319,3 т.р</a:t>
          </a:r>
          <a:r>
            <a:rPr kumimoji="0" lang="ru-RU" sz="1400" b="1" i="0" u="none" strike="noStrike" cap="none" normalizeH="0" baseline="0" smtClean="0">
              <a:ln/>
              <a:effectLst/>
              <a:latin typeface="Arial" charset="0"/>
            </a:rPr>
            <a:t>.</a:t>
          </a:r>
          <a:endParaRPr kumimoji="0" lang="ru-RU" sz="1400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7BE5A1BE-D7AD-45AD-BFED-4319C8266068}" type="parTrans" cxnId="{5CD410DE-4C1F-4B58-9C86-60E7FA66A316}">
      <dgm:prSet/>
      <dgm:spPr/>
      <dgm:t>
        <a:bodyPr/>
        <a:lstStyle/>
        <a:p>
          <a:endParaRPr lang="ru-RU"/>
        </a:p>
      </dgm:t>
    </dgm:pt>
    <dgm:pt modelId="{459C655E-B5BA-4095-BE26-A80D07DE5B59}" type="sibTrans" cxnId="{5CD410DE-4C1F-4B58-9C86-60E7FA66A316}">
      <dgm:prSet/>
      <dgm:spPr/>
      <dgm:t>
        <a:bodyPr/>
        <a:lstStyle/>
        <a:p>
          <a:endParaRPr lang="ru-RU"/>
        </a:p>
      </dgm:t>
    </dgm:pt>
    <dgm:pt modelId="{C3B40060-1571-450A-9DDD-71F66F28510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smtClean="0">
              <a:ln/>
              <a:effectLst/>
              <a:latin typeface="Arial" charset="0"/>
            </a:rPr>
            <a:t>Налоговые</a:t>
          </a:r>
          <a:r>
            <a:rPr kumimoji="0" lang="ru-RU" sz="1400" b="1" i="0" u="none" strike="noStrike" cap="none" normalizeH="0" baseline="0" smtClean="0">
              <a:ln/>
              <a:effectLst/>
              <a:latin typeface="Arial" charset="0"/>
            </a:rPr>
            <a:t> доходы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smtClean="0">
              <a:ln/>
              <a:effectLst/>
              <a:latin typeface="Arial" charset="0"/>
            </a:rPr>
            <a:t>77%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smtClean="0">
              <a:ln/>
              <a:effectLst/>
              <a:latin typeface="Arial" charset="0"/>
            </a:rPr>
            <a:t>37212,9  т.р.</a:t>
          </a:r>
          <a:endParaRPr kumimoji="0" lang="ru-RU" sz="1400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F42599E3-BEDF-4FA1-BB29-B27385DF1B8B}" type="parTrans" cxnId="{40807686-1B49-4765-8065-7C92AC3A6B63}">
      <dgm:prSet/>
      <dgm:spPr/>
      <dgm:t>
        <a:bodyPr/>
        <a:lstStyle/>
        <a:p>
          <a:endParaRPr lang="ru-RU"/>
        </a:p>
      </dgm:t>
    </dgm:pt>
    <dgm:pt modelId="{470EE851-B975-442F-A8C8-8EB6CA0BC366}" type="sibTrans" cxnId="{40807686-1B49-4765-8065-7C92AC3A6B63}">
      <dgm:prSet/>
      <dgm:spPr/>
      <dgm:t>
        <a:bodyPr/>
        <a:lstStyle/>
        <a:p>
          <a:endParaRPr lang="ru-RU"/>
        </a:p>
      </dgm:t>
    </dgm:pt>
    <dgm:pt modelId="{FBB1F659-4ECC-4BE0-8B3E-D96B8792B38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smtClean="0">
              <a:ln/>
              <a:effectLst/>
              <a:latin typeface="Arial" charset="0"/>
            </a:rPr>
            <a:t>Неналоговые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smtClean="0">
              <a:ln/>
              <a:effectLst/>
              <a:latin typeface="Arial" charset="0"/>
            </a:rPr>
            <a:t> поступления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smtClean="0">
              <a:ln/>
              <a:effectLst/>
              <a:latin typeface="Arial" charset="0"/>
            </a:rPr>
            <a:t>23%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smtClean="0">
              <a:ln/>
              <a:effectLst/>
              <a:latin typeface="Arial" charset="0"/>
            </a:rPr>
            <a:t>11106,4  т.р.</a:t>
          </a:r>
          <a:endParaRPr kumimoji="0" lang="ru-RU" sz="1400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735E6AFF-FE50-4AEA-8787-691556DCEE1A}" type="parTrans" cxnId="{29C07B74-9044-454C-B6FA-14D341611B77}">
      <dgm:prSet/>
      <dgm:spPr/>
      <dgm:t>
        <a:bodyPr/>
        <a:lstStyle/>
        <a:p>
          <a:endParaRPr lang="ru-RU"/>
        </a:p>
      </dgm:t>
    </dgm:pt>
    <dgm:pt modelId="{6F45E7BF-F338-441E-9E9D-9B384070B1AC}" type="sibTrans" cxnId="{29C07B74-9044-454C-B6FA-14D341611B77}">
      <dgm:prSet/>
      <dgm:spPr/>
      <dgm:t>
        <a:bodyPr/>
        <a:lstStyle/>
        <a:p>
          <a:endParaRPr lang="ru-RU"/>
        </a:p>
      </dgm:t>
    </dgm:pt>
    <dgm:pt modelId="{2E080DF6-1FAE-4CE8-8FFA-94D13F2607F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Arial" charset="0"/>
            </a:rPr>
            <a:t>Безвозмездные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/>
              <a:effectLst/>
              <a:latin typeface="Arial" charset="0"/>
            </a:rPr>
            <a:t>поступления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/>
              <a:effectLst/>
              <a:latin typeface="Arial" charset="0"/>
            </a:rPr>
            <a:t>87 %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Arial" charset="0"/>
            </a:rPr>
            <a:t>330831,0 т.р.</a:t>
          </a:r>
        </a:p>
      </dgm:t>
    </dgm:pt>
    <dgm:pt modelId="{ED1E4934-A926-4585-8406-079932A44930}" type="parTrans" cxnId="{44F1E0CE-031B-4206-82C9-F66A470A1B5B}">
      <dgm:prSet/>
      <dgm:spPr/>
      <dgm:t>
        <a:bodyPr/>
        <a:lstStyle/>
        <a:p>
          <a:endParaRPr lang="ru-RU"/>
        </a:p>
      </dgm:t>
    </dgm:pt>
    <dgm:pt modelId="{E5953ABC-0986-4171-9D6C-359ED1702280}" type="sibTrans" cxnId="{44F1E0CE-031B-4206-82C9-F66A470A1B5B}">
      <dgm:prSet/>
      <dgm:spPr/>
      <dgm:t>
        <a:bodyPr/>
        <a:lstStyle/>
        <a:p>
          <a:endParaRPr lang="ru-RU"/>
        </a:p>
      </dgm:t>
    </dgm:pt>
    <dgm:pt modelId="{6D407935-D586-439B-8017-51E3C4568B0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smtClean="0">
              <a:ln/>
              <a:effectLst/>
              <a:latin typeface="Arial" charset="0"/>
            </a:rPr>
            <a:t>Дотация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smtClean="0">
              <a:ln/>
              <a:effectLst/>
              <a:latin typeface="Arial" charset="0"/>
            </a:rPr>
            <a:t>36 %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smtClean="0">
              <a:ln/>
              <a:effectLst/>
              <a:latin typeface="Arial" charset="0"/>
            </a:rPr>
            <a:t>120361,7 т.р.</a:t>
          </a:r>
          <a:endParaRPr kumimoji="0" lang="ru-RU" sz="1400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D852E13A-36A8-423C-A226-E5A90660C1B6}" type="parTrans" cxnId="{12E912D5-DED5-4F32-AC49-BDC1581F4EA5}">
      <dgm:prSet/>
      <dgm:spPr/>
      <dgm:t>
        <a:bodyPr/>
        <a:lstStyle/>
        <a:p>
          <a:endParaRPr lang="ru-RU"/>
        </a:p>
      </dgm:t>
    </dgm:pt>
    <dgm:pt modelId="{0FBBB08E-BCCC-40AD-B7FE-20F87385099F}" type="sibTrans" cxnId="{12E912D5-DED5-4F32-AC49-BDC1581F4EA5}">
      <dgm:prSet/>
      <dgm:spPr/>
      <dgm:t>
        <a:bodyPr/>
        <a:lstStyle/>
        <a:p>
          <a:endParaRPr lang="ru-RU"/>
        </a:p>
      </dgm:t>
    </dgm:pt>
    <dgm:pt modelId="{E55ECBC1-656B-41B0-AEA4-548BCD2CE5B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smtClean="0">
              <a:ln/>
              <a:effectLst/>
              <a:latin typeface="Arial" charset="0"/>
            </a:rPr>
            <a:t>Субсидии,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smtClean="0">
              <a:ln/>
              <a:effectLst/>
              <a:latin typeface="Arial" charset="0"/>
            </a:rPr>
            <a:t>Субвенции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smtClean="0">
              <a:ln/>
              <a:effectLst/>
              <a:latin typeface="Arial" charset="0"/>
            </a:rPr>
            <a:t>64 %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smtClean="0">
              <a:ln/>
              <a:effectLst/>
              <a:latin typeface="Arial" charset="0"/>
            </a:rPr>
            <a:t>210469,3 т.р.</a:t>
          </a:r>
          <a:endParaRPr kumimoji="0" lang="ru-RU" sz="1400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69D5FBBB-72D3-494E-AA8C-B9B3AB06DB3D}" type="parTrans" cxnId="{CE0BCD1B-D263-4F42-9EF0-CE8EAF403CCD}">
      <dgm:prSet/>
      <dgm:spPr/>
      <dgm:t>
        <a:bodyPr/>
        <a:lstStyle/>
        <a:p>
          <a:endParaRPr lang="ru-RU"/>
        </a:p>
      </dgm:t>
    </dgm:pt>
    <dgm:pt modelId="{9D16A380-4DA1-483F-A8FA-5B5EDE58FEBF}" type="sibTrans" cxnId="{CE0BCD1B-D263-4F42-9EF0-CE8EAF403CCD}">
      <dgm:prSet/>
      <dgm:spPr/>
      <dgm:t>
        <a:bodyPr/>
        <a:lstStyle/>
        <a:p>
          <a:endParaRPr lang="ru-RU"/>
        </a:p>
      </dgm:t>
    </dgm:pt>
    <dgm:pt modelId="{2EDBD6F9-726D-4ADF-AEAF-00974350B4D9}" type="pres">
      <dgm:prSet presAssocID="{3CD80113-96C7-44F7-BB8B-78990027FA3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5FB3C72-B1D8-4B41-9AA9-E6E59051AA60}" type="pres">
      <dgm:prSet presAssocID="{F02292F0-7911-44AC-9437-201863A0CBF1}" presName="hierRoot1" presStyleCnt="0"/>
      <dgm:spPr/>
    </dgm:pt>
    <dgm:pt modelId="{A3D9359E-430A-4DBD-93FA-FE5996A13372}" type="pres">
      <dgm:prSet presAssocID="{F02292F0-7911-44AC-9437-201863A0CBF1}" presName="composite" presStyleCnt="0"/>
      <dgm:spPr/>
    </dgm:pt>
    <dgm:pt modelId="{541CD112-E72A-4B8A-8905-68E0B11E8875}" type="pres">
      <dgm:prSet presAssocID="{F02292F0-7911-44AC-9437-201863A0CBF1}" presName="background" presStyleLbl="node0" presStyleIdx="0" presStyleCnt="1"/>
      <dgm:spPr/>
    </dgm:pt>
    <dgm:pt modelId="{F8754E1C-6384-4C1C-B81D-52D1221CB491}" type="pres">
      <dgm:prSet presAssocID="{F02292F0-7911-44AC-9437-201863A0CBF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BAB7C9-50DB-4880-9038-D304B0F150F5}" type="pres">
      <dgm:prSet presAssocID="{F02292F0-7911-44AC-9437-201863A0CBF1}" presName="hierChild2" presStyleCnt="0"/>
      <dgm:spPr/>
    </dgm:pt>
    <dgm:pt modelId="{5324D2D8-3733-4B9B-8A9B-A266D3CD42A0}" type="pres">
      <dgm:prSet presAssocID="{7BE5A1BE-D7AD-45AD-BFED-4319C826606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9D6E5FB-84D9-4826-91DC-EE06CFC29688}" type="pres">
      <dgm:prSet presAssocID="{525BDEA4-A912-4A50-940D-1D18A23BA4C3}" presName="hierRoot2" presStyleCnt="0"/>
      <dgm:spPr/>
    </dgm:pt>
    <dgm:pt modelId="{21AA5E42-AA1E-42FE-B959-EA09DBA8948D}" type="pres">
      <dgm:prSet presAssocID="{525BDEA4-A912-4A50-940D-1D18A23BA4C3}" presName="composite2" presStyleCnt="0"/>
      <dgm:spPr/>
    </dgm:pt>
    <dgm:pt modelId="{FC41BCD8-4AAE-4482-B08D-87BF56769A8F}" type="pres">
      <dgm:prSet presAssocID="{525BDEA4-A912-4A50-940D-1D18A23BA4C3}" presName="background2" presStyleLbl="node2" presStyleIdx="0" presStyleCnt="2"/>
      <dgm:spPr/>
    </dgm:pt>
    <dgm:pt modelId="{E4C51A34-79F5-4CE9-923F-D967935BA538}" type="pres">
      <dgm:prSet presAssocID="{525BDEA4-A912-4A50-940D-1D18A23BA4C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494298-528C-43E9-A998-284A76D08A1A}" type="pres">
      <dgm:prSet presAssocID="{525BDEA4-A912-4A50-940D-1D18A23BA4C3}" presName="hierChild3" presStyleCnt="0"/>
      <dgm:spPr/>
    </dgm:pt>
    <dgm:pt modelId="{423F7F4D-471A-4B9D-A694-746DCEFDF6F9}" type="pres">
      <dgm:prSet presAssocID="{F42599E3-BEDF-4FA1-BB29-B27385DF1B8B}" presName="Name17" presStyleLbl="parChTrans1D3" presStyleIdx="0" presStyleCnt="4"/>
      <dgm:spPr/>
      <dgm:t>
        <a:bodyPr/>
        <a:lstStyle/>
        <a:p>
          <a:endParaRPr lang="ru-RU"/>
        </a:p>
      </dgm:t>
    </dgm:pt>
    <dgm:pt modelId="{0195D71D-EF50-4FC7-AD56-D40A3D6B46D3}" type="pres">
      <dgm:prSet presAssocID="{C3B40060-1571-450A-9DDD-71F66F28510B}" presName="hierRoot3" presStyleCnt="0"/>
      <dgm:spPr/>
    </dgm:pt>
    <dgm:pt modelId="{7583F34D-05AD-46F6-943F-3F00F915C2C4}" type="pres">
      <dgm:prSet presAssocID="{C3B40060-1571-450A-9DDD-71F66F28510B}" presName="composite3" presStyleCnt="0"/>
      <dgm:spPr/>
    </dgm:pt>
    <dgm:pt modelId="{CEF6C79E-CF8C-4722-9DE4-5010E669978E}" type="pres">
      <dgm:prSet presAssocID="{C3B40060-1571-450A-9DDD-71F66F28510B}" presName="background3" presStyleLbl="node3" presStyleIdx="0" presStyleCnt="4"/>
      <dgm:spPr/>
    </dgm:pt>
    <dgm:pt modelId="{0A325E3F-1B30-4926-8B4F-82E6A86CB78F}" type="pres">
      <dgm:prSet presAssocID="{C3B40060-1571-450A-9DDD-71F66F28510B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9260A9-45FC-42B0-A9F2-44D06A7267DA}" type="pres">
      <dgm:prSet presAssocID="{C3B40060-1571-450A-9DDD-71F66F28510B}" presName="hierChild4" presStyleCnt="0"/>
      <dgm:spPr/>
    </dgm:pt>
    <dgm:pt modelId="{59DE5261-D541-46DC-9A8F-37F419F3C79A}" type="pres">
      <dgm:prSet presAssocID="{735E6AFF-FE50-4AEA-8787-691556DCEE1A}" presName="Name17" presStyleLbl="parChTrans1D3" presStyleIdx="1" presStyleCnt="4"/>
      <dgm:spPr/>
      <dgm:t>
        <a:bodyPr/>
        <a:lstStyle/>
        <a:p>
          <a:endParaRPr lang="ru-RU"/>
        </a:p>
      </dgm:t>
    </dgm:pt>
    <dgm:pt modelId="{6B074A34-208C-4691-966D-05740A854284}" type="pres">
      <dgm:prSet presAssocID="{FBB1F659-4ECC-4BE0-8B3E-D96B8792B383}" presName="hierRoot3" presStyleCnt="0"/>
      <dgm:spPr/>
    </dgm:pt>
    <dgm:pt modelId="{E35AEAF3-100E-4F19-AAB4-7ECDC0A380DB}" type="pres">
      <dgm:prSet presAssocID="{FBB1F659-4ECC-4BE0-8B3E-D96B8792B383}" presName="composite3" presStyleCnt="0"/>
      <dgm:spPr/>
    </dgm:pt>
    <dgm:pt modelId="{6B3221EF-ABF6-4BF1-AEF3-C62EAEE6AFED}" type="pres">
      <dgm:prSet presAssocID="{FBB1F659-4ECC-4BE0-8B3E-D96B8792B383}" presName="background3" presStyleLbl="node3" presStyleIdx="1" presStyleCnt="4"/>
      <dgm:spPr/>
    </dgm:pt>
    <dgm:pt modelId="{1D6E6114-A560-4CE3-B86A-8C484DFE7561}" type="pres">
      <dgm:prSet presAssocID="{FBB1F659-4ECC-4BE0-8B3E-D96B8792B383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19C484-EF4F-427B-AB08-564FC0267E99}" type="pres">
      <dgm:prSet presAssocID="{FBB1F659-4ECC-4BE0-8B3E-D96B8792B383}" presName="hierChild4" presStyleCnt="0"/>
      <dgm:spPr/>
    </dgm:pt>
    <dgm:pt modelId="{908AEE5C-FA1A-4499-BBFF-84C26127DA10}" type="pres">
      <dgm:prSet presAssocID="{ED1E4934-A926-4585-8406-079932A44930}" presName="Name10" presStyleLbl="parChTrans1D2" presStyleIdx="1" presStyleCnt="2"/>
      <dgm:spPr/>
      <dgm:t>
        <a:bodyPr/>
        <a:lstStyle/>
        <a:p>
          <a:endParaRPr lang="ru-RU"/>
        </a:p>
      </dgm:t>
    </dgm:pt>
    <dgm:pt modelId="{CF7C556E-01C7-4551-8B7B-2E8BB2F20F8B}" type="pres">
      <dgm:prSet presAssocID="{2E080DF6-1FAE-4CE8-8FFA-94D13F2607FB}" presName="hierRoot2" presStyleCnt="0"/>
      <dgm:spPr/>
    </dgm:pt>
    <dgm:pt modelId="{D64762BC-6C4A-498A-B14B-BA998537D87A}" type="pres">
      <dgm:prSet presAssocID="{2E080DF6-1FAE-4CE8-8FFA-94D13F2607FB}" presName="composite2" presStyleCnt="0"/>
      <dgm:spPr/>
    </dgm:pt>
    <dgm:pt modelId="{288AB3EA-E8D6-4DA6-A5E1-A911581ECD73}" type="pres">
      <dgm:prSet presAssocID="{2E080DF6-1FAE-4CE8-8FFA-94D13F2607FB}" presName="background2" presStyleLbl="node2" presStyleIdx="1" presStyleCnt="2"/>
      <dgm:spPr/>
    </dgm:pt>
    <dgm:pt modelId="{2FBF7B9F-5D0E-4261-AB82-94DC1A9A8C2E}" type="pres">
      <dgm:prSet presAssocID="{2E080DF6-1FAE-4CE8-8FFA-94D13F2607FB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4E18B5-C45E-4140-B384-CF2496FF63BC}" type="pres">
      <dgm:prSet presAssocID="{2E080DF6-1FAE-4CE8-8FFA-94D13F2607FB}" presName="hierChild3" presStyleCnt="0"/>
      <dgm:spPr/>
    </dgm:pt>
    <dgm:pt modelId="{0680D8C1-3E93-4F4A-A100-2A2151770B8E}" type="pres">
      <dgm:prSet presAssocID="{D852E13A-36A8-423C-A226-E5A90660C1B6}" presName="Name17" presStyleLbl="parChTrans1D3" presStyleIdx="2" presStyleCnt="4"/>
      <dgm:spPr/>
      <dgm:t>
        <a:bodyPr/>
        <a:lstStyle/>
        <a:p>
          <a:endParaRPr lang="ru-RU"/>
        </a:p>
      </dgm:t>
    </dgm:pt>
    <dgm:pt modelId="{EC1F8E75-0433-4D2C-8FDF-6160FB8A43AB}" type="pres">
      <dgm:prSet presAssocID="{6D407935-D586-439B-8017-51E3C4568B04}" presName="hierRoot3" presStyleCnt="0"/>
      <dgm:spPr/>
    </dgm:pt>
    <dgm:pt modelId="{D7B58685-5B93-4AC6-B6BA-3332DED44285}" type="pres">
      <dgm:prSet presAssocID="{6D407935-D586-439B-8017-51E3C4568B04}" presName="composite3" presStyleCnt="0"/>
      <dgm:spPr/>
    </dgm:pt>
    <dgm:pt modelId="{E6EF04C6-E984-4D29-9786-80E3E2DFA22C}" type="pres">
      <dgm:prSet presAssocID="{6D407935-D586-439B-8017-51E3C4568B04}" presName="background3" presStyleLbl="node3" presStyleIdx="2" presStyleCnt="4"/>
      <dgm:spPr/>
    </dgm:pt>
    <dgm:pt modelId="{77BE4C58-3160-43A0-9CE9-EC22C537BB10}" type="pres">
      <dgm:prSet presAssocID="{6D407935-D586-439B-8017-51E3C4568B04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5A03FF-8A06-4AE8-9DAA-ED5205ECB465}" type="pres">
      <dgm:prSet presAssocID="{6D407935-D586-439B-8017-51E3C4568B04}" presName="hierChild4" presStyleCnt="0"/>
      <dgm:spPr/>
    </dgm:pt>
    <dgm:pt modelId="{B250E697-6D58-44D6-BEE5-1CBE793303D8}" type="pres">
      <dgm:prSet presAssocID="{69D5FBBB-72D3-494E-AA8C-B9B3AB06DB3D}" presName="Name17" presStyleLbl="parChTrans1D3" presStyleIdx="3" presStyleCnt="4"/>
      <dgm:spPr/>
      <dgm:t>
        <a:bodyPr/>
        <a:lstStyle/>
        <a:p>
          <a:endParaRPr lang="ru-RU"/>
        </a:p>
      </dgm:t>
    </dgm:pt>
    <dgm:pt modelId="{A11AEF95-A93A-4F7F-9631-A60B04A9EF4D}" type="pres">
      <dgm:prSet presAssocID="{E55ECBC1-656B-41B0-AEA4-548BCD2CE5BA}" presName="hierRoot3" presStyleCnt="0"/>
      <dgm:spPr/>
    </dgm:pt>
    <dgm:pt modelId="{4223DBC4-5285-4D33-A80A-5D9B1F57CEDB}" type="pres">
      <dgm:prSet presAssocID="{E55ECBC1-656B-41B0-AEA4-548BCD2CE5BA}" presName="composite3" presStyleCnt="0"/>
      <dgm:spPr/>
    </dgm:pt>
    <dgm:pt modelId="{80FC7430-1269-4DA2-BE23-C8F90FA864BF}" type="pres">
      <dgm:prSet presAssocID="{E55ECBC1-656B-41B0-AEA4-548BCD2CE5BA}" presName="background3" presStyleLbl="node3" presStyleIdx="3" presStyleCnt="4"/>
      <dgm:spPr/>
    </dgm:pt>
    <dgm:pt modelId="{3640CA3D-8AF9-4826-AB3E-C0EF2237FFF7}" type="pres">
      <dgm:prSet presAssocID="{E55ECBC1-656B-41B0-AEA4-548BCD2CE5BA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F42A8A-7AFD-4CE5-A43B-9C85948D949B}" type="pres">
      <dgm:prSet presAssocID="{E55ECBC1-656B-41B0-AEA4-548BCD2CE5BA}" presName="hierChild4" presStyleCnt="0"/>
      <dgm:spPr/>
    </dgm:pt>
  </dgm:ptLst>
  <dgm:cxnLst>
    <dgm:cxn modelId="{595C5410-B403-45EC-8DCB-97A79CD8C8B9}" type="presOf" srcId="{2E080DF6-1FAE-4CE8-8FFA-94D13F2607FB}" destId="{2FBF7B9F-5D0E-4261-AB82-94DC1A9A8C2E}" srcOrd="0" destOrd="0" presId="urn:microsoft.com/office/officeart/2005/8/layout/hierarchy1"/>
    <dgm:cxn modelId="{DF8268C7-1184-43BD-B272-6DD7D13DAFFC}" type="presOf" srcId="{F42599E3-BEDF-4FA1-BB29-B27385DF1B8B}" destId="{423F7F4D-471A-4B9D-A694-746DCEFDF6F9}" srcOrd="0" destOrd="0" presId="urn:microsoft.com/office/officeart/2005/8/layout/hierarchy1"/>
    <dgm:cxn modelId="{5CD410DE-4C1F-4B58-9C86-60E7FA66A316}" srcId="{F02292F0-7911-44AC-9437-201863A0CBF1}" destId="{525BDEA4-A912-4A50-940D-1D18A23BA4C3}" srcOrd="0" destOrd="0" parTransId="{7BE5A1BE-D7AD-45AD-BFED-4319C8266068}" sibTransId="{459C655E-B5BA-4095-BE26-A80D07DE5B59}"/>
    <dgm:cxn modelId="{29C07B74-9044-454C-B6FA-14D341611B77}" srcId="{525BDEA4-A912-4A50-940D-1D18A23BA4C3}" destId="{FBB1F659-4ECC-4BE0-8B3E-D96B8792B383}" srcOrd="1" destOrd="0" parTransId="{735E6AFF-FE50-4AEA-8787-691556DCEE1A}" sibTransId="{6F45E7BF-F338-441E-9E9D-9B384070B1AC}"/>
    <dgm:cxn modelId="{B1A0A84F-9FC3-4221-A16B-144CE9B789C3}" type="presOf" srcId="{FBB1F659-4ECC-4BE0-8B3E-D96B8792B383}" destId="{1D6E6114-A560-4CE3-B86A-8C484DFE7561}" srcOrd="0" destOrd="0" presId="urn:microsoft.com/office/officeart/2005/8/layout/hierarchy1"/>
    <dgm:cxn modelId="{FE6BD1ED-0883-49B1-A3C8-1D161D6CDF3D}" type="presOf" srcId="{6D407935-D586-439B-8017-51E3C4568B04}" destId="{77BE4C58-3160-43A0-9CE9-EC22C537BB10}" srcOrd="0" destOrd="0" presId="urn:microsoft.com/office/officeart/2005/8/layout/hierarchy1"/>
    <dgm:cxn modelId="{1D73D21B-F3D5-4E39-9B6C-C037C8CD0467}" type="presOf" srcId="{525BDEA4-A912-4A50-940D-1D18A23BA4C3}" destId="{E4C51A34-79F5-4CE9-923F-D967935BA538}" srcOrd="0" destOrd="0" presId="urn:microsoft.com/office/officeart/2005/8/layout/hierarchy1"/>
    <dgm:cxn modelId="{71F10B6E-ED36-4C53-8B66-E43CC9DB22B2}" type="presOf" srcId="{F02292F0-7911-44AC-9437-201863A0CBF1}" destId="{F8754E1C-6384-4C1C-B81D-52D1221CB491}" srcOrd="0" destOrd="0" presId="urn:microsoft.com/office/officeart/2005/8/layout/hierarchy1"/>
    <dgm:cxn modelId="{C0E25A4D-BC2E-4A3E-ABCF-DDF0342C8141}" type="presOf" srcId="{ED1E4934-A926-4585-8406-079932A44930}" destId="{908AEE5C-FA1A-4499-BBFF-84C26127DA10}" srcOrd="0" destOrd="0" presId="urn:microsoft.com/office/officeart/2005/8/layout/hierarchy1"/>
    <dgm:cxn modelId="{7BC3521C-9441-42F9-8BDA-88BCE894829B}" type="presOf" srcId="{7BE5A1BE-D7AD-45AD-BFED-4319C8266068}" destId="{5324D2D8-3733-4B9B-8A9B-A266D3CD42A0}" srcOrd="0" destOrd="0" presId="urn:microsoft.com/office/officeart/2005/8/layout/hierarchy1"/>
    <dgm:cxn modelId="{CE0BCD1B-D263-4F42-9EF0-CE8EAF403CCD}" srcId="{2E080DF6-1FAE-4CE8-8FFA-94D13F2607FB}" destId="{E55ECBC1-656B-41B0-AEA4-548BCD2CE5BA}" srcOrd="1" destOrd="0" parTransId="{69D5FBBB-72D3-494E-AA8C-B9B3AB06DB3D}" sibTransId="{9D16A380-4DA1-483F-A8FA-5B5EDE58FEBF}"/>
    <dgm:cxn modelId="{C6A24FB8-0FA6-4F0C-A6CC-D6C663E4B892}" type="presOf" srcId="{3CD80113-96C7-44F7-BB8B-78990027FA38}" destId="{2EDBD6F9-726D-4ADF-AEAF-00974350B4D9}" srcOrd="0" destOrd="0" presId="urn:microsoft.com/office/officeart/2005/8/layout/hierarchy1"/>
    <dgm:cxn modelId="{12E912D5-DED5-4F32-AC49-BDC1581F4EA5}" srcId="{2E080DF6-1FAE-4CE8-8FFA-94D13F2607FB}" destId="{6D407935-D586-439B-8017-51E3C4568B04}" srcOrd="0" destOrd="0" parTransId="{D852E13A-36A8-423C-A226-E5A90660C1B6}" sibTransId="{0FBBB08E-BCCC-40AD-B7FE-20F87385099F}"/>
    <dgm:cxn modelId="{AC8991A8-6DA4-4011-A240-BA02AC55F632}" type="presOf" srcId="{735E6AFF-FE50-4AEA-8787-691556DCEE1A}" destId="{59DE5261-D541-46DC-9A8F-37F419F3C79A}" srcOrd="0" destOrd="0" presId="urn:microsoft.com/office/officeart/2005/8/layout/hierarchy1"/>
    <dgm:cxn modelId="{AEB5A75E-90A0-4D65-96FA-90838E0E41C1}" type="presOf" srcId="{69D5FBBB-72D3-494E-AA8C-B9B3AB06DB3D}" destId="{B250E697-6D58-44D6-BEE5-1CBE793303D8}" srcOrd="0" destOrd="0" presId="urn:microsoft.com/office/officeart/2005/8/layout/hierarchy1"/>
    <dgm:cxn modelId="{40807686-1B49-4765-8065-7C92AC3A6B63}" srcId="{525BDEA4-A912-4A50-940D-1D18A23BA4C3}" destId="{C3B40060-1571-450A-9DDD-71F66F28510B}" srcOrd="0" destOrd="0" parTransId="{F42599E3-BEDF-4FA1-BB29-B27385DF1B8B}" sibTransId="{470EE851-B975-442F-A8C8-8EB6CA0BC366}"/>
    <dgm:cxn modelId="{44F1E0CE-031B-4206-82C9-F66A470A1B5B}" srcId="{F02292F0-7911-44AC-9437-201863A0CBF1}" destId="{2E080DF6-1FAE-4CE8-8FFA-94D13F2607FB}" srcOrd="1" destOrd="0" parTransId="{ED1E4934-A926-4585-8406-079932A44930}" sibTransId="{E5953ABC-0986-4171-9D6C-359ED1702280}"/>
    <dgm:cxn modelId="{75310FF1-34CA-4E5F-AA19-A351156B5181}" type="presOf" srcId="{D852E13A-36A8-423C-A226-E5A90660C1B6}" destId="{0680D8C1-3E93-4F4A-A100-2A2151770B8E}" srcOrd="0" destOrd="0" presId="urn:microsoft.com/office/officeart/2005/8/layout/hierarchy1"/>
    <dgm:cxn modelId="{85694DFA-C92D-425D-8064-2C5A3836A2C9}" type="presOf" srcId="{C3B40060-1571-450A-9DDD-71F66F28510B}" destId="{0A325E3F-1B30-4926-8B4F-82E6A86CB78F}" srcOrd="0" destOrd="0" presId="urn:microsoft.com/office/officeart/2005/8/layout/hierarchy1"/>
    <dgm:cxn modelId="{71D7F3A3-7F5E-4BD9-9248-92AD309E2828}" type="presOf" srcId="{E55ECBC1-656B-41B0-AEA4-548BCD2CE5BA}" destId="{3640CA3D-8AF9-4826-AB3E-C0EF2237FFF7}" srcOrd="0" destOrd="0" presId="urn:microsoft.com/office/officeart/2005/8/layout/hierarchy1"/>
    <dgm:cxn modelId="{B0B81D1E-F4E1-4BCA-8FED-D77DA1B02DF6}" srcId="{3CD80113-96C7-44F7-BB8B-78990027FA38}" destId="{F02292F0-7911-44AC-9437-201863A0CBF1}" srcOrd="0" destOrd="0" parTransId="{A7E56016-6C6B-44B1-9678-CC549EE9A74C}" sibTransId="{7AA7CBC0-6933-4A7F-9C5E-84C7820CDA5E}"/>
    <dgm:cxn modelId="{26F01C08-1E26-4951-A143-FA65B10334A4}" type="presParOf" srcId="{2EDBD6F9-726D-4ADF-AEAF-00974350B4D9}" destId="{55FB3C72-B1D8-4B41-9AA9-E6E59051AA60}" srcOrd="0" destOrd="0" presId="urn:microsoft.com/office/officeart/2005/8/layout/hierarchy1"/>
    <dgm:cxn modelId="{19A1498F-07BB-4533-9911-6921FB2469D7}" type="presParOf" srcId="{55FB3C72-B1D8-4B41-9AA9-E6E59051AA60}" destId="{A3D9359E-430A-4DBD-93FA-FE5996A13372}" srcOrd="0" destOrd="0" presId="urn:microsoft.com/office/officeart/2005/8/layout/hierarchy1"/>
    <dgm:cxn modelId="{549CD081-B394-45DB-A290-B0C0F05F0ABC}" type="presParOf" srcId="{A3D9359E-430A-4DBD-93FA-FE5996A13372}" destId="{541CD112-E72A-4B8A-8905-68E0B11E8875}" srcOrd="0" destOrd="0" presId="urn:microsoft.com/office/officeart/2005/8/layout/hierarchy1"/>
    <dgm:cxn modelId="{EEE0E828-E118-4427-B3B2-CE12F4DB14D0}" type="presParOf" srcId="{A3D9359E-430A-4DBD-93FA-FE5996A13372}" destId="{F8754E1C-6384-4C1C-B81D-52D1221CB491}" srcOrd="1" destOrd="0" presId="urn:microsoft.com/office/officeart/2005/8/layout/hierarchy1"/>
    <dgm:cxn modelId="{8E41E2D3-0411-4984-BF22-D213D7EB2605}" type="presParOf" srcId="{55FB3C72-B1D8-4B41-9AA9-E6E59051AA60}" destId="{97BAB7C9-50DB-4880-9038-D304B0F150F5}" srcOrd="1" destOrd="0" presId="urn:microsoft.com/office/officeart/2005/8/layout/hierarchy1"/>
    <dgm:cxn modelId="{B38FAFF2-51D5-4F85-AB8D-0EF7EB0A2D9C}" type="presParOf" srcId="{97BAB7C9-50DB-4880-9038-D304B0F150F5}" destId="{5324D2D8-3733-4B9B-8A9B-A266D3CD42A0}" srcOrd="0" destOrd="0" presId="urn:microsoft.com/office/officeart/2005/8/layout/hierarchy1"/>
    <dgm:cxn modelId="{EB772D12-FCDA-4996-91F5-2D4C7BBDDC01}" type="presParOf" srcId="{97BAB7C9-50DB-4880-9038-D304B0F150F5}" destId="{89D6E5FB-84D9-4826-91DC-EE06CFC29688}" srcOrd="1" destOrd="0" presId="urn:microsoft.com/office/officeart/2005/8/layout/hierarchy1"/>
    <dgm:cxn modelId="{CEAECA7C-8A79-496E-B15D-442A88CFE880}" type="presParOf" srcId="{89D6E5FB-84D9-4826-91DC-EE06CFC29688}" destId="{21AA5E42-AA1E-42FE-B959-EA09DBA8948D}" srcOrd="0" destOrd="0" presId="urn:microsoft.com/office/officeart/2005/8/layout/hierarchy1"/>
    <dgm:cxn modelId="{C8870587-9BAA-4842-896F-D1310887046A}" type="presParOf" srcId="{21AA5E42-AA1E-42FE-B959-EA09DBA8948D}" destId="{FC41BCD8-4AAE-4482-B08D-87BF56769A8F}" srcOrd="0" destOrd="0" presId="urn:microsoft.com/office/officeart/2005/8/layout/hierarchy1"/>
    <dgm:cxn modelId="{A04396F4-6A53-4612-990D-15FC8EC8A944}" type="presParOf" srcId="{21AA5E42-AA1E-42FE-B959-EA09DBA8948D}" destId="{E4C51A34-79F5-4CE9-923F-D967935BA538}" srcOrd="1" destOrd="0" presId="urn:microsoft.com/office/officeart/2005/8/layout/hierarchy1"/>
    <dgm:cxn modelId="{D3176384-562E-4798-AC22-4F8ECDE2CE72}" type="presParOf" srcId="{89D6E5FB-84D9-4826-91DC-EE06CFC29688}" destId="{9E494298-528C-43E9-A998-284A76D08A1A}" srcOrd="1" destOrd="0" presId="urn:microsoft.com/office/officeart/2005/8/layout/hierarchy1"/>
    <dgm:cxn modelId="{53BE6F32-AA0A-44EF-930E-B3F8262E9D46}" type="presParOf" srcId="{9E494298-528C-43E9-A998-284A76D08A1A}" destId="{423F7F4D-471A-4B9D-A694-746DCEFDF6F9}" srcOrd="0" destOrd="0" presId="urn:microsoft.com/office/officeart/2005/8/layout/hierarchy1"/>
    <dgm:cxn modelId="{94619C45-2918-4A02-89AD-1939EA5168D9}" type="presParOf" srcId="{9E494298-528C-43E9-A998-284A76D08A1A}" destId="{0195D71D-EF50-4FC7-AD56-D40A3D6B46D3}" srcOrd="1" destOrd="0" presId="urn:microsoft.com/office/officeart/2005/8/layout/hierarchy1"/>
    <dgm:cxn modelId="{E088F5E8-1929-4257-B9C6-6910968F4212}" type="presParOf" srcId="{0195D71D-EF50-4FC7-AD56-D40A3D6B46D3}" destId="{7583F34D-05AD-46F6-943F-3F00F915C2C4}" srcOrd="0" destOrd="0" presId="urn:microsoft.com/office/officeart/2005/8/layout/hierarchy1"/>
    <dgm:cxn modelId="{5D101C60-BAC8-4335-B79B-2CB7753571CA}" type="presParOf" srcId="{7583F34D-05AD-46F6-943F-3F00F915C2C4}" destId="{CEF6C79E-CF8C-4722-9DE4-5010E669978E}" srcOrd="0" destOrd="0" presId="urn:microsoft.com/office/officeart/2005/8/layout/hierarchy1"/>
    <dgm:cxn modelId="{6DAA4D85-A05A-48E5-92A8-A58FE6906D7F}" type="presParOf" srcId="{7583F34D-05AD-46F6-943F-3F00F915C2C4}" destId="{0A325E3F-1B30-4926-8B4F-82E6A86CB78F}" srcOrd="1" destOrd="0" presId="urn:microsoft.com/office/officeart/2005/8/layout/hierarchy1"/>
    <dgm:cxn modelId="{5B109837-1A45-400A-AD11-7B284CA4B5E2}" type="presParOf" srcId="{0195D71D-EF50-4FC7-AD56-D40A3D6B46D3}" destId="{589260A9-45FC-42B0-A9F2-44D06A7267DA}" srcOrd="1" destOrd="0" presId="urn:microsoft.com/office/officeart/2005/8/layout/hierarchy1"/>
    <dgm:cxn modelId="{F8A54821-2A65-478B-83A3-CBEDAE2B16C0}" type="presParOf" srcId="{9E494298-528C-43E9-A998-284A76D08A1A}" destId="{59DE5261-D541-46DC-9A8F-37F419F3C79A}" srcOrd="2" destOrd="0" presId="urn:microsoft.com/office/officeart/2005/8/layout/hierarchy1"/>
    <dgm:cxn modelId="{9A91A7FD-80D7-43F8-B806-5670A8B1AD71}" type="presParOf" srcId="{9E494298-528C-43E9-A998-284A76D08A1A}" destId="{6B074A34-208C-4691-966D-05740A854284}" srcOrd="3" destOrd="0" presId="urn:microsoft.com/office/officeart/2005/8/layout/hierarchy1"/>
    <dgm:cxn modelId="{97212BD0-FF64-4BE0-93BA-FB8AB42CFE7B}" type="presParOf" srcId="{6B074A34-208C-4691-966D-05740A854284}" destId="{E35AEAF3-100E-4F19-AAB4-7ECDC0A380DB}" srcOrd="0" destOrd="0" presId="urn:microsoft.com/office/officeart/2005/8/layout/hierarchy1"/>
    <dgm:cxn modelId="{B2840383-14DD-4389-8B49-3569560F36C9}" type="presParOf" srcId="{E35AEAF3-100E-4F19-AAB4-7ECDC0A380DB}" destId="{6B3221EF-ABF6-4BF1-AEF3-C62EAEE6AFED}" srcOrd="0" destOrd="0" presId="urn:microsoft.com/office/officeart/2005/8/layout/hierarchy1"/>
    <dgm:cxn modelId="{21B71D57-0437-4E7A-B739-2E89CAE813CC}" type="presParOf" srcId="{E35AEAF3-100E-4F19-AAB4-7ECDC0A380DB}" destId="{1D6E6114-A560-4CE3-B86A-8C484DFE7561}" srcOrd="1" destOrd="0" presId="urn:microsoft.com/office/officeart/2005/8/layout/hierarchy1"/>
    <dgm:cxn modelId="{446559E8-7188-46BA-BC2C-D66AD411BF5E}" type="presParOf" srcId="{6B074A34-208C-4691-966D-05740A854284}" destId="{4F19C484-EF4F-427B-AB08-564FC0267E99}" srcOrd="1" destOrd="0" presId="urn:microsoft.com/office/officeart/2005/8/layout/hierarchy1"/>
    <dgm:cxn modelId="{A60E6D82-27DB-4CD6-96A6-62203961FFC9}" type="presParOf" srcId="{97BAB7C9-50DB-4880-9038-D304B0F150F5}" destId="{908AEE5C-FA1A-4499-BBFF-84C26127DA10}" srcOrd="2" destOrd="0" presId="urn:microsoft.com/office/officeart/2005/8/layout/hierarchy1"/>
    <dgm:cxn modelId="{4ACF5D89-958C-4579-AE8C-56EECC29D852}" type="presParOf" srcId="{97BAB7C9-50DB-4880-9038-D304B0F150F5}" destId="{CF7C556E-01C7-4551-8B7B-2E8BB2F20F8B}" srcOrd="3" destOrd="0" presId="urn:microsoft.com/office/officeart/2005/8/layout/hierarchy1"/>
    <dgm:cxn modelId="{9CE7120C-276C-4EF8-9F53-57ACE1271D0D}" type="presParOf" srcId="{CF7C556E-01C7-4551-8B7B-2E8BB2F20F8B}" destId="{D64762BC-6C4A-498A-B14B-BA998537D87A}" srcOrd="0" destOrd="0" presId="urn:microsoft.com/office/officeart/2005/8/layout/hierarchy1"/>
    <dgm:cxn modelId="{AFD611BC-E008-4F60-8678-0413596B0B5E}" type="presParOf" srcId="{D64762BC-6C4A-498A-B14B-BA998537D87A}" destId="{288AB3EA-E8D6-4DA6-A5E1-A911581ECD73}" srcOrd="0" destOrd="0" presId="urn:microsoft.com/office/officeart/2005/8/layout/hierarchy1"/>
    <dgm:cxn modelId="{80C76061-3459-4F30-8B7C-AA01FB2EF1B7}" type="presParOf" srcId="{D64762BC-6C4A-498A-B14B-BA998537D87A}" destId="{2FBF7B9F-5D0E-4261-AB82-94DC1A9A8C2E}" srcOrd="1" destOrd="0" presId="urn:microsoft.com/office/officeart/2005/8/layout/hierarchy1"/>
    <dgm:cxn modelId="{5BCEA101-35B4-4602-B2FB-5AEC4FCA303E}" type="presParOf" srcId="{CF7C556E-01C7-4551-8B7B-2E8BB2F20F8B}" destId="{854E18B5-C45E-4140-B384-CF2496FF63BC}" srcOrd="1" destOrd="0" presId="urn:microsoft.com/office/officeart/2005/8/layout/hierarchy1"/>
    <dgm:cxn modelId="{19BC8796-3B47-44F1-A2A0-99E5CCD26DED}" type="presParOf" srcId="{854E18B5-C45E-4140-B384-CF2496FF63BC}" destId="{0680D8C1-3E93-4F4A-A100-2A2151770B8E}" srcOrd="0" destOrd="0" presId="urn:microsoft.com/office/officeart/2005/8/layout/hierarchy1"/>
    <dgm:cxn modelId="{AE571C0D-0745-4B38-AF5F-955FAB276002}" type="presParOf" srcId="{854E18B5-C45E-4140-B384-CF2496FF63BC}" destId="{EC1F8E75-0433-4D2C-8FDF-6160FB8A43AB}" srcOrd="1" destOrd="0" presId="urn:microsoft.com/office/officeart/2005/8/layout/hierarchy1"/>
    <dgm:cxn modelId="{0D4D60CE-13F0-43F2-90D2-45A76DEF05C8}" type="presParOf" srcId="{EC1F8E75-0433-4D2C-8FDF-6160FB8A43AB}" destId="{D7B58685-5B93-4AC6-B6BA-3332DED44285}" srcOrd="0" destOrd="0" presId="urn:microsoft.com/office/officeart/2005/8/layout/hierarchy1"/>
    <dgm:cxn modelId="{DCA0968D-1DF3-476E-BE45-AC281F40A469}" type="presParOf" srcId="{D7B58685-5B93-4AC6-B6BA-3332DED44285}" destId="{E6EF04C6-E984-4D29-9786-80E3E2DFA22C}" srcOrd="0" destOrd="0" presId="urn:microsoft.com/office/officeart/2005/8/layout/hierarchy1"/>
    <dgm:cxn modelId="{1BAD0976-0725-4AA0-9087-66D26A1F5A49}" type="presParOf" srcId="{D7B58685-5B93-4AC6-B6BA-3332DED44285}" destId="{77BE4C58-3160-43A0-9CE9-EC22C537BB10}" srcOrd="1" destOrd="0" presId="urn:microsoft.com/office/officeart/2005/8/layout/hierarchy1"/>
    <dgm:cxn modelId="{E8B606A4-B742-44E0-BE93-35F9E62ED7C6}" type="presParOf" srcId="{EC1F8E75-0433-4D2C-8FDF-6160FB8A43AB}" destId="{E55A03FF-8A06-4AE8-9DAA-ED5205ECB465}" srcOrd="1" destOrd="0" presId="urn:microsoft.com/office/officeart/2005/8/layout/hierarchy1"/>
    <dgm:cxn modelId="{A0A70BAA-2F31-4906-8EBF-35BC7185C965}" type="presParOf" srcId="{854E18B5-C45E-4140-B384-CF2496FF63BC}" destId="{B250E697-6D58-44D6-BEE5-1CBE793303D8}" srcOrd="2" destOrd="0" presId="urn:microsoft.com/office/officeart/2005/8/layout/hierarchy1"/>
    <dgm:cxn modelId="{643907AA-D401-4A81-8D43-00837C1F948E}" type="presParOf" srcId="{854E18B5-C45E-4140-B384-CF2496FF63BC}" destId="{A11AEF95-A93A-4F7F-9631-A60B04A9EF4D}" srcOrd="3" destOrd="0" presId="urn:microsoft.com/office/officeart/2005/8/layout/hierarchy1"/>
    <dgm:cxn modelId="{6AFC9F8A-7151-44F5-A2DE-1768D086ACF3}" type="presParOf" srcId="{A11AEF95-A93A-4F7F-9631-A60B04A9EF4D}" destId="{4223DBC4-5285-4D33-A80A-5D9B1F57CEDB}" srcOrd="0" destOrd="0" presId="urn:microsoft.com/office/officeart/2005/8/layout/hierarchy1"/>
    <dgm:cxn modelId="{C10DA30B-3055-41E5-8E2B-D157C9CD6507}" type="presParOf" srcId="{4223DBC4-5285-4D33-A80A-5D9B1F57CEDB}" destId="{80FC7430-1269-4DA2-BE23-C8F90FA864BF}" srcOrd="0" destOrd="0" presId="urn:microsoft.com/office/officeart/2005/8/layout/hierarchy1"/>
    <dgm:cxn modelId="{F1643713-7028-490C-AB9A-06AF558BFF93}" type="presParOf" srcId="{4223DBC4-5285-4D33-A80A-5D9B1F57CEDB}" destId="{3640CA3D-8AF9-4826-AB3E-C0EF2237FFF7}" srcOrd="1" destOrd="0" presId="urn:microsoft.com/office/officeart/2005/8/layout/hierarchy1"/>
    <dgm:cxn modelId="{50323EEA-F099-494B-AB73-90A02BB83D44}" type="presParOf" srcId="{A11AEF95-A93A-4F7F-9631-A60B04A9EF4D}" destId="{55F42A8A-7AFD-4CE5-A43B-9C85948D949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786115-9CAD-48D2-B2BE-897E29F35ABD}" type="doc">
      <dgm:prSet loTypeId="urn:microsoft.com/office/officeart/2005/8/layout/vProcess5" loCatId="process" qsTypeId="urn:microsoft.com/office/officeart/2005/8/quickstyle/simple3" qsCatId="simple" csTypeId="urn:microsoft.com/office/officeart/2005/8/colors/accent0_3" csCatId="mainScheme" phldr="1"/>
      <dgm:spPr/>
    </dgm:pt>
    <dgm:pt modelId="{FE397617-5EA7-4261-BAB5-9F7A08060143}">
      <dgm:prSet custT="1"/>
      <dgm:spPr>
        <a:solidFill>
          <a:srgbClr val="CCFF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Arial" charset="0"/>
            </a:rPr>
            <a:t>п. 1 ст. 174.2 БК РФ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Arial" charset="0"/>
            </a:rPr>
            <a:t>Планирование бюджетных ассигнований осуществляется в  порядке и в соответствии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Arial" charset="0"/>
            </a:rPr>
            <a:t> с методикой, устанавливаемой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Arial" charset="0"/>
            </a:rPr>
            <a:t>соответствующим ФО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000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627EEAAC-D4E2-4C77-B827-F7132D62D183}" type="parTrans" cxnId="{9A1B304F-6040-48B4-9DBB-0D299D707AE3}">
      <dgm:prSet/>
      <dgm:spPr/>
      <dgm:t>
        <a:bodyPr/>
        <a:lstStyle/>
        <a:p>
          <a:endParaRPr lang="ru-RU"/>
        </a:p>
      </dgm:t>
    </dgm:pt>
    <dgm:pt modelId="{AD4E5CFC-D448-4198-AC3B-638862F17AA7}" type="sibTrans" cxnId="{9A1B304F-6040-48B4-9DBB-0D299D707AE3}">
      <dgm:prSet/>
      <dgm:spPr/>
      <dgm:t>
        <a:bodyPr/>
        <a:lstStyle/>
        <a:p>
          <a:endParaRPr lang="ru-RU"/>
        </a:p>
      </dgm:t>
    </dgm:pt>
    <dgm:pt modelId="{D5985656-97BC-479C-9405-23CB653A9CDF}">
      <dgm:prSet custT="1"/>
      <dgm:spPr>
        <a:solidFill>
          <a:srgbClr val="CCFFFF"/>
        </a:solidFill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Arial" charset="0"/>
            </a:rPr>
            <a:t>Приказ управления финансов 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Arial" charset="0"/>
            </a:rPr>
            <a:t>от 25.07.2014 № 17 (с изменениями от 21.07.2015 №25</a:t>
          </a:r>
        </a:p>
      </dgm:t>
    </dgm:pt>
    <dgm:pt modelId="{92BDB9B4-C93A-4CCA-84C3-E18C7F1F6893}" type="sibTrans" cxnId="{CC2B8275-1420-43C4-A239-37B08B0F9CAC}">
      <dgm:prSet/>
      <dgm:spPr/>
      <dgm:t>
        <a:bodyPr/>
        <a:lstStyle/>
        <a:p>
          <a:endParaRPr lang="ru-RU"/>
        </a:p>
      </dgm:t>
    </dgm:pt>
    <dgm:pt modelId="{B533DFCC-9AAB-45C3-9FDF-BD8CDE3AF24C}" type="parTrans" cxnId="{CC2B8275-1420-43C4-A239-37B08B0F9CAC}">
      <dgm:prSet/>
      <dgm:spPr/>
      <dgm:t>
        <a:bodyPr/>
        <a:lstStyle/>
        <a:p>
          <a:endParaRPr lang="ru-RU"/>
        </a:p>
      </dgm:t>
    </dgm:pt>
    <dgm:pt modelId="{C00E4DAA-DAD8-43EE-8737-98F99C79FB99}">
      <dgm:prSet custT="1"/>
      <dgm:spPr>
        <a:solidFill>
          <a:srgbClr val="CCFFFF"/>
        </a:solidFill>
      </dgm:spPr>
      <dgm:t>
        <a:bodyPr/>
        <a:lstStyle/>
        <a:p>
          <a:pPr rtl="0"/>
          <a:r>
            <a:rPr kumimoji="0" lang="ru-RU" sz="1800" b="1" i="0" u="none" strike="noStrike" cap="none" normalizeH="0" baseline="0" dirty="0" smtClean="0">
              <a:ln/>
              <a:effectLst/>
              <a:latin typeface="Arial" charset="0"/>
            </a:rPr>
            <a:t>Приказ МФ ПК от 15.09.2015 №СЭД 39-01-22-208 </a:t>
          </a:r>
        </a:p>
      </dgm:t>
    </dgm:pt>
    <dgm:pt modelId="{87271D1A-4020-4366-B878-673DAF0363F2}" type="sibTrans" cxnId="{7D2A35CB-B52E-45A3-A1C9-27A57A1F0143}">
      <dgm:prSet/>
      <dgm:spPr/>
      <dgm:t>
        <a:bodyPr/>
        <a:lstStyle/>
        <a:p>
          <a:endParaRPr lang="ru-RU"/>
        </a:p>
      </dgm:t>
    </dgm:pt>
    <dgm:pt modelId="{4CC247A4-99B8-43D6-B28C-C242C8B40AFE}" type="parTrans" cxnId="{7D2A35CB-B52E-45A3-A1C9-27A57A1F0143}">
      <dgm:prSet/>
      <dgm:spPr/>
      <dgm:t>
        <a:bodyPr/>
        <a:lstStyle/>
        <a:p>
          <a:endParaRPr lang="ru-RU"/>
        </a:p>
      </dgm:t>
    </dgm:pt>
    <dgm:pt modelId="{B43B1219-54F3-4C03-A5C4-A37A7DA2E212}" type="pres">
      <dgm:prSet presAssocID="{FB786115-9CAD-48D2-B2BE-897E29F35ABD}" presName="outerComposite" presStyleCnt="0">
        <dgm:presLayoutVars>
          <dgm:chMax val="5"/>
          <dgm:dir/>
          <dgm:resizeHandles val="exact"/>
        </dgm:presLayoutVars>
      </dgm:prSet>
      <dgm:spPr/>
    </dgm:pt>
    <dgm:pt modelId="{CA8D4D6A-B77F-4075-9437-F092BDAD72D3}" type="pres">
      <dgm:prSet presAssocID="{FB786115-9CAD-48D2-B2BE-897E29F35ABD}" presName="dummyMaxCanvas" presStyleCnt="0">
        <dgm:presLayoutVars/>
      </dgm:prSet>
      <dgm:spPr/>
    </dgm:pt>
    <dgm:pt modelId="{E690218E-EA97-457C-A6F9-C3F8C9A83955}" type="pres">
      <dgm:prSet presAssocID="{FB786115-9CAD-48D2-B2BE-897E29F35ABD}" presName="ThreeNodes_1" presStyleLbl="node1" presStyleIdx="0" presStyleCnt="3" custScaleY="102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5E139-3894-49EB-9AEA-E3418168BD05}" type="pres">
      <dgm:prSet presAssocID="{FB786115-9CAD-48D2-B2BE-897E29F35ABD}" presName="ThreeNodes_2" presStyleLbl="node1" presStyleIdx="1" presStyleCnt="3" custScaleY="100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691D0D-E84F-42CB-B432-C0088C3119B1}" type="pres">
      <dgm:prSet presAssocID="{FB786115-9CAD-48D2-B2BE-897E29F35ABD}" presName="ThreeNodes_3" presStyleLbl="node1" presStyleIdx="2" presStyleCnt="3" custLinFactNeighborX="-768" custLinFactNeighborY="-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FB3DEB-AD1B-47AF-9B60-1FB9ACA73414}" type="pres">
      <dgm:prSet presAssocID="{FB786115-9CAD-48D2-B2BE-897E29F35AB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796B8D-1EFE-4E46-A4FA-A8001443F0EF}" type="pres">
      <dgm:prSet presAssocID="{FB786115-9CAD-48D2-B2BE-897E29F35AB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6E537-A49F-4780-8148-E5C64CAAEED0}" type="pres">
      <dgm:prSet presAssocID="{FB786115-9CAD-48D2-B2BE-897E29F35AB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24B83E-F68E-439E-827F-47B4EA1A9BFB}" type="pres">
      <dgm:prSet presAssocID="{FB786115-9CAD-48D2-B2BE-897E29F35AB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FBC57-D7E8-41D5-9D36-C0FCEE6B3E9C}" type="pres">
      <dgm:prSet presAssocID="{FB786115-9CAD-48D2-B2BE-897E29F35AB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1B304F-6040-48B4-9DBB-0D299D707AE3}" srcId="{FB786115-9CAD-48D2-B2BE-897E29F35ABD}" destId="{FE397617-5EA7-4261-BAB5-9F7A08060143}" srcOrd="0" destOrd="0" parTransId="{627EEAAC-D4E2-4C77-B827-F7132D62D183}" sibTransId="{AD4E5CFC-D448-4198-AC3B-638862F17AA7}"/>
    <dgm:cxn modelId="{A978E896-A9FE-4B9A-B987-72E6A22DB46A}" type="presOf" srcId="{FE397617-5EA7-4261-BAB5-9F7A08060143}" destId="{E690218E-EA97-457C-A6F9-C3F8C9A83955}" srcOrd="0" destOrd="0" presId="urn:microsoft.com/office/officeart/2005/8/layout/vProcess5"/>
    <dgm:cxn modelId="{226EAC57-B798-426D-AFCB-E39CE8AE0044}" type="presOf" srcId="{D5985656-97BC-479C-9405-23CB653A9CDF}" destId="{F00FBC57-D7E8-41D5-9D36-C0FCEE6B3E9C}" srcOrd="1" destOrd="0" presId="urn:microsoft.com/office/officeart/2005/8/layout/vProcess5"/>
    <dgm:cxn modelId="{C12DD96C-0FCA-4859-B6B0-DC8D1A3D2A3B}" type="presOf" srcId="{FE397617-5EA7-4261-BAB5-9F7A08060143}" destId="{7B36E537-A49F-4780-8148-E5C64CAAEED0}" srcOrd="1" destOrd="0" presId="urn:microsoft.com/office/officeart/2005/8/layout/vProcess5"/>
    <dgm:cxn modelId="{70B3E418-8DA3-495E-90F8-866A2F5DBEE1}" type="presOf" srcId="{AD4E5CFC-D448-4198-AC3B-638862F17AA7}" destId="{BAFB3DEB-AD1B-47AF-9B60-1FB9ACA73414}" srcOrd="0" destOrd="0" presId="urn:microsoft.com/office/officeart/2005/8/layout/vProcess5"/>
    <dgm:cxn modelId="{CC2B8275-1420-43C4-A239-37B08B0F9CAC}" srcId="{FB786115-9CAD-48D2-B2BE-897E29F35ABD}" destId="{D5985656-97BC-479C-9405-23CB653A9CDF}" srcOrd="2" destOrd="0" parTransId="{B533DFCC-9AAB-45C3-9FDF-BD8CDE3AF24C}" sibTransId="{92BDB9B4-C93A-4CCA-84C3-E18C7F1F6893}"/>
    <dgm:cxn modelId="{4695B3C4-5EB2-4A78-8018-8214A2BEBB0D}" type="presOf" srcId="{D5985656-97BC-479C-9405-23CB653A9CDF}" destId="{68691D0D-E84F-42CB-B432-C0088C3119B1}" srcOrd="0" destOrd="0" presId="urn:microsoft.com/office/officeart/2005/8/layout/vProcess5"/>
    <dgm:cxn modelId="{7A57164A-A0A3-4BA5-AAB2-57FEDDD1D439}" type="presOf" srcId="{C00E4DAA-DAD8-43EE-8737-98F99C79FB99}" destId="{84C5E139-3894-49EB-9AEA-E3418168BD05}" srcOrd="0" destOrd="0" presId="urn:microsoft.com/office/officeart/2005/8/layout/vProcess5"/>
    <dgm:cxn modelId="{90748FAA-0D94-4014-A69B-A29722EE7DEB}" type="presOf" srcId="{C00E4DAA-DAD8-43EE-8737-98F99C79FB99}" destId="{DD24B83E-F68E-439E-827F-47B4EA1A9BFB}" srcOrd="1" destOrd="0" presId="urn:microsoft.com/office/officeart/2005/8/layout/vProcess5"/>
    <dgm:cxn modelId="{A7166C87-BF34-4059-B38F-2C5094C1F11F}" type="presOf" srcId="{87271D1A-4020-4366-B878-673DAF0363F2}" destId="{CC796B8D-1EFE-4E46-A4FA-A8001443F0EF}" srcOrd="0" destOrd="0" presId="urn:microsoft.com/office/officeart/2005/8/layout/vProcess5"/>
    <dgm:cxn modelId="{7D2A35CB-B52E-45A3-A1C9-27A57A1F0143}" srcId="{FB786115-9CAD-48D2-B2BE-897E29F35ABD}" destId="{C00E4DAA-DAD8-43EE-8737-98F99C79FB99}" srcOrd="1" destOrd="0" parTransId="{4CC247A4-99B8-43D6-B28C-C242C8B40AFE}" sibTransId="{87271D1A-4020-4366-B878-673DAF0363F2}"/>
    <dgm:cxn modelId="{5172C694-D8CB-48BE-AFB9-CD034888D0F7}" type="presOf" srcId="{FB786115-9CAD-48D2-B2BE-897E29F35ABD}" destId="{B43B1219-54F3-4C03-A5C4-A37A7DA2E212}" srcOrd="0" destOrd="0" presId="urn:microsoft.com/office/officeart/2005/8/layout/vProcess5"/>
    <dgm:cxn modelId="{07DD052D-70F5-4447-AE2A-10E22F10E432}" type="presParOf" srcId="{B43B1219-54F3-4C03-A5C4-A37A7DA2E212}" destId="{CA8D4D6A-B77F-4075-9437-F092BDAD72D3}" srcOrd="0" destOrd="0" presId="urn:microsoft.com/office/officeart/2005/8/layout/vProcess5"/>
    <dgm:cxn modelId="{2CD8B874-90DC-462C-B367-CAFA3CE00CCC}" type="presParOf" srcId="{B43B1219-54F3-4C03-A5C4-A37A7DA2E212}" destId="{E690218E-EA97-457C-A6F9-C3F8C9A83955}" srcOrd="1" destOrd="0" presId="urn:microsoft.com/office/officeart/2005/8/layout/vProcess5"/>
    <dgm:cxn modelId="{C00EBBD0-0E53-4921-95B2-F2C46DF42B59}" type="presParOf" srcId="{B43B1219-54F3-4C03-A5C4-A37A7DA2E212}" destId="{84C5E139-3894-49EB-9AEA-E3418168BD05}" srcOrd="2" destOrd="0" presId="urn:microsoft.com/office/officeart/2005/8/layout/vProcess5"/>
    <dgm:cxn modelId="{10494A98-45D0-4CBB-9FED-2B3A0041AB3D}" type="presParOf" srcId="{B43B1219-54F3-4C03-A5C4-A37A7DA2E212}" destId="{68691D0D-E84F-42CB-B432-C0088C3119B1}" srcOrd="3" destOrd="0" presId="urn:microsoft.com/office/officeart/2005/8/layout/vProcess5"/>
    <dgm:cxn modelId="{78111A86-BA9E-4297-9C74-813EB1B2A995}" type="presParOf" srcId="{B43B1219-54F3-4C03-A5C4-A37A7DA2E212}" destId="{BAFB3DEB-AD1B-47AF-9B60-1FB9ACA73414}" srcOrd="4" destOrd="0" presId="urn:microsoft.com/office/officeart/2005/8/layout/vProcess5"/>
    <dgm:cxn modelId="{8599D756-58D6-4617-824F-E512214669BE}" type="presParOf" srcId="{B43B1219-54F3-4C03-A5C4-A37A7DA2E212}" destId="{CC796B8D-1EFE-4E46-A4FA-A8001443F0EF}" srcOrd="5" destOrd="0" presId="urn:microsoft.com/office/officeart/2005/8/layout/vProcess5"/>
    <dgm:cxn modelId="{4CF7CF67-2577-4D5F-9F32-E16C8942D758}" type="presParOf" srcId="{B43B1219-54F3-4C03-A5C4-A37A7DA2E212}" destId="{7B36E537-A49F-4780-8148-E5C64CAAEED0}" srcOrd="6" destOrd="0" presId="urn:microsoft.com/office/officeart/2005/8/layout/vProcess5"/>
    <dgm:cxn modelId="{EF6E1CCE-8A28-484A-979E-93B39718AC0B}" type="presParOf" srcId="{B43B1219-54F3-4C03-A5C4-A37A7DA2E212}" destId="{DD24B83E-F68E-439E-827F-47B4EA1A9BFB}" srcOrd="7" destOrd="0" presId="urn:microsoft.com/office/officeart/2005/8/layout/vProcess5"/>
    <dgm:cxn modelId="{49342A45-BEA6-4D2D-9607-EC126BA114DA}" type="presParOf" srcId="{B43B1219-54F3-4C03-A5C4-A37A7DA2E212}" destId="{F00FBC57-D7E8-41D5-9D36-C0FCEE6B3E9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202835-AC57-48EA-8F9B-D1A824A511CD}" type="doc">
      <dgm:prSet loTypeId="urn:microsoft.com/office/officeart/2005/8/layout/radial1" loCatId="relationship" qsTypeId="urn:microsoft.com/office/officeart/2005/8/quickstyle/simple3" qsCatId="simple" csTypeId="urn:microsoft.com/office/officeart/2005/8/colors/accent0_3" csCatId="mainScheme" phldr="1"/>
      <dgm:spPr/>
    </dgm:pt>
    <dgm:pt modelId="{60175DCB-9762-46C0-84FC-028A68513154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charset="0"/>
            </a:rPr>
            <a:t>Расходы</a:t>
          </a:r>
          <a:r>
            <a:rPr kumimoji="0" lang="ru-RU" sz="1700" b="0" i="0" u="none" strike="noStrike" cap="none" normalizeH="0" baseline="0" dirty="0" smtClean="0">
              <a:ln/>
              <a:effectLst/>
              <a:latin typeface="Arial" charset="0"/>
            </a:rPr>
            <a:t> </a:t>
          </a:r>
        </a:p>
      </dgm:t>
    </dgm:pt>
    <dgm:pt modelId="{3A160401-EE5D-4542-8383-02E9701DB15E}" type="parTrans" cxnId="{B3811C61-3998-4739-81D8-2B84BA3FE70E}">
      <dgm:prSet/>
      <dgm:spPr/>
      <dgm:t>
        <a:bodyPr/>
        <a:lstStyle/>
        <a:p>
          <a:endParaRPr lang="ru-RU"/>
        </a:p>
      </dgm:t>
    </dgm:pt>
    <dgm:pt modelId="{2CCF63B4-7DB3-47D5-B4CC-54B4483ADDFE}" type="sibTrans" cxnId="{B3811C61-3998-4739-81D8-2B84BA3FE70E}">
      <dgm:prSet/>
      <dgm:spPr/>
      <dgm:t>
        <a:bodyPr/>
        <a:lstStyle/>
        <a:p>
          <a:endParaRPr lang="ru-RU"/>
        </a:p>
      </dgm:t>
    </dgm:pt>
    <dgm:pt modelId="{5BBEF5DE-3548-456B-B4D1-49B0F122F080}">
      <dgm:prSet custT="1"/>
      <dgm:spPr>
        <a:solidFill>
          <a:srgbClr val="CCFF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Оказание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  муниципальных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услуг</a:t>
          </a:r>
        </a:p>
      </dgm:t>
    </dgm:pt>
    <dgm:pt modelId="{8CAEA844-9496-4BBA-BF18-DF7AB39818DF}" type="parTrans" cxnId="{F32B7730-820A-49D7-9C4B-1B22AC0FC8A6}">
      <dgm:prSet/>
      <dgm:spPr/>
      <dgm:t>
        <a:bodyPr/>
        <a:lstStyle/>
        <a:p>
          <a:endParaRPr lang="ru-RU" dirty="0"/>
        </a:p>
      </dgm:t>
    </dgm:pt>
    <dgm:pt modelId="{71F11BA9-27BB-4382-9D24-CAEBA7A9E768}" type="sibTrans" cxnId="{F32B7730-820A-49D7-9C4B-1B22AC0FC8A6}">
      <dgm:prSet/>
      <dgm:spPr/>
      <dgm:t>
        <a:bodyPr/>
        <a:lstStyle/>
        <a:p>
          <a:endParaRPr lang="ru-RU"/>
        </a:p>
      </dgm:t>
    </dgm:pt>
    <dgm:pt modelId="{AE668691-9208-4382-8614-840B933052A0}">
      <dgm:prSet custT="1"/>
      <dgm:spPr>
        <a:solidFill>
          <a:srgbClr val="CCFF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Межбюджетные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трансферты</a:t>
          </a:r>
        </a:p>
      </dgm:t>
    </dgm:pt>
    <dgm:pt modelId="{F64E0483-F2D3-4C0F-ADBF-266ECFEB1CD7}" type="parTrans" cxnId="{497561A6-A2F4-4DC8-8218-E5FFDC33128D}">
      <dgm:prSet/>
      <dgm:spPr/>
      <dgm:t>
        <a:bodyPr/>
        <a:lstStyle/>
        <a:p>
          <a:endParaRPr lang="ru-RU"/>
        </a:p>
      </dgm:t>
    </dgm:pt>
    <dgm:pt modelId="{8AC755F1-46D6-4BA4-90EB-AD6BF999924C}" type="sibTrans" cxnId="{497561A6-A2F4-4DC8-8218-E5FFDC33128D}">
      <dgm:prSet/>
      <dgm:spPr/>
      <dgm:t>
        <a:bodyPr/>
        <a:lstStyle/>
        <a:p>
          <a:endParaRPr lang="ru-RU"/>
        </a:p>
      </dgm:t>
    </dgm:pt>
    <dgm:pt modelId="{3C75DF1F-2FCF-4951-AB25-D253FC810659}">
      <dgm:prSet custT="1"/>
      <dgm:spPr>
        <a:solidFill>
          <a:srgbClr val="CCFF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Предоставление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субсидий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ЮЛ</a:t>
          </a:r>
        </a:p>
      </dgm:t>
    </dgm:pt>
    <dgm:pt modelId="{ED65C510-CE2B-488D-907C-591E56825949}" type="parTrans" cxnId="{1A0B20C8-CFC3-43EF-9148-ADAD7D6A345D}">
      <dgm:prSet/>
      <dgm:spPr/>
      <dgm:t>
        <a:bodyPr/>
        <a:lstStyle/>
        <a:p>
          <a:endParaRPr lang="ru-RU"/>
        </a:p>
      </dgm:t>
    </dgm:pt>
    <dgm:pt modelId="{81D006CC-2944-42CA-ABBB-ED682507FCB4}" type="sibTrans" cxnId="{1A0B20C8-CFC3-43EF-9148-ADAD7D6A345D}">
      <dgm:prSet/>
      <dgm:spPr/>
      <dgm:t>
        <a:bodyPr/>
        <a:lstStyle/>
        <a:p>
          <a:endParaRPr lang="ru-RU"/>
        </a:p>
      </dgm:t>
    </dgm:pt>
    <dgm:pt modelId="{85B50A40-2C19-49D1-81C5-6426CAB27B53}">
      <dgm:prSet custT="1"/>
      <dgm:spPr>
        <a:solidFill>
          <a:srgbClr val="CCFF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Социальное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обеспечение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населения</a:t>
          </a:r>
        </a:p>
      </dgm:t>
    </dgm:pt>
    <dgm:pt modelId="{56419303-98E2-47C3-898D-81712C3CB40B}" type="parTrans" cxnId="{28526D1E-B4BF-4A5F-8606-2E8CBE85FF9A}">
      <dgm:prSet/>
      <dgm:spPr/>
      <dgm:t>
        <a:bodyPr/>
        <a:lstStyle/>
        <a:p>
          <a:endParaRPr lang="ru-RU"/>
        </a:p>
      </dgm:t>
    </dgm:pt>
    <dgm:pt modelId="{43DC28AF-17F3-4687-BD8A-2E3C52EAFCFF}" type="sibTrans" cxnId="{28526D1E-B4BF-4A5F-8606-2E8CBE85FF9A}">
      <dgm:prSet/>
      <dgm:spPr/>
      <dgm:t>
        <a:bodyPr/>
        <a:lstStyle/>
        <a:p>
          <a:endParaRPr lang="ru-RU"/>
        </a:p>
      </dgm:t>
    </dgm:pt>
    <dgm:pt modelId="{800F318A-3A86-477A-8F5D-749024354A2B}" type="pres">
      <dgm:prSet presAssocID="{42202835-AC57-48EA-8F9B-D1A824A511C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D6CD7C3-AB1C-45ED-8EC8-70CC0AE5F3C8}" type="pres">
      <dgm:prSet presAssocID="{60175DCB-9762-46C0-84FC-028A68513154}" presName="centerShape" presStyleLbl="node0" presStyleIdx="0" presStyleCnt="1" custScaleX="198426"/>
      <dgm:spPr/>
      <dgm:t>
        <a:bodyPr/>
        <a:lstStyle/>
        <a:p>
          <a:endParaRPr lang="ru-RU"/>
        </a:p>
      </dgm:t>
    </dgm:pt>
    <dgm:pt modelId="{AF7BD5DC-E4DA-4F19-ACBE-12C1A15EE104}" type="pres">
      <dgm:prSet presAssocID="{8CAEA844-9496-4BBA-BF18-DF7AB39818DF}" presName="Name9" presStyleLbl="parChTrans1D2" presStyleIdx="0" presStyleCnt="4"/>
      <dgm:spPr/>
      <dgm:t>
        <a:bodyPr/>
        <a:lstStyle/>
        <a:p>
          <a:endParaRPr lang="ru-RU"/>
        </a:p>
      </dgm:t>
    </dgm:pt>
    <dgm:pt modelId="{416DA08F-A50F-4C0D-A371-55EC260CB837}" type="pres">
      <dgm:prSet presAssocID="{8CAEA844-9496-4BBA-BF18-DF7AB39818DF}" presName="connTx" presStyleLbl="parChTrans1D2" presStyleIdx="0" presStyleCnt="4"/>
      <dgm:spPr/>
      <dgm:t>
        <a:bodyPr/>
        <a:lstStyle/>
        <a:p>
          <a:endParaRPr lang="ru-RU"/>
        </a:p>
      </dgm:t>
    </dgm:pt>
    <dgm:pt modelId="{27658D6B-12AB-4845-905C-06F77F8D6051}" type="pres">
      <dgm:prSet presAssocID="{5BBEF5DE-3548-456B-B4D1-49B0F122F080}" presName="node" presStyleLbl="node1" presStyleIdx="0" presStyleCnt="4" custAng="0" custScaleX="222508" custScaleY="98357" custRadScaleRad="101459" custRadScaleInc="-1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05F35F-7DA3-4357-A1D3-9D9DAAAD5AD1}" type="pres">
      <dgm:prSet presAssocID="{F64E0483-F2D3-4C0F-ADBF-266ECFEB1CD7}" presName="Name9" presStyleLbl="parChTrans1D2" presStyleIdx="1" presStyleCnt="4"/>
      <dgm:spPr/>
      <dgm:t>
        <a:bodyPr/>
        <a:lstStyle/>
        <a:p>
          <a:endParaRPr lang="ru-RU"/>
        </a:p>
      </dgm:t>
    </dgm:pt>
    <dgm:pt modelId="{39C1F9E6-9D4E-4412-B3C7-83100497BE9E}" type="pres">
      <dgm:prSet presAssocID="{F64E0483-F2D3-4C0F-ADBF-266ECFEB1CD7}" presName="connTx" presStyleLbl="parChTrans1D2" presStyleIdx="1" presStyleCnt="4"/>
      <dgm:spPr/>
      <dgm:t>
        <a:bodyPr/>
        <a:lstStyle/>
        <a:p>
          <a:endParaRPr lang="ru-RU"/>
        </a:p>
      </dgm:t>
    </dgm:pt>
    <dgm:pt modelId="{7514166A-50F0-4C5C-9CD9-13338BEBB3FB}" type="pres">
      <dgm:prSet presAssocID="{AE668691-9208-4382-8614-840B933052A0}" presName="node" presStyleLbl="node1" presStyleIdx="1" presStyleCnt="4" custScaleX="191878" custRadScaleRad="149736" custRadScaleInc="-1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EC1A5-E565-4DE3-B410-D2A14BD1AFA2}" type="pres">
      <dgm:prSet presAssocID="{ED65C510-CE2B-488D-907C-591E56825949}" presName="Name9" presStyleLbl="parChTrans1D2" presStyleIdx="2" presStyleCnt="4"/>
      <dgm:spPr/>
      <dgm:t>
        <a:bodyPr/>
        <a:lstStyle/>
        <a:p>
          <a:endParaRPr lang="ru-RU"/>
        </a:p>
      </dgm:t>
    </dgm:pt>
    <dgm:pt modelId="{9A8C7FD6-7FF1-4A3F-A10B-31CC3A546C10}" type="pres">
      <dgm:prSet presAssocID="{ED65C510-CE2B-488D-907C-591E56825949}" presName="connTx" presStyleLbl="parChTrans1D2" presStyleIdx="2" presStyleCnt="4"/>
      <dgm:spPr/>
      <dgm:t>
        <a:bodyPr/>
        <a:lstStyle/>
        <a:p>
          <a:endParaRPr lang="ru-RU"/>
        </a:p>
      </dgm:t>
    </dgm:pt>
    <dgm:pt modelId="{2F7060DA-1F20-428E-AF86-F2419CFF9DA4}" type="pres">
      <dgm:prSet presAssocID="{3C75DF1F-2FCF-4951-AB25-D253FC810659}" presName="node" presStyleLbl="node1" presStyleIdx="2" presStyleCnt="4" custScaleX="202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CD425-C609-4328-A940-E292659B9F76}" type="pres">
      <dgm:prSet presAssocID="{56419303-98E2-47C3-898D-81712C3CB40B}" presName="Name9" presStyleLbl="parChTrans1D2" presStyleIdx="3" presStyleCnt="4"/>
      <dgm:spPr/>
      <dgm:t>
        <a:bodyPr/>
        <a:lstStyle/>
        <a:p>
          <a:endParaRPr lang="ru-RU"/>
        </a:p>
      </dgm:t>
    </dgm:pt>
    <dgm:pt modelId="{AC5CACE2-CB97-441B-9275-53158DDB1E95}" type="pres">
      <dgm:prSet presAssocID="{56419303-98E2-47C3-898D-81712C3CB40B}" presName="connTx" presStyleLbl="parChTrans1D2" presStyleIdx="3" presStyleCnt="4"/>
      <dgm:spPr/>
      <dgm:t>
        <a:bodyPr/>
        <a:lstStyle/>
        <a:p>
          <a:endParaRPr lang="ru-RU"/>
        </a:p>
      </dgm:t>
    </dgm:pt>
    <dgm:pt modelId="{80C6A2B6-3464-4EDB-8CB6-FF6DC1C54DE8}" type="pres">
      <dgm:prSet presAssocID="{85B50A40-2C19-49D1-81C5-6426CAB27B53}" presName="node" presStyleLbl="node1" presStyleIdx="3" presStyleCnt="4" custScaleX="199901" custRadScaleRad="155321" custRadScaleInc="-48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0C9070-2CC9-4245-839C-1C73190091F0}" type="presOf" srcId="{42202835-AC57-48EA-8F9B-D1A824A511CD}" destId="{800F318A-3A86-477A-8F5D-749024354A2B}" srcOrd="0" destOrd="0" presId="urn:microsoft.com/office/officeart/2005/8/layout/radial1"/>
    <dgm:cxn modelId="{51CCC387-F54C-43B0-A686-FB076C99AA00}" type="presOf" srcId="{F64E0483-F2D3-4C0F-ADBF-266ECFEB1CD7}" destId="{FB05F35F-7DA3-4357-A1D3-9D9DAAAD5AD1}" srcOrd="0" destOrd="0" presId="urn:microsoft.com/office/officeart/2005/8/layout/radial1"/>
    <dgm:cxn modelId="{78EA134C-2D64-43C6-9C3E-E3408066B114}" type="presOf" srcId="{8CAEA844-9496-4BBA-BF18-DF7AB39818DF}" destId="{AF7BD5DC-E4DA-4F19-ACBE-12C1A15EE104}" srcOrd="0" destOrd="0" presId="urn:microsoft.com/office/officeart/2005/8/layout/radial1"/>
    <dgm:cxn modelId="{67B94FDF-C98A-446E-9765-0D7FE7C8229F}" type="presOf" srcId="{ED65C510-CE2B-488D-907C-591E56825949}" destId="{9A8C7FD6-7FF1-4A3F-A10B-31CC3A546C10}" srcOrd="1" destOrd="0" presId="urn:microsoft.com/office/officeart/2005/8/layout/radial1"/>
    <dgm:cxn modelId="{2DD91C93-01DA-434C-994C-489796F41AF2}" type="presOf" srcId="{8CAEA844-9496-4BBA-BF18-DF7AB39818DF}" destId="{416DA08F-A50F-4C0D-A371-55EC260CB837}" srcOrd="1" destOrd="0" presId="urn:microsoft.com/office/officeart/2005/8/layout/radial1"/>
    <dgm:cxn modelId="{C7E289A6-9286-4F7F-B463-A07E61CEE5E9}" type="presOf" srcId="{56419303-98E2-47C3-898D-81712C3CB40B}" destId="{AC5CACE2-CB97-441B-9275-53158DDB1E95}" srcOrd="1" destOrd="0" presId="urn:microsoft.com/office/officeart/2005/8/layout/radial1"/>
    <dgm:cxn modelId="{3E0B4169-8630-42B4-8125-2E29794CEA85}" type="presOf" srcId="{5BBEF5DE-3548-456B-B4D1-49B0F122F080}" destId="{27658D6B-12AB-4845-905C-06F77F8D6051}" srcOrd="0" destOrd="0" presId="urn:microsoft.com/office/officeart/2005/8/layout/radial1"/>
    <dgm:cxn modelId="{7091099F-FC75-458A-89D6-0EB929B88E30}" type="presOf" srcId="{3C75DF1F-2FCF-4951-AB25-D253FC810659}" destId="{2F7060DA-1F20-428E-AF86-F2419CFF9DA4}" srcOrd="0" destOrd="0" presId="urn:microsoft.com/office/officeart/2005/8/layout/radial1"/>
    <dgm:cxn modelId="{497561A6-A2F4-4DC8-8218-E5FFDC33128D}" srcId="{60175DCB-9762-46C0-84FC-028A68513154}" destId="{AE668691-9208-4382-8614-840B933052A0}" srcOrd="1" destOrd="0" parTransId="{F64E0483-F2D3-4C0F-ADBF-266ECFEB1CD7}" sibTransId="{8AC755F1-46D6-4BA4-90EB-AD6BF999924C}"/>
    <dgm:cxn modelId="{62C89C92-A77C-4BC4-963A-3C0E9EA97879}" type="presOf" srcId="{F64E0483-F2D3-4C0F-ADBF-266ECFEB1CD7}" destId="{39C1F9E6-9D4E-4412-B3C7-83100497BE9E}" srcOrd="1" destOrd="0" presId="urn:microsoft.com/office/officeart/2005/8/layout/radial1"/>
    <dgm:cxn modelId="{1A0B20C8-CFC3-43EF-9148-ADAD7D6A345D}" srcId="{60175DCB-9762-46C0-84FC-028A68513154}" destId="{3C75DF1F-2FCF-4951-AB25-D253FC810659}" srcOrd="2" destOrd="0" parTransId="{ED65C510-CE2B-488D-907C-591E56825949}" sibTransId="{81D006CC-2944-42CA-ABBB-ED682507FCB4}"/>
    <dgm:cxn modelId="{B3811C61-3998-4739-81D8-2B84BA3FE70E}" srcId="{42202835-AC57-48EA-8F9B-D1A824A511CD}" destId="{60175DCB-9762-46C0-84FC-028A68513154}" srcOrd="0" destOrd="0" parTransId="{3A160401-EE5D-4542-8383-02E9701DB15E}" sibTransId="{2CCF63B4-7DB3-47D5-B4CC-54B4483ADDFE}"/>
    <dgm:cxn modelId="{B899B1E5-6306-4832-82FE-7F0D88B72CBA}" type="presOf" srcId="{85B50A40-2C19-49D1-81C5-6426CAB27B53}" destId="{80C6A2B6-3464-4EDB-8CB6-FF6DC1C54DE8}" srcOrd="0" destOrd="0" presId="urn:microsoft.com/office/officeart/2005/8/layout/radial1"/>
    <dgm:cxn modelId="{C470E31E-C16E-4E30-884A-706C80106B36}" type="presOf" srcId="{ED65C510-CE2B-488D-907C-591E56825949}" destId="{3E4EC1A5-E565-4DE3-B410-D2A14BD1AFA2}" srcOrd="0" destOrd="0" presId="urn:microsoft.com/office/officeart/2005/8/layout/radial1"/>
    <dgm:cxn modelId="{3533F85B-1556-4EE5-B283-427B5059012E}" type="presOf" srcId="{AE668691-9208-4382-8614-840B933052A0}" destId="{7514166A-50F0-4C5C-9CD9-13338BEBB3FB}" srcOrd="0" destOrd="0" presId="urn:microsoft.com/office/officeart/2005/8/layout/radial1"/>
    <dgm:cxn modelId="{8754AC87-5CC8-4F1C-8BB4-7BAC2BF24871}" type="presOf" srcId="{56419303-98E2-47C3-898D-81712C3CB40B}" destId="{DA5CD425-C609-4328-A940-E292659B9F76}" srcOrd="0" destOrd="0" presId="urn:microsoft.com/office/officeart/2005/8/layout/radial1"/>
    <dgm:cxn modelId="{69F29EF9-438F-44DA-A77B-FB53B728A908}" type="presOf" srcId="{60175DCB-9762-46C0-84FC-028A68513154}" destId="{CD6CD7C3-AB1C-45ED-8EC8-70CC0AE5F3C8}" srcOrd="0" destOrd="0" presId="urn:microsoft.com/office/officeart/2005/8/layout/radial1"/>
    <dgm:cxn modelId="{F32B7730-820A-49D7-9C4B-1B22AC0FC8A6}" srcId="{60175DCB-9762-46C0-84FC-028A68513154}" destId="{5BBEF5DE-3548-456B-B4D1-49B0F122F080}" srcOrd="0" destOrd="0" parTransId="{8CAEA844-9496-4BBA-BF18-DF7AB39818DF}" sibTransId="{71F11BA9-27BB-4382-9D24-CAEBA7A9E768}"/>
    <dgm:cxn modelId="{28526D1E-B4BF-4A5F-8606-2E8CBE85FF9A}" srcId="{60175DCB-9762-46C0-84FC-028A68513154}" destId="{85B50A40-2C19-49D1-81C5-6426CAB27B53}" srcOrd="3" destOrd="0" parTransId="{56419303-98E2-47C3-898D-81712C3CB40B}" sibTransId="{43DC28AF-17F3-4687-BD8A-2E3C52EAFCFF}"/>
    <dgm:cxn modelId="{65AC1DB3-8938-4DF8-8423-C7D884A25EC1}" type="presParOf" srcId="{800F318A-3A86-477A-8F5D-749024354A2B}" destId="{CD6CD7C3-AB1C-45ED-8EC8-70CC0AE5F3C8}" srcOrd="0" destOrd="0" presId="urn:microsoft.com/office/officeart/2005/8/layout/radial1"/>
    <dgm:cxn modelId="{9BDF4CB9-FB66-4D81-A919-BAB71BBC45A1}" type="presParOf" srcId="{800F318A-3A86-477A-8F5D-749024354A2B}" destId="{AF7BD5DC-E4DA-4F19-ACBE-12C1A15EE104}" srcOrd="1" destOrd="0" presId="urn:microsoft.com/office/officeart/2005/8/layout/radial1"/>
    <dgm:cxn modelId="{B50973CD-5859-4E4B-987A-6885387AD55B}" type="presParOf" srcId="{AF7BD5DC-E4DA-4F19-ACBE-12C1A15EE104}" destId="{416DA08F-A50F-4C0D-A371-55EC260CB837}" srcOrd="0" destOrd="0" presId="urn:microsoft.com/office/officeart/2005/8/layout/radial1"/>
    <dgm:cxn modelId="{6CDC9360-03D3-4AAC-ADAA-B89D5C0A6CA8}" type="presParOf" srcId="{800F318A-3A86-477A-8F5D-749024354A2B}" destId="{27658D6B-12AB-4845-905C-06F77F8D6051}" srcOrd="2" destOrd="0" presId="urn:microsoft.com/office/officeart/2005/8/layout/radial1"/>
    <dgm:cxn modelId="{E7F36C01-0914-40A6-9A39-CBBF853B2F7A}" type="presParOf" srcId="{800F318A-3A86-477A-8F5D-749024354A2B}" destId="{FB05F35F-7DA3-4357-A1D3-9D9DAAAD5AD1}" srcOrd="3" destOrd="0" presId="urn:microsoft.com/office/officeart/2005/8/layout/radial1"/>
    <dgm:cxn modelId="{EB98F3E4-35F2-4C53-85F0-5F093FCFF99E}" type="presParOf" srcId="{FB05F35F-7DA3-4357-A1D3-9D9DAAAD5AD1}" destId="{39C1F9E6-9D4E-4412-B3C7-83100497BE9E}" srcOrd="0" destOrd="0" presId="urn:microsoft.com/office/officeart/2005/8/layout/radial1"/>
    <dgm:cxn modelId="{DAF3F983-B9E6-4008-9919-889A760D092F}" type="presParOf" srcId="{800F318A-3A86-477A-8F5D-749024354A2B}" destId="{7514166A-50F0-4C5C-9CD9-13338BEBB3FB}" srcOrd="4" destOrd="0" presId="urn:microsoft.com/office/officeart/2005/8/layout/radial1"/>
    <dgm:cxn modelId="{D9271D6B-F4E8-486B-89FB-C591E815FE08}" type="presParOf" srcId="{800F318A-3A86-477A-8F5D-749024354A2B}" destId="{3E4EC1A5-E565-4DE3-B410-D2A14BD1AFA2}" srcOrd="5" destOrd="0" presId="urn:microsoft.com/office/officeart/2005/8/layout/radial1"/>
    <dgm:cxn modelId="{67703559-9734-4B18-8D44-DA0EF25A95D4}" type="presParOf" srcId="{3E4EC1A5-E565-4DE3-B410-D2A14BD1AFA2}" destId="{9A8C7FD6-7FF1-4A3F-A10B-31CC3A546C10}" srcOrd="0" destOrd="0" presId="urn:microsoft.com/office/officeart/2005/8/layout/radial1"/>
    <dgm:cxn modelId="{485DA512-18D8-4CBB-9153-2C1B659F64F1}" type="presParOf" srcId="{800F318A-3A86-477A-8F5D-749024354A2B}" destId="{2F7060DA-1F20-428E-AF86-F2419CFF9DA4}" srcOrd="6" destOrd="0" presId="urn:microsoft.com/office/officeart/2005/8/layout/radial1"/>
    <dgm:cxn modelId="{FBCED178-5650-416E-BEE2-A167883EA4C3}" type="presParOf" srcId="{800F318A-3A86-477A-8F5D-749024354A2B}" destId="{DA5CD425-C609-4328-A940-E292659B9F76}" srcOrd="7" destOrd="0" presId="urn:microsoft.com/office/officeart/2005/8/layout/radial1"/>
    <dgm:cxn modelId="{3A66A815-0E1C-4E89-BCF9-C8081060CFCB}" type="presParOf" srcId="{DA5CD425-C609-4328-A940-E292659B9F76}" destId="{AC5CACE2-CB97-441B-9275-53158DDB1E95}" srcOrd="0" destOrd="0" presId="urn:microsoft.com/office/officeart/2005/8/layout/radial1"/>
    <dgm:cxn modelId="{562CFE3D-878F-49AF-A16E-EABE116AEC4B}" type="presParOf" srcId="{800F318A-3A86-477A-8F5D-749024354A2B}" destId="{80C6A2B6-3464-4EDB-8CB6-FF6DC1C54DE8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AAC66B-8744-492E-A1E8-D1304E6B671E}" type="doc">
      <dgm:prSet loTypeId="urn:microsoft.com/office/officeart/2005/8/layout/vList5" loCatId="list" qsTypeId="urn:microsoft.com/office/officeart/2005/8/quickstyle/simple1#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6D81DC3-78B7-4261-B8C0-9EDFE77847CB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101 619 </a:t>
          </a:r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т.р</a:t>
          </a:r>
          <a:r>
            <a:rPr lang="ru-RU" sz="2800" b="1" dirty="0" smtClean="0"/>
            <a:t>.</a:t>
          </a:r>
          <a:endParaRPr lang="ru-RU" sz="2800" b="1" dirty="0"/>
        </a:p>
      </dgm:t>
    </dgm:pt>
    <dgm:pt modelId="{FB0FCB91-1624-4D4F-B8B4-8DB4446349D1}" type="parTrans" cxnId="{7FEA5865-9ADD-43D5-8107-0F30AE884A17}">
      <dgm:prSet/>
      <dgm:spPr/>
      <dgm:t>
        <a:bodyPr/>
        <a:lstStyle/>
        <a:p>
          <a:endParaRPr lang="ru-RU"/>
        </a:p>
      </dgm:t>
    </dgm:pt>
    <dgm:pt modelId="{434A3392-40EE-4771-85D0-D841695AED2E}" type="sibTrans" cxnId="{7FEA5865-9ADD-43D5-8107-0F30AE884A17}">
      <dgm:prSet/>
      <dgm:spPr/>
      <dgm:t>
        <a:bodyPr/>
        <a:lstStyle/>
        <a:p>
          <a:endParaRPr lang="ru-RU"/>
        </a:p>
      </dgm:t>
    </dgm:pt>
    <dgm:pt modelId="{BDBE2918-B242-484C-A1AD-12E129120317}">
      <dgm:prSet phldrT="[Текст]"/>
      <dgm:spPr/>
      <dgm:t>
        <a:bodyPr/>
        <a:lstStyle/>
        <a:p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F9CA8369-BBFB-4A9D-9D06-6A8D4BC8C186}" type="parTrans" cxnId="{D0987361-398D-4B69-9916-87B2884C2F50}">
      <dgm:prSet/>
      <dgm:spPr/>
      <dgm:t>
        <a:bodyPr/>
        <a:lstStyle/>
        <a:p>
          <a:endParaRPr lang="ru-RU"/>
        </a:p>
      </dgm:t>
    </dgm:pt>
    <dgm:pt modelId="{985B198D-07AB-43D7-8B6F-C8E52D5EA155}" type="sibTrans" cxnId="{D0987361-398D-4B69-9916-87B2884C2F50}">
      <dgm:prSet/>
      <dgm:spPr/>
      <dgm:t>
        <a:bodyPr/>
        <a:lstStyle/>
        <a:p>
          <a:endParaRPr lang="ru-RU"/>
        </a:p>
      </dgm:t>
    </dgm:pt>
    <dgm:pt modelId="{BD11A525-BAD4-4C90-B56E-2CE599CC35A6}">
      <dgm:prSet phldrT="[Текст]" custT="1"/>
      <dgm:spPr>
        <a:solidFill>
          <a:srgbClr val="99FF99"/>
        </a:solidFill>
      </dgm:spPr>
      <dgm:t>
        <a:bodyPr/>
        <a:lstStyle/>
        <a:p>
          <a:r>
            <a: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87 641</a:t>
          </a:r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т.р</a:t>
          </a:r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BCC55F-FDC1-4CCA-9048-B75F5C5ACD81}" type="parTrans" cxnId="{775D6954-4C27-4A37-9FF4-E2CB0F83B758}">
      <dgm:prSet/>
      <dgm:spPr/>
      <dgm:t>
        <a:bodyPr/>
        <a:lstStyle/>
        <a:p>
          <a:endParaRPr lang="ru-RU"/>
        </a:p>
      </dgm:t>
    </dgm:pt>
    <dgm:pt modelId="{C25EFB69-8A0D-4A10-86C5-5EE2E4870FD4}" type="sibTrans" cxnId="{775D6954-4C27-4A37-9FF4-E2CB0F83B758}">
      <dgm:prSet/>
      <dgm:spPr/>
      <dgm:t>
        <a:bodyPr/>
        <a:lstStyle/>
        <a:p>
          <a:endParaRPr lang="ru-RU"/>
        </a:p>
      </dgm:t>
    </dgm:pt>
    <dgm:pt modelId="{1648CC7F-F7DD-4975-B560-EFC11CB9BC84}">
      <dgm:prSet phldrT="[Текст]"/>
      <dgm:spPr/>
      <dgm:t>
        <a:bodyPr/>
        <a:lstStyle/>
        <a:p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94333884-D38A-4AF6-A624-DEF64393D661}" type="parTrans" cxnId="{B97E73FE-D835-40A1-AFEC-D193460005DB}">
      <dgm:prSet/>
      <dgm:spPr/>
      <dgm:t>
        <a:bodyPr/>
        <a:lstStyle/>
        <a:p>
          <a:endParaRPr lang="ru-RU"/>
        </a:p>
      </dgm:t>
    </dgm:pt>
    <dgm:pt modelId="{84E888E5-9339-4E3D-978D-30193D63778C}" type="sibTrans" cxnId="{B97E73FE-D835-40A1-AFEC-D193460005DB}">
      <dgm:prSet/>
      <dgm:spPr/>
      <dgm:t>
        <a:bodyPr/>
        <a:lstStyle/>
        <a:p>
          <a:endParaRPr lang="ru-RU"/>
        </a:p>
      </dgm:t>
    </dgm:pt>
    <dgm:pt modelId="{ABC7D6F2-17D3-465A-BB30-59A0428C0470}">
      <dgm:prSet phldrT="[Текст]" custT="1"/>
      <dgm:spPr>
        <a:solidFill>
          <a:schemeClr val="bg2">
            <a:lumMod val="75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92 406 </a:t>
          </a:r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т.р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B89DCD67-CADE-4EF9-A203-BF0CFAA64DED}" type="parTrans" cxnId="{C4056453-6278-439F-BCC5-819264F36164}">
      <dgm:prSet/>
      <dgm:spPr/>
      <dgm:t>
        <a:bodyPr/>
        <a:lstStyle/>
        <a:p>
          <a:endParaRPr lang="ru-RU"/>
        </a:p>
      </dgm:t>
    </dgm:pt>
    <dgm:pt modelId="{25A1E505-6A2A-4C48-808E-F0F41EF6E76C}" type="sibTrans" cxnId="{C4056453-6278-439F-BCC5-819264F36164}">
      <dgm:prSet/>
      <dgm:spPr/>
      <dgm:t>
        <a:bodyPr/>
        <a:lstStyle/>
        <a:p>
          <a:endParaRPr lang="ru-RU"/>
        </a:p>
      </dgm:t>
    </dgm:pt>
    <dgm:pt modelId="{BE1BCFC8-E2C0-44EB-B3A0-AD519BD3014D}">
      <dgm:prSet phldrT="[Текст]"/>
      <dgm:spPr/>
      <dgm:t>
        <a:bodyPr/>
        <a:lstStyle/>
        <a:p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A062A6C-3357-4B27-8FD0-B3C0A184DED9}" type="parTrans" cxnId="{F02F73E4-5E14-4EA4-9EB9-47CA3C09889C}">
      <dgm:prSet/>
      <dgm:spPr/>
      <dgm:t>
        <a:bodyPr/>
        <a:lstStyle/>
        <a:p>
          <a:endParaRPr lang="ru-RU"/>
        </a:p>
      </dgm:t>
    </dgm:pt>
    <dgm:pt modelId="{2E91687D-3A47-4CEB-B108-57FCD1C7D058}" type="sibTrans" cxnId="{F02F73E4-5E14-4EA4-9EB9-47CA3C09889C}">
      <dgm:prSet/>
      <dgm:spPr/>
      <dgm:t>
        <a:bodyPr/>
        <a:lstStyle/>
        <a:p>
          <a:endParaRPr lang="ru-RU"/>
        </a:p>
      </dgm:t>
    </dgm:pt>
    <dgm:pt modelId="{876DD72D-1937-4DB7-BDE5-90D918854BEB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Субсидии бюджетным учреждениям</a:t>
          </a:r>
        </a:p>
      </dgm:t>
    </dgm:pt>
    <dgm:pt modelId="{16B172B9-158A-4B6A-A125-E84771363CFF}" type="parTrans" cxnId="{1033D95E-CB29-4459-A868-910BF384A2E5}">
      <dgm:prSet/>
      <dgm:spPr/>
      <dgm:t>
        <a:bodyPr/>
        <a:lstStyle/>
        <a:p>
          <a:endParaRPr lang="ru-RU"/>
        </a:p>
      </dgm:t>
    </dgm:pt>
    <dgm:pt modelId="{87E2F75E-6651-40E3-9F4F-5068C3ED4951}" type="sibTrans" cxnId="{1033D95E-CB29-4459-A868-910BF384A2E5}">
      <dgm:prSet/>
      <dgm:spPr/>
      <dgm:t>
        <a:bodyPr/>
        <a:lstStyle/>
        <a:p>
          <a:endParaRPr lang="ru-RU"/>
        </a:p>
      </dgm:t>
    </dgm:pt>
    <dgm:pt modelId="{2E17C389-8411-4953-91A8-89817B2138A3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Субсидии автономным учреждениям</a:t>
          </a:r>
        </a:p>
      </dgm:t>
    </dgm:pt>
    <dgm:pt modelId="{57058F2B-83CD-4BAB-9EEE-CC5E9CC578D2}" type="parTrans" cxnId="{805DABE6-7825-4D8C-94EE-FC4978D969E4}">
      <dgm:prSet/>
      <dgm:spPr/>
      <dgm:t>
        <a:bodyPr/>
        <a:lstStyle/>
        <a:p>
          <a:endParaRPr lang="ru-RU"/>
        </a:p>
      </dgm:t>
    </dgm:pt>
    <dgm:pt modelId="{E32DF42C-68D2-4EA7-BE9F-278709ED4800}" type="sibTrans" cxnId="{805DABE6-7825-4D8C-94EE-FC4978D969E4}">
      <dgm:prSet/>
      <dgm:spPr/>
      <dgm:t>
        <a:bodyPr/>
        <a:lstStyle/>
        <a:p>
          <a:endParaRPr lang="ru-RU"/>
        </a:p>
      </dgm:t>
    </dgm:pt>
    <dgm:pt modelId="{857B0181-20FF-462B-83B5-1FEECAC29C2D}">
      <dgm:prSet/>
      <dgm:spPr/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Обеспечение деятельности казённых учреждений</a:t>
          </a:r>
          <a:endParaRPr lang="ru-RU" b="1" dirty="0" smtClean="0">
            <a:latin typeface="Times New Roman" pitchFamily="18" charset="0"/>
            <a:cs typeface="Times New Roman" pitchFamily="18" charset="0"/>
          </a:endParaRPr>
        </a:p>
      </dgm:t>
    </dgm:pt>
    <dgm:pt modelId="{6019848E-0722-4F92-8380-6D69A17C7B62}" type="parTrans" cxnId="{1CEFA744-C96A-469F-A2AC-90197DCABF70}">
      <dgm:prSet/>
      <dgm:spPr/>
      <dgm:t>
        <a:bodyPr/>
        <a:lstStyle/>
        <a:p>
          <a:endParaRPr lang="ru-RU"/>
        </a:p>
      </dgm:t>
    </dgm:pt>
    <dgm:pt modelId="{4451B840-9DA3-4DFD-B126-0745FFD9158B}" type="sibTrans" cxnId="{1CEFA744-C96A-469F-A2AC-90197DCABF70}">
      <dgm:prSet/>
      <dgm:spPr/>
      <dgm:t>
        <a:bodyPr/>
        <a:lstStyle/>
        <a:p>
          <a:endParaRPr lang="ru-RU"/>
        </a:p>
      </dgm:t>
    </dgm:pt>
    <dgm:pt modelId="{9D3D1DCA-BE6B-4866-9A7B-15872BB65D14}" type="pres">
      <dgm:prSet presAssocID="{8DAAC66B-8744-492E-A1E8-D1304E6B67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0DCCFC-5194-43C9-B3C7-8E2BF87027FC}" type="pres">
      <dgm:prSet presAssocID="{26D81DC3-78B7-4261-B8C0-9EDFE77847CB}" presName="linNode" presStyleCnt="0"/>
      <dgm:spPr/>
      <dgm:t>
        <a:bodyPr/>
        <a:lstStyle/>
        <a:p>
          <a:endParaRPr lang="ru-RU"/>
        </a:p>
      </dgm:t>
    </dgm:pt>
    <dgm:pt modelId="{C19E1568-6C5C-4CF4-8BEE-AF33B14C8A95}" type="pres">
      <dgm:prSet presAssocID="{26D81DC3-78B7-4261-B8C0-9EDFE77847CB}" presName="parentText" presStyleLbl="node1" presStyleIdx="0" presStyleCnt="3" custLinFactNeighborX="-8681" custLinFactNeighborY="-47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2E5484-B262-4D7A-A525-56788DD92728}" type="pres">
      <dgm:prSet presAssocID="{26D81DC3-78B7-4261-B8C0-9EDFE77847C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0B844-34E0-4803-8CC1-EB5FCE4D7405}" type="pres">
      <dgm:prSet presAssocID="{434A3392-40EE-4771-85D0-D841695AED2E}" presName="sp" presStyleCnt="0"/>
      <dgm:spPr/>
      <dgm:t>
        <a:bodyPr/>
        <a:lstStyle/>
        <a:p>
          <a:endParaRPr lang="ru-RU"/>
        </a:p>
      </dgm:t>
    </dgm:pt>
    <dgm:pt modelId="{2DCF6AEB-1B0A-4061-9C3C-85EB2F4ED73B}" type="pres">
      <dgm:prSet presAssocID="{BD11A525-BAD4-4C90-B56E-2CE599CC35A6}" presName="linNode" presStyleCnt="0"/>
      <dgm:spPr/>
      <dgm:t>
        <a:bodyPr/>
        <a:lstStyle/>
        <a:p>
          <a:endParaRPr lang="ru-RU"/>
        </a:p>
      </dgm:t>
    </dgm:pt>
    <dgm:pt modelId="{DF7C2078-F311-4B77-B46C-4862D652F058}" type="pres">
      <dgm:prSet presAssocID="{BD11A525-BAD4-4C90-B56E-2CE599CC35A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5D97F0-47AC-472C-9861-BE03144033E7}" type="pres">
      <dgm:prSet presAssocID="{BD11A525-BAD4-4C90-B56E-2CE599CC35A6}" presName="descendantText" presStyleLbl="alignAccFollowNode1" presStyleIdx="1" presStyleCnt="3" custLinFactNeighborX="2881" custLinFactNeighborY="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7B12F2-1CC6-4281-9477-9742D45EC2CD}" type="pres">
      <dgm:prSet presAssocID="{C25EFB69-8A0D-4A10-86C5-5EE2E4870FD4}" presName="sp" presStyleCnt="0"/>
      <dgm:spPr/>
      <dgm:t>
        <a:bodyPr/>
        <a:lstStyle/>
        <a:p>
          <a:endParaRPr lang="ru-RU"/>
        </a:p>
      </dgm:t>
    </dgm:pt>
    <dgm:pt modelId="{A02F3CEB-5173-480B-9DCB-820A408E1B3B}" type="pres">
      <dgm:prSet presAssocID="{ABC7D6F2-17D3-465A-BB30-59A0428C0470}" presName="linNode" presStyleCnt="0"/>
      <dgm:spPr/>
      <dgm:t>
        <a:bodyPr/>
        <a:lstStyle/>
        <a:p>
          <a:endParaRPr lang="ru-RU"/>
        </a:p>
      </dgm:t>
    </dgm:pt>
    <dgm:pt modelId="{8ED891F4-C8E6-4E99-A0FA-46B123034EF0}" type="pres">
      <dgm:prSet presAssocID="{ABC7D6F2-17D3-465A-BB30-59A0428C047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909EDE-E165-43EA-AD1C-8FE66DAA03DB}" type="pres">
      <dgm:prSet presAssocID="{ABC7D6F2-17D3-465A-BB30-59A0428C047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056453-6278-439F-BCC5-819264F36164}" srcId="{8DAAC66B-8744-492E-A1E8-D1304E6B671E}" destId="{ABC7D6F2-17D3-465A-BB30-59A0428C0470}" srcOrd="2" destOrd="0" parTransId="{B89DCD67-CADE-4EF9-A203-BF0CFAA64DED}" sibTransId="{25A1E505-6A2A-4C48-808E-F0F41EF6E76C}"/>
    <dgm:cxn modelId="{805DABE6-7825-4D8C-94EE-FC4978D969E4}" srcId="{BD11A525-BAD4-4C90-B56E-2CE599CC35A6}" destId="{2E17C389-8411-4953-91A8-89817B2138A3}" srcOrd="1" destOrd="0" parTransId="{57058F2B-83CD-4BAB-9EEE-CC5E9CC578D2}" sibTransId="{E32DF42C-68D2-4EA7-BE9F-278709ED4800}"/>
    <dgm:cxn modelId="{7FEA5865-9ADD-43D5-8107-0F30AE884A17}" srcId="{8DAAC66B-8744-492E-A1E8-D1304E6B671E}" destId="{26D81DC3-78B7-4261-B8C0-9EDFE77847CB}" srcOrd="0" destOrd="0" parTransId="{FB0FCB91-1624-4D4F-B8B4-8DB4446349D1}" sibTransId="{434A3392-40EE-4771-85D0-D841695AED2E}"/>
    <dgm:cxn modelId="{6C7DDA53-7085-47E7-A4FB-97403BBA548B}" type="presOf" srcId="{BE1BCFC8-E2C0-44EB-B3A0-AD519BD3014D}" destId="{EB909EDE-E165-43EA-AD1C-8FE66DAA03DB}" srcOrd="0" destOrd="0" presId="urn:microsoft.com/office/officeart/2005/8/layout/vList5"/>
    <dgm:cxn modelId="{1CEFA744-C96A-469F-A2AC-90197DCABF70}" srcId="{ABC7D6F2-17D3-465A-BB30-59A0428C0470}" destId="{857B0181-20FF-462B-83B5-1FEECAC29C2D}" srcOrd="1" destOrd="0" parTransId="{6019848E-0722-4F92-8380-6D69A17C7B62}" sibTransId="{4451B840-9DA3-4DFD-B126-0745FFD9158B}"/>
    <dgm:cxn modelId="{D0987361-398D-4B69-9916-87B2884C2F50}" srcId="{26D81DC3-78B7-4261-B8C0-9EDFE77847CB}" destId="{BDBE2918-B242-484C-A1AD-12E129120317}" srcOrd="0" destOrd="0" parTransId="{F9CA8369-BBFB-4A9D-9D06-6A8D4BC8C186}" sibTransId="{985B198D-07AB-43D7-8B6F-C8E52D5EA155}"/>
    <dgm:cxn modelId="{F1EB0057-26D8-46ED-B03B-31A92B54CD97}" type="presOf" srcId="{ABC7D6F2-17D3-465A-BB30-59A0428C0470}" destId="{8ED891F4-C8E6-4E99-A0FA-46B123034EF0}" srcOrd="0" destOrd="0" presId="urn:microsoft.com/office/officeart/2005/8/layout/vList5"/>
    <dgm:cxn modelId="{1F43011D-6A36-4634-A085-A1E89DEBEF8F}" type="presOf" srcId="{BDBE2918-B242-484C-A1AD-12E129120317}" destId="{702E5484-B262-4D7A-A525-56788DD92728}" srcOrd="0" destOrd="0" presId="urn:microsoft.com/office/officeart/2005/8/layout/vList5"/>
    <dgm:cxn modelId="{0D0C6DC0-210E-4BE6-811D-3E823C85E225}" type="presOf" srcId="{26D81DC3-78B7-4261-B8C0-9EDFE77847CB}" destId="{C19E1568-6C5C-4CF4-8BEE-AF33B14C8A95}" srcOrd="0" destOrd="0" presId="urn:microsoft.com/office/officeart/2005/8/layout/vList5"/>
    <dgm:cxn modelId="{83E9B97F-5F2D-4171-9ACA-DBC21CE5022B}" type="presOf" srcId="{BD11A525-BAD4-4C90-B56E-2CE599CC35A6}" destId="{DF7C2078-F311-4B77-B46C-4862D652F058}" srcOrd="0" destOrd="0" presId="urn:microsoft.com/office/officeart/2005/8/layout/vList5"/>
    <dgm:cxn modelId="{79023380-6727-4909-856B-CB7F6461D2E1}" type="presOf" srcId="{8DAAC66B-8744-492E-A1E8-D1304E6B671E}" destId="{9D3D1DCA-BE6B-4866-9A7B-15872BB65D14}" srcOrd="0" destOrd="0" presId="urn:microsoft.com/office/officeart/2005/8/layout/vList5"/>
    <dgm:cxn modelId="{2CFB1CE2-D12F-4353-A438-9871E2B7B945}" type="presOf" srcId="{1648CC7F-F7DD-4975-B560-EFC11CB9BC84}" destId="{AE5D97F0-47AC-472C-9861-BE03144033E7}" srcOrd="0" destOrd="0" presId="urn:microsoft.com/office/officeart/2005/8/layout/vList5"/>
    <dgm:cxn modelId="{70AE3382-499C-4541-8627-0557768AA563}" type="presOf" srcId="{2E17C389-8411-4953-91A8-89817B2138A3}" destId="{AE5D97F0-47AC-472C-9861-BE03144033E7}" srcOrd="0" destOrd="1" presId="urn:microsoft.com/office/officeart/2005/8/layout/vList5"/>
    <dgm:cxn modelId="{B97E73FE-D835-40A1-AFEC-D193460005DB}" srcId="{BD11A525-BAD4-4C90-B56E-2CE599CC35A6}" destId="{1648CC7F-F7DD-4975-B560-EFC11CB9BC84}" srcOrd="0" destOrd="0" parTransId="{94333884-D38A-4AF6-A624-DEF64393D661}" sibTransId="{84E888E5-9339-4E3D-978D-30193D63778C}"/>
    <dgm:cxn modelId="{1CA41A3F-7E59-4B4F-AABD-1D3DE734E6F1}" type="presOf" srcId="{876DD72D-1937-4DB7-BDE5-90D918854BEB}" destId="{702E5484-B262-4D7A-A525-56788DD92728}" srcOrd="0" destOrd="1" presId="urn:microsoft.com/office/officeart/2005/8/layout/vList5"/>
    <dgm:cxn modelId="{1033D95E-CB29-4459-A868-910BF384A2E5}" srcId="{26D81DC3-78B7-4261-B8C0-9EDFE77847CB}" destId="{876DD72D-1937-4DB7-BDE5-90D918854BEB}" srcOrd="1" destOrd="0" parTransId="{16B172B9-158A-4B6A-A125-E84771363CFF}" sibTransId="{87E2F75E-6651-40E3-9F4F-5068C3ED4951}"/>
    <dgm:cxn modelId="{F02F73E4-5E14-4EA4-9EB9-47CA3C09889C}" srcId="{ABC7D6F2-17D3-465A-BB30-59A0428C0470}" destId="{BE1BCFC8-E2C0-44EB-B3A0-AD519BD3014D}" srcOrd="0" destOrd="0" parTransId="{2A062A6C-3357-4B27-8FD0-B3C0A184DED9}" sibTransId="{2E91687D-3A47-4CEB-B108-57FCD1C7D058}"/>
    <dgm:cxn modelId="{775D6954-4C27-4A37-9FF4-E2CB0F83B758}" srcId="{8DAAC66B-8744-492E-A1E8-D1304E6B671E}" destId="{BD11A525-BAD4-4C90-B56E-2CE599CC35A6}" srcOrd="1" destOrd="0" parTransId="{55BCC55F-FDC1-4CCA-9048-B75F5C5ACD81}" sibTransId="{C25EFB69-8A0D-4A10-86C5-5EE2E4870FD4}"/>
    <dgm:cxn modelId="{F3B49DEF-35CB-45CB-912C-355A66E70A28}" type="presOf" srcId="{857B0181-20FF-462B-83B5-1FEECAC29C2D}" destId="{EB909EDE-E165-43EA-AD1C-8FE66DAA03DB}" srcOrd="0" destOrd="1" presId="urn:microsoft.com/office/officeart/2005/8/layout/vList5"/>
    <dgm:cxn modelId="{8B3D0D5F-6496-4049-8055-099B85A5156A}" type="presParOf" srcId="{9D3D1DCA-BE6B-4866-9A7B-15872BB65D14}" destId="{030DCCFC-5194-43C9-B3C7-8E2BF87027FC}" srcOrd="0" destOrd="0" presId="urn:microsoft.com/office/officeart/2005/8/layout/vList5"/>
    <dgm:cxn modelId="{1A491033-3ABE-4FC2-A09C-6A9ABDD4AE47}" type="presParOf" srcId="{030DCCFC-5194-43C9-B3C7-8E2BF87027FC}" destId="{C19E1568-6C5C-4CF4-8BEE-AF33B14C8A95}" srcOrd="0" destOrd="0" presId="urn:microsoft.com/office/officeart/2005/8/layout/vList5"/>
    <dgm:cxn modelId="{58D436C5-1951-419F-AD98-DFEA8E4D1F87}" type="presParOf" srcId="{030DCCFC-5194-43C9-B3C7-8E2BF87027FC}" destId="{702E5484-B262-4D7A-A525-56788DD92728}" srcOrd="1" destOrd="0" presId="urn:microsoft.com/office/officeart/2005/8/layout/vList5"/>
    <dgm:cxn modelId="{C2290521-321A-4250-9E63-63DB20B42FD0}" type="presParOf" srcId="{9D3D1DCA-BE6B-4866-9A7B-15872BB65D14}" destId="{9A50B844-34E0-4803-8CC1-EB5FCE4D7405}" srcOrd="1" destOrd="0" presId="urn:microsoft.com/office/officeart/2005/8/layout/vList5"/>
    <dgm:cxn modelId="{A5D9FDE1-FD85-4B5A-AAD4-AFF9B11918C6}" type="presParOf" srcId="{9D3D1DCA-BE6B-4866-9A7B-15872BB65D14}" destId="{2DCF6AEB-1B0A-4061-9C3C-85EB2F4ED73B}" srcOrd="2" destOrd="0" presId="urn:microsoft.com/office/officeart/2005/8/layout/vList5"/>
    <dgm:cxn modelId="{77B92324-2ED9-40C5-9CC7-428062FC0F78}" type="presParOf" srcId="{2DCF6AEB-1B0A-4061-9C3C-85EB2F4ED73B}" destId="{DF7C2078-F311-4B77-B46C-4862D652F058}" srcOrd="0" destOrd="0" presId="urn:microsoft.com/office/officeart/2005/8/layout/vList5"/>
    <dgm:cxn modelId="{3602766D-60AB-4E2D-9100-13AF9143AEA5}" type="presParOf" srcId="{2DCF6AEB-1B0A-4061-9C3C-85EB2F4ED73B}" destId="{AE5D97F0-47AC-472C-9861-BE03144033E7}" srcOrd="1" destOrd="0" presId="urn:microsoft.com/office/officeart/2005/8/layout/vList5"/>
    <dgm:cxn modelId="{5862303F-06C8-46C9-AE62-EE6EABCB37C0}" type="presParOf" srcId="{9D3D1DCA-BE6B-4866-9A7B-15872BB65D14}" destId="{9E7B12F2-1CC6-4281-9477-9742D45EC2CD}" srcOrd="3" destOrd="0" presId="urn:microsoft.com/office/officeart/2005/8/layout/vList5"/>
    <dgm:cxn modelId="{0D549B8A-48C7-456B-9C82-EC4E20ECD0D1}" type="presParOf" srcId="{9D3D1DCA-BE6B-4866-9A7B-15872BB65D14}" destId="{A02F3CEB-5173-480B-9DCB-820A408E1B3B}" srcOrd="4" destOrd="0" presId="urn:microsoft.com/office/officeart/2005/8/layout/vList5"/>
    <dgm:cxn modelId="{E5E932A4-6C17-4AF9-A2EA-14859455A465}" type="presParOf" srcId="{A02F3CEB-5173-480B-9DCB-820A408E1B3B}" destId="{8ED891F4-C8E6-4E99-A0FA-46B123034EF0}" srcOrd="0" destOrd="0" presId="urn:microsoft.com/office/officeart/2005/8/layout/vList5"/>
    <dgm:cxn modelId="{F08850C0-94EE-4378-97C9-A2E138B28FF0}" type="presParOf" srcId="{A02F3CEB-5173-480B-9DCB-820A408E1B3B}" destId="{EB909EDE-E165-43EA-AD1C-8FE66DAA03D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2CF61B-D465-43F2-9872-38DC5EAAF085}" type="doc">
      <dgm:prSet loTypeId="urn:microsoft.com/office/officeart/2005/8/layout/vList5" loCatId="list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FF5C8A5-88B4-43DF-9508-20893EFAB4B9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5 409,0 т.р.</a:t>
          </a:r>
          <a:endParaRPr lang="ru-RU" sz="3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175F93-AFE7-4833-8859-E0C2CFFCCCE1}" type="parTrans" cxnId="{7AEE8F46-F30C-4B2A-BC6A-E321FD9DA278}">
      <dgm:prSet/>
      <dgm:spPr/>
      <dgm:t>
        <a:bodyPr/>
        <a:lstStyle/>
        <a:p>
          <a:endParaRPr lang="ru-RU"/>
        </a:p>
      </dgm:t>
    </dgm:pt>
    <dgm:pt modelId="{557EC1AD-FA9E-475B-8F1E-5200E9F7EF0E}" type="sibTrans" cxnId="{7AEE8F46-F30C-4B2A-BC6A-E321FD9DA278}">
      <dgm:prSet/>
      <dgm:spPr/>
      <dgm:t>
        <a:bodyPr/>
        <a:lstStyle/>
        <a:p>
          <a:endParaRPr lang="ru-RU"/>
        </a:p>
      </dgm:t>
    </dgm:pt>
    <dgm:pt modelId="{65BC06A0-16DA-4FC1-A2C2-0D268225777C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Субсидии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сельхозтоваропроизводителям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30F192A2-3746-4A37-9A21-E91ECEC2E594}" type="parTrans" cxnId="{B703989F-5C6D-48E4-BCF2-2B3C54849655}">
      <dgm:prSet/>
      <dgm:spPr/>
      <dgm:t>
        <a:bodyPr/>
        <a:lstStyle/>
        <a:p>
          <a:endParaRPr lang="ru-RU"/>
        </a:p>
      </dgm:t>
    </dgm:pt>
    <dgm:pt modelId="{172E4C4A-0A6C-4F4B-8396-541685D448D2}" type="sibTrans" cxnId="{B703989F-5C6D-48E4-BCF2-2B3C54849655}">
      <dgm:prSet/>
      <dgm:spPr/>
      <dgm:t>
        <a:bodyPr/>
        <a:lstStyle/>
        <a:p>
          <a:endParaRPr lang="ru-RU"/>
        </a:p>
      </dgm:t>
    </dgm:pt>
    <dgm:pt modelId="{50B67F7B-3CC0-47CE-94BC-EC66D0944965}">
      <dgm:prSet custT="1"/>
      <dgm:spPr>
        <a:solidFill>
          <a:srgbClr val="F29968"/>
        </a:solidFill>
      </dgm:spPr>
      <dgm:t>
        <a:bodyPr/>
        <a:lstStyle/>
        <a:p>
          <a:r>
            <a: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399,0  т.р</a:t>
          </a:r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F9459108-C09D-4CE7-8D41-63DD2B55C7A7}" type="parTrans" cxnId="{62A2F08F-33C5-492D-BD11-8A6B14B4BB7B}">
      <dgm:prSet/>
      <dgm:spPr/>
      <dgm:t>
        <a:bodyPr/>
        <a:lstStyle/>
        <a:p>
          <a:endParaRPr lang="ru-RU"/>
        </a:p>
      </dgm:t>
    </dgm:pt>
    <dgm:pt modelId="{C3A83ED2-06E4-4544-9C64-90124B2DE6C9}" type="sibTrans" cxnId="{62A2F08F-33C5-492D-BD11-8A6B14B4BB7B}">
      <dgm:prSet/>
      <dgm:spPr/>
      <dgm:t>
        <a:bodyPr/>
        <a:lstStyle/>
        <a:p>
          <a:endParaRPr lang="ru-RU"/>
        </a:p>
      </dgm:t>
    </dgm:pt>
    <dgm:pt modelId="{3AC2F5EA-9644-4096-A7AA-B3EE77BA0F84}">
      <dgm:prSet custT="1"/>
      <dgm:spPr>
        <a:solidFill>
          <a:srgbClr val="9FA2C5"/>
        </a:solidFill>
      </dgm:spPr>
      <dgm:t>
        <a:bodyPr/>
        <a:lstStyle/>
        <a:p>
          <a:r>
            <a: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500,0  т. р.</a:t>
          </a:r>
          <a:endParaRPr lang="ru-RU" sz="3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798437-6F56-4E9D-A637-7966CD9ED50D}" type="parTrans" cxnId="{588DC90D-08C7-4061-8AD0-554607FAFE86}">
      <dgm:prSet/>
      <dgm:spPr/>
      <dgm:t>
        <a:bodyPr/>
        <a:lstStyle/>
        <a:p>
          <a:endParaRPr lang="ru-RU"/>
        </a:p>
      </dgm:t>
    </dgm:pt>
    <dgm:pt modelId="{F62D025E-0FC5-4DE1-86CD-227F638FE8CC}" type="sibTrans" cxnId="{588DC90D-08C7-4061-8AD0-554607FAFE86}">
      <dgm:prSet/>
      <dgm:spPr/>
      <dgm:t>
        <a:bodyPr/>
        <a:lstStyle/>
        <a:p>
          <a:endParaRPr lang="ru-RU"/>
        </a:p>
      </dgm:t>
    </dgm:pt>
    <dgm:pt modelId="{B235FA41-2AF5-4393-920A-D770C2162495}">
      <dgm:prSet custT="1"/>
      <dgm:spPr>
        <a:solidFill>
          <a:srgbClr val="99FF99"/>
        </a:solidFill>
      </dgm:spPr>
      <dgm:t>
        <a:bodyPr/>
        <a:lstStyle/>
        <a:p>
          <a:r>
            <a: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3 074,0  т.р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9EE546F5-0B22-4F15-B081-317B82E9714E}" type="parTrans" cxnId="{8F0A8B75-7331-4309-8B59-C5715647787B}">
      <dgm:prSet/>
      <dgm:spPr/>
      <dgm:t>
        <a:bodyPr/>
        <a:lstStyle/>
        <a:p>
          <a:endParaRPr lang="ru-RU"/>
        </a:p>
      </dgm:t>
    </dgm:pt>
    <dgm:pt modelId="{6C27E53F-7AAB-4FB8-9B33-B741DA8E4CEB}" type="sibTrans" cxnId="{8F0A8B75-7331-4309-8B59-C5715647787B}">
      <dgm:prSet/>
      <dgm:spPr/>
      <dgm:t>
        <a:bodyPr/>
        <a:lstStyle/>
        <a:p>
          <a:endParaRPr lang="ru-RU"/>
        </a:p>
      </dgm:t>
    </dgm:pt>
    <dgm:pt modelId="{3ED07C95-0B18-4A65-8984-1C37E689A07E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Субсидии на поддержку малого предпринимательства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FDC90A38-709C-44D3-A0B7-B211827FB662}" type="parTrans" cxnId="{EF9C3851-BF39-40C1-BE1C-6129469FE0D6}">
      <dgm:prSet/>
      <dgm:spPr/>
      <dgm:t>
        <a:bodyPr/>
        <a:lstStyle/>
        <a:p>
          <a:endParaRPr lang="ru-RU"/>
        </a:p>
      </dgm:t>
    </dgm:pt>
    <dgm:pt modelId="{320FB03D-D290-436C-88A8-301C33FCD66E}" type="sibTrans" cxnId="{EF9C3851-BF39-40C1-BE1C-6129469FE0D6}">
      <dgm:prSet/>
      <dgm:spPr/>
      <dgm:t>
        <a:bodyPr/>
        <a:lstStyle/>
        <a:p>
          <a:endParaRPr lang="ru-RU"/>
        </a:p>
      </dgm:t>
    </dgm:pt>
    <dgm:pt modelId="{C9F0DCE9-20F5-413D-A1EF-5592B1320909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Субсидии на перевозку </a:t>
          </a:r>
          <a:r>
            <a:rPr lang="ru-RU" sz="2000" b="1" smtClean="0">
              <a:latin typeface="Times New Roman" pitchFamily="18" charset="0"/>
              <a:cs typeface="Times New Roman" pitchFamily="18" charset="0"/>
            </a:rPr>
            <a:t>пассажиров пригородного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сообщения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0BB016DD-3BF3-4002-8E53-BF65C3F46E0B}" type="parTrans" cxnId="{B2AB4CD6-F253-4109-9E01-A0BD5FD64691}">
      <dgm:prSet/>
      <dgm:spPr/>
      <dgm:t>
        <a:bodyPr/>
        <a:lstStyle/>
        <a:p>
          <a:endParaRPr lang="ru-RU"/>
        </a:p>
      </dgm:t>
    </dgm:pt>
    <dgm:pt modelId="{8E0A1C3C-ACC3-4D6D-B187-DDAF30D55E44}" type="sibTrans" cxnId="{B2AB4CD6-F253-4109-9E01-A0BD5FD64691}">
      <dgm:prSet/>
      <dgm:spPr/>
      <dgm:t>
        <a:bodyPr/>
        <a:lstStyle/>
        <a:p>
          <a:endParaRPr lang="ru-RU"/>
        </a:p>
      </dgm:t>
    </dgm:pt>
    <dgm:pt modelId="{B145B0CD-6FDC-4E67-A9FA-D37D45BD9E52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Субсидии по доставке товаров первой необходимости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6AF3EE76-1639-404F-93C8-867366F9A55E}" type="parTrans" cxnId="{FA1D1AC3-5236-4307-96F1-F802F136CCCF}">
      <dgm:prSet/>
      <dgm:spPr/>
      <dgm:t>
        <a:bodyPr/>
        <a:lstStyle/>
        <a:p>
          <a:endParaRPr lang="ru-RU"/>
        </a:p>
      </dgm:t>
    </dgm:pt>
    <dgm:pt modelId="{8F9CF14D-F275-458E-A112-AD5F34CACDF4}" type="sibTrans" cxnId="{FA1D1AC3-5236-4307-96F1-F802F136CCCF}">
      <dgm:prSet/>
      <dgm:spPr/>
      <dgm:t>
        <a:bodyPr/>
        <a:lstStyle/>
        <a:p>
          <a:endParaRPr lang="ru-RU"/>
        </a:p>
      </dgm:t>
    </dgm:pt>
    <dgm:pt modelId="{DFB87014-E197-477C-9542-DD4E81A59E4B}" type="pres">
      <dgm:prSet presAssocID="{2B2CF61B-D465-43F2-9872-38DC5EAAF08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D0423D-E0DF-4730-AF6C-5F1875002563}" type="pres">
      <dgm:prSet presAssocID="{2FF5C8A5-88B4-43DF-9508-20893EFAB4B9}" presName="linNode" presStyleCnt="0"/>
      <dgm:spPr/>
      <dgm:t>
        <a:bodyPr/>
        <a:lstStyle/>
        <a:p>
          <a:endParaRPr lang="ru-RU"/>
        </a:p>
      </dgm:t>
    </dgm:pt>
    <dgm:pt modelId="{BEA38898-9A1D-4B05-9A4E-B2F6B6B8FD04}" type="pres">
      <dgm:prSet presAssocID="{2FF5C8A5-88B4-43DF-9508-20893EFAB4B9}" presName="parentText" presStyleLbl="node1" presStyleIdx="0" presStyleCnt="4" custLinFactNeighborX="-1447" custLinFactNeighborY="-2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E85FE-F1EA-486D-8168-98F90E29C120}" type="pres">
      <dgm:prSet presAssocID="{2FF5C8A5-88B4-43DF-9508-20893EFAB4B9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2D7F18-AD05-47B4-8264-3B87663F8348}" type="pres">
      <dgm:prSet presAssocID="{557EC1AD-FA9E-475B-8F1E-5200E9F7EF0E}" presName="sp" presStyleCnt="0"/>
      <dgm:spPr/>
      <dgm:t>
        <a:bodyPr/>
        <a:lstStyle/>
        <a:p>
          <a:endParaRPr lang="ru-RU"/>
        </a:p>
      </dgm:t>
    </dgm:pt>
    <dgm:pt modelId="{69512891-1C98-461F-944F-ECC2B03DCC0C}" type="pres">
      <dgm:prSet presAssocID="{3AC2F5EA-9644-4096-A7AA-B3EE77BA0F84}" presName="linNode" presStyleCnt="0"/>
      <dgm:spPr/>
      <dgm:t>
        <a:bodyPr/>
        <a:lstStyle/>
        <a:p>
          <a:endParaRPr lang="ru-RU"/>
        </a:p>
      </dgm:t>
    </dgm:pt>
    <dgm:pt modelId="{5897B023-7690-4EC5-9E57-7BD42A29FEF1}" type="pres">
      <dgm:prSet presAssocID="{3AC2F5EA-9644-4096-A7AA-B3EE77BA0F84}" presName="parentText" presStyleLbl="node1" presStyleIdx="1" presStyleCnt="4" custLinFactNeighborY="-4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577AB-A030-4F6C-B7F2-6BA3C1EC8D74}" type="pres">
      <dgm:prSet presAssocID="{3AC2F5EA-9644-4096-A7AA-B3EE77BA0F84}" presName="descendantText" presStyleLbl="alignAccFollowNode1" presStyleIdx="1" presStyleCnt="4" custScaleY="109818" custLinFactNeighborX="-4835" custLinFactNeighborY="-8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DE155B-E9EE-4989-BF45-DBA282635E41}" type="pres">
      <dgm:prSet presAssocID="{F62D025E-0FC5-4DE1-86CD-227F638FE8CC}" presName="sp" presStyleCnt="0"/>
      <dgm:spPr/>
      <dgm:t>
        <a:bodyPr/>
        <a:lstStyle/>
        <a:p>
          <a:endParaRPr lang="ru-RU"/>
        </a:p>
      </dgm:t>
    </dgm:pt>
    <dgm:pt modelId="{91FBF1CB-99C2-4668-BC30-A56761B964C2}" type="pres">
      <dgm:prSet presAssocID="{B235FA41-2AF5-4393-920A-D770C2162495}" presName="linNode" presStyleCnt="0"/>
      <dgm:spPr/>
      <dgm:t>
        <a:bodyPr/>
        <a:lstStyle/>
        <a:p>
          <a:endParaRPr lang="ru-RU"/>
        </a:p>
      </dgm:t>
    </dgm:pt>
    <dgm:pt modelId="{0CAECDB6-D770-4B7E-BD0C-A01C5DE31A7F}" type="pres">
      <dgm:prSet presAssocID="{B235FA41-2AF5-4393-920A-D770C2162495}" presName="parentText" presStyleLbl="node1" presStyleIdx="2" presStyleCnt="4" custLinFactNeighborY="-45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47D18-F44D-4B93-8422-46E1CC77ADC5}" type="pres">
      <dgm:prSet presAssocID="{B235FA41-2AF5-4393-920A-D770C2162495}" presName="descendantText" presStyleLbl="alignAccFollowNode1" presStyleIdx="2" presStyleCnt="4" custLinFactNeighborX="309" custLinFactNeighborY="8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FE782-778C-414C-B427-826DC171FD75}" type="pres">
      <dgm:prSet presAssocID="{6C27E53F-7AAB-4FB8-9B33-B741DA8E4CEB}" presName="sp" presStyleCnt="0"/>
      <dgm:spPr/>
      <dgm:t>
        <a:bodyPr/>
        <a:lstStyle/>
        <a:p>
          <a:endParaRPr lang="ru-RU"/>
        </a:p>
      </dgm:t>
    </dgm:pt>
    <dgm:pt modelId="{071A7B92-C042-479A-A094-64BAA9191275}" type="pres">
      <dgm:prSet presAssocID="{50B67F7B-3CC0-47CE-94BC-EC66D0944965}" presName="linNode" presStyleCnt="0"/>
      <dgm:spPr/>
      <dgm:t>
        <a:bodyPr/>
        <a:lstStyle/>
        <a:p>
          <a:endParaRPr lang="ru-RU"/>
        </a:p>
      </dgm:t>
    </dgm:pt>
    <dgm:pt modelId="{A034E466-63F9-4994-B951-492536CA8750}" type="pres">
      <dgm:prSet presAssocID="{50B67F7B-3CC0-47CE-94BC-EC66D0944965}" presName="parentText" presStyleLbl="node1" presStyleIdx="3" presStyleCnt="4" custLinFactNeighborY="10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9682B-9DF6-4D0D-A10E-DC6F10E5D37F}" type="pres">
      <dgm:prSet presAssocID="{50B67F7B-3CC0-47CE-94BC-EC66D0944965}" presName="descendantText" presStyleLbl="alignAccFollowNode1" presStyleIdx="3" presStyleCnt="4" custLinFactNeighborX="2881" custLinFactNeighborY="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7A58FB-FA23-402D-BDAF-27EF643EF958}" type="presOf" srcId="{2FF5C8A5-88B4-43DF-9508-20893EFAB4B9}" destId="{BEA38898-9A1D-4B05-9A4E-B2F6B6B8FD04}" srcOrd="0" destOrd="0" presId="urn:microsoft.com/office/officeart/2005/8/layout/vList5"/>
    <dgm:cxn modelId="{8B97AB9F-5EBB-4AB7-8E31-BBFB29ADB086}" type="presOf" srcId="{50B67F7B-3CC0-47CE-94BC-EC66D0944965}" destId="{A034E466-63F9-4994-B951-492536CA8750}" srcOrd="0" destOrd="0" presId="urn:microsoft.com/office/officeart/2005/8/layout/vList5"/>
    <dgm:cxn modelId="{77507503-325D-4B60-82E5-B3EB3FCFF0F5}" type="presOf" srcId="{C9F0DCE9-20F5-413D-A1EF-5592B1320909}" destId="{86247D18-F44D-4B93-8422-46E1CC77ADC5}" srcOrd="0" destOrd="0" presId="urn:microsoft.com/office/officeart/2005/8/layout/vList5"/>
    <dgm:cxn modelId="{B2AB4CD6-F253-4109-9E01-A0BD5FD64691}" srcId="{B235FA41-2AF5-4393-920A-D770C2162495}" destId="{C9F0DCE9-20F5-413D-A1EF-5592B1320909}" srcOrd="0" destOrd="0" parTransId="{0BB016DD-3BF3-4002-8E53-BF65C3F46E0B}" sibTransId="{8E0A1C3C-ACC3-4D6D-B187-DDAF30D55E44}"/>
    <dgm:cxn modelId="{BCB01A89-3EB3-40F9-938F-B109BB49177F}" type="presOf" srcId="{B145B0CD-6FDC-4E67-A9FA-D37D45BD9E52}" destId="{9999682B-9DF6-4D0D-A10E-DC6F10E5D37F}" srcOrd="0" destOrd="0" presId="urn:microsoft.com/office/officeart/2005/8/layout/vList5"/>
    <dgm:cxn modelId="{635A5BF7-1AF4-439C-AFEB-26B25BF05C0F}" type="presOf" srcId="{2B2CF61B-D465-43F2-9872-38DC5EAAF085}" destId="{DFB87014-E197-477C-9542-DD4E81A59E4B}" srcOrd="0" destOrd="0" presId="urn:microsoft.com/office/officeart/2005/8/layout/vList5"/>
    <dgm:cxn modelId="{EF9C3851-BF39-40C1-BE1C-6129469FE0D6}" srcId="{3AC2F5EA-9644-4096-A7AA-B3EE77BA0F84}" destId="{3ED07C95-0B18-4A65-8984-1C37E689A07E}" srcOrd="0" destOrd="0" parTransId="{FDC90A38-709C-44D3-A0B7-B211827FB662}" sibTransId="{320FB03D-D290-436C-88A8-301C33FCD66E}"/>
    <dgm:cxn modelId="{62A2F08F-33C5-492D-BD11-8A6B14B4BB7B}" srcId="{2B2CF61B-D465-43F2-9872-38DC5EAAF085}" destId="{50B67F7B-3CC0-47CE-94BC-EC66D0944965}" srcOrd="3" destOrd="0" parTransId="{F9459108-C09D-4CE7-8D41-63DD2B55C7A7}" sibTransId="{C3A83ED2-06E4-4544-9C64-90124B2DE6C9}"/>
    <dgm:cxn modelId="{FA1D1AC3-5236-4307-96F1-F802F136CCCF}" srcId="{50B67F7B-3CC0-47CE-94BC-EC66D0944965}" destId="{B145B0CD-6FDC-4E67-A9FA-D37D45BD9E52}" srcOrd="0" destOrd="0" parTransId="{6AF3EE76-1639-404F-93C8-867366F9A55E}" sibTransId="{8F9CF14D-F275-458E-A112-AD5F34CACDF4}"/>
    <dgm:cxn modelId="{DD38A0E6-2040-4F41-AEA2-D292D5734653}" type="presOf" srcId="{3AC2F5EA-9644-4096-A7AA-B3EE77BA0F84}" destId="{5897B023-7690-4EC5-9E57-7BD42A29FEF1}" srcOrd="0" destOrd="0" presId="urn:microsoft.com/office/officeart/2005/8/layout/vList5"/>
    <dgm:cxn modelId="{AEDC9DEB-A60B-44C8-A939-765FDF3D526E}" type="presOf" srcId="{3ED07C95-0B18-4A65-8984-1C37E689A07E}" destId="{A20577AB-A030-4F6C-B7F2-6BA3C1EC8D74}" srcOrd="0" destOrd="0" presId="urn:microsoft.com/office/officeart/2005/8/layout/vList5"/>
    <dgm:cxn modelId="{588DC90D-08C7-4061-8AD0-554607FAFE86}" srcId="{2B2CF61B-D465-43F2-9872-38DC5EAAF085}" destId="{3AC2F5EA-9644-4096-A7AA-B3EE77BA0F84}" srcOrd="1" destOrd="0" parTransId="{32798437-6F56-4E9D-A637-7966CD9ED50D}" sibTransId="{F62D025E-0FC5-4DE1-86CD-227F638FE8CC}"/>
    <dgm:cxn modelId="{42981670-8C9B-4CD2-96A8-15BD5F693E4D}" type="presOf" srcId="{B235FA41-2AF5-4393-920A-D770C2162495}" destId="{0CAECDB6-D770-4B7E-BD0C-A01C5DE31A7F}" srcOrd="0" destOrd="0" presId="urn:microsoft.com/office/officeart/2005/8/layout/vList5"/>
    <dgm:cxn modelId="{7AEE8F46-F30C-4B2A-BC6A-E321FD9DA278}" srcId="{2B2CF61B-D465-43F2-9872-38DC5EAAF085}" destId="{2FF5C8A5-88B4-43DF-9508-20893EFAB4B9}" srcOrd="0" destOrd="0" parTransId="{0D175F93-AFE7-4833-8859-E0C2CFFCCCE1}" sibTransId="{557EC1AD-FA9E-475B-8F1E-5200E9F7EF0E}"/>
    <dgm:cxn modelId="{B703989F-5C6D-48E4-BCF2-2B3C54849655}" srcId="{2FF5C8A5-88B4-43DF-9508-20893EFAB4B9}" destId="{65BC06A0-16DA-4FC1-A2C2-0D268225777C}" srcOrd="0" destOrd="0" parTransId="{30F192A2-3746-4A37-9A21-E91ECEC2E594}" sibTransId="{172E4C4A-0A6C-4F4B-8396-541685D448D2}"/>
    <dgm:cxn modelId="{A78BF6EA-C307-4525-831E-99AD6C78F13A}" type="presOf" srcId="{65BC06A0-16DA-4FC1-A2C2-0D268225777C}" destId="{9B6E85FE-F1EA-486D-8168-98F90E29C120}" srcOrd="0" destOrd="0" presId="urn:microsoft.com/office/officeart/2005/8/layout/vList5"/>
    <dgm:cxn modelId="{8F0A8B75-7331-4309-8B59-C5715647787B}" srcId="{2B2CF61B-D465-43F2-9872-38DC5EAAF085}" destId="{B235FA41-2AF5-4393-920A-D770C2162495}" srcOrd="2" destOrd="0" parTransId="{9EE546F5-0B22-4F15-B081-317B82E9714E}" sibTransId="{6C27E53F-7AAB-4FB8-9B33-B741DA8E4CEB}"/>
    <dgm:cxn modelId="{9D58DAF3-4B9F-4728-823F-5F07A224B2A5}" type="presParOf" srcId="{DFB87014-E197-477C-9542-DD4E81A59E4B}" destId="{41D0423D-E0DF-4730-AF6C-5F1875002563}" srcOrd="0" destOrd="0" presId="urn:microsoft.com/office/officeart/2005/8/layout/vList5"/>
    <dgm:cxn modelId="{7AE3F135-4B56-4719-B317-09F261384971}" type="presParOf" srcId="{41D0423D-E0DF-4730-AF6C-5F1875002563}" destId="{BEA38898-9A1D-4B05-9A4E-B2F6B6B8FD04}" srcOrd="0" destOrd="0" presId="urn:microsoft.com/office/officeart/2005/8/layout/vList5"/>
    <dgm:cxn modelId="{A6A06C77-24C5-4EA4-9D8C-F8F6BF0C5763}" type="presParOf" srcId="{41D0423D-E0DF-4730-AF6C-5F1875002563}" destId="{9B6E85FE-F1EA-486D-8168-98F90E29C120}" srcOrd="1" destOrd="0" presId="urn:microsoft.com/office/officeart/2005/8/layout/vList5"/>
    <dgm:cxn modelId="{F37B912E-4D00-40D0-AF86-F32D19892446}" type="presParOf" srcId="{DFB87014-E197-477C-9542-DD4E81A59E4B}" destId="{0E2D7F18-AD05-47B4-8264-3B87663F8348}" srcOrd="1" destOrd="0" presId="urn:microsoft.com/office/officeart/2005/8/layout/vList5"/>
    <dgm:cxn modelId="{53EFCA13-B868-49B3-9A7E-0D9DE4EF3A79}" type="presParOf" srcId="{DFB87014-E197-477C-9542-DD4E81A59E4B}" destId="{69512891-1C98-461F-944F-ECC2B03DCC0C}" srcOrd="2" destOrd="0" presId="urn:microsoft.com/office/officeart/2005/8/layout/vList5"/>
    <dgm:cxn modelId="{B0F197B6-4A73-47DD-BDE5-A0762843909E}" type="presParOf" srcId="{69512891-1C98-461F-944F-ECC2B03DCC0C}" destId="{5897B023-7690-4EC5-9E57-7BD42A29FEF1}" srcOrd="0" destOrd="0" presId="urn:microsoft.com/office/officeart/2005/8/layout/vList5"/>
    <dgm:cxn modelId="{5334C52F-453F-40EC-B560-86DAE1E009E5}" type="presParOf" srcId="{69512891-1C98-461F-944F-ECC2B03DCC0C}" destId="{A20577AB-A030-4F6C-B7F2-6BA3C1EC8D74}" srcOrd="1" destOrd="0" presId="urn:microsoft.com/office/officeart/2005/8/layout/vList5"/>
    <dgm:cxn modelId="{268EC049-6437-45AE-834E-1CD6546A881E}" type="presParOf" srcId="{DFB87014-E197-477C-9542-DD4E81A59E4B}" destId="{C9DE155B-E9EE-4989-BF45-DBA282635E41}" srcOrd="3" destOrd="0" presId="urn:microsoft.com/office/officeart/2005/8/layout/vList5"/>
    <dgm:cxn modelId="{4EF8DC3D-2973-471C-BB4C-6648437867CC}" type="presParOf" srcId="{DFB87014-E197-477C-9542-DD4E81A59E4B}" destId="{91FBF1CB-99C2-4668-BC30-A56761B964C2}" srcOrd="4" destOrd="0" presId="urn:microsoft.com/office/officeart/2005/8/layout/vList5"/>
    <dgm:cxn modelId="{2C612788-363E-48F9-86BE-7E75D19558E5}" type="presParOf" srcId="{91FBF1CB-99C2-4668-BC30-A56761B964C2}" destId="{0CAECDB6-D770-4B7E-BD0C-A01C5DE31A7F}" srcOrd="0" destOrd="0" presId="urn:microsoft.com/office/officeart/2005/8/layout/vList5"/>
    <dgm:cxn modelId="{EB10BE20-0BE0-4FF5-94CB-2F287F5B234D}" type="presParOf" srcId="{91FBF1CB-99C2-4668-BC30-A56761B964C2}" destId="{86247D18-F44D-4B93-8422-46E1CC77ADC5}" srcOrd="1" destOrd="0" presId="urn:microsoft.com/office/officeart/2005/8/layout/vList5"/>
    <dgm:cxn modelId="{BD050ED3-01B8-48A4-9B95-4F9B05468E3D}" type="presParOf" srcId="{DFB87014-E197-477C-9542-DD4E81A59E4B}" destId="{AD3FE782-778C-414C-B427-826DC171FD75}" srcOrd="5" destOrd="0" presId="urn:microsoft.com/office/officeart/2005/8/layout/vList5"/>
    <dgm:cxn modelId="{A81ADC82-EAD8-485C-9E19-0ED6D45F69B8}" type="presParOf" srcId="{DFB87014-E197-477C-9542-DD4E81A59E4B}" destId="{071A7B92-C042-479A-A094-64BAA9191275}" srcOrd="6" destOrd="0" presId="urn:microsoft.com/office/officeart/2005/8/layout/vList5"/>
    <dgm:cxn modelId="{4C7F04E9-DDE2-4A69-80CB-04A3625D8575}" type="presParOf" srcId="{071A7B92-C042-479A-A094-64BAA9191275}" destId="{A034E466-63F9-4994-B951-492536CA8750}" srcOrd="0" destOrd="0" presId="urn:microsoft.com/office/officeart/2005/8/layout/vList5"/>
    <dgm:cxn modelId="{AC8335A0-43FD-4260-BAE0-D3EE2A689688}" type="presParOf" srcId="{071A7B92-C042-479A-A094-64BAA9191275}" destId="{9999682B-9DF6-4D0D-A10E-DC6F10E5D37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F2C25F-1D42-42EA-B6BD-E91AB3179AB2}" type="doc">
      <dgm:prSet loTypeId="urn:microsoft.com/office/officeart/2005/8/layout/vList5" loCatId="list" qsTypeId="urn:microsoft.com/office/officeart/2005/8/quickstyle/simple1#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DE5210F-A5B5-4310-9BD1-1018BD484D39}">
      <dgm:prSet custT="1"/>
      <dgm:spPr/>
      <dgm:t>
        <a:bodyPr/>
        <a:lstStyle/>
        <a:p>
          <a:r>
            <a: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8 655,1 </a:t>
          </a:r>
          <a:r>
            <a: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т.р.</a:t>
          </a:r>
          <a:endParaRPr lang="ru-RU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C90DAA-1D46-40C3-9764-10F9AF8B14F9}" type="parTrans" cxnId="{9EAD977B-8C9C-4702-8DFC-71B53D38330A}">
      <dgm:prSet/>
      <dgm:spPr/>
      <dgm:t>
        <a:bodyPr/>
        <a:lstStyle/>
        <a:p>
          <a:endParaRPr lang="ru-RU"/>
        </a:p>
      </dgm:t>
    </dgm:pt>
    <dgm:pt modelId="{531E5167-A9C5-4FA1-909F-046F1C1BA774}" type="sibTrans" cxnId="{9EAD977B-8C9C-4702-8DFC-71B53D38330A}">
      <dgm:prSet/>
      <dgm:spPr/>
      <dgm:t>
        <a:bodyPr/>
        <a:lstStyle/>
        <a:p>
          <a:endParaRPr lang="ru-RU"/>
        </a:p>
      </dgm:t>
    </dgm:pt>
    <dgm:pt modelId="{FD34C09F-A36E-458A-B290-1BC3B508CFD1}">
      <dgm:prSet custT="1"/>
      <dgm:spPr>
        <a:solidFill>
          <a:srgbClr val="99FF99"/>
        </a:solidFill>
      </dgm:spPr>
      <dgm:t>
        <a:bodyPr/>
        <a:lstStyle/>
        <a:p>
          <a:r>
            <a: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2 043,5</a:t>
          </a:r>
          <a:r>
            <a: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т.р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A7827B38-BE8C-449F-B18E-6198AFBCF4D0}" type="parTrans" cxnId="{F2108B6F-BBE3-489B-A1BC-86D3E5A83D4E}">
      <dgm:prSet/>
      <dgm:spPr/>
      <dgm:t>
        <a:bodyPr/>
        <a:lstStyle/>
        <a:p>
          <a:endParaRPr lang="ru-RU"/>
        </a:p>
      </dgm:t>
    </dgm:pt>
    <dgm:pt modelId="{DB8B5DF0-E182-4518-83E8-9D49816D941B}" type="sibTrans" cxnId="{F2108B6F-BBE3-489B-A1BC-86D3E5A83D4E}">
      <dgm:prSet/>
      <dgm:spPr/>
      <dgm:t>
        <a:bodyPr/>
        <a:lstStyle/>
        <a:p>
          <a:endParaRPr lang="ru-RU"/>
        </a:p>
      </dgm:t>
    </dgm:pt>
    <dgm:pt modelId="{92C441B7-70DA-477D-AEE8-3428F4A64ECE}">
      <dgm:prSet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Коммунальные специалистам на селе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29F5F006-313A-4B93-8B85-716EAE7A1F19}" type="parTrans" cxnId="{9EC18BCA-9540-4330-B7E9-92A10147074C}">
      <dgm:prSet/>
      <dgm:spPr/>
      <dgm:t>
        <a:bodyPr/>
        <a:lstStyle/>
        <a:p>
          <a:endParaRPr lang="ru-RU"/>
        </a:p>
      </dgm:t>
    </dgm:pt>
    <dgm:pt modelId="{65D6C053-57C5-4793-AA77-3C6412E8A9A0}" type="sibTrans" cxnId="{9EC18BCA-9540-4330-B7E9-92A10147074C}">
      <dgm:prSet/>
      <dgm:spPr/>
      <dgm:t>
        <a:bodyPr/>
        <a:lstStyle/>
        <a:p>
          <a:endParaRPr lang="ru-RU"/>
        </a:p>
      </dgm:t>
    </dgm:pt>
    <dgm:pt modelId="{D1BC00AC-2A8B-4EE6-A7A4-78AB002A8B77}">
      <dgm:prSet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Компенсация родительской платы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037F3359-3EBE-4E9E-A7A7-8CAC55DCCFBA}" type="parTrans" cxnId="{D714838B-B033-4348-A913-6F4291FC0CE0}">
      <dgm:prSet/>
      <dgm:spPr/>
      <dgm:t>
        <a:bodyPr/>
        <a:lstStyle/>
        <a:p>
          <a:endParaRPr lang="ru-RU"/>
        </a:p>
      </dgm:t>
    </dgm:pt>
    <dgm:pt modelId="{83A942C5-5D19-41E2-A9B7-34657FED281A}" type="sibTrans" cxnId="{D714838B-B033-4348-A913-6F4291FC0CE0}">
      <dgm:prSet/>
      <dgm:spPr/>
      <dgm:t>
        <a:bodyPr/>
        <a:lstStyle/>
        <a:p>
          <a:endParaRPr lang="ru-RU"/>
        </a:p>
      </dgm:t>
    </dgm:pt>
    <dgm:pt modelId="{046C1B1F-A999-477C-B55D-7F0424C70A3B}">
      <dgm:prSet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Поддержка многодетных, малоимущих семей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B895FCAD-3ABA-400A-A621-55797B5E106A}" type="sibTrans" cxnId="{D242A729-6192-4620-82AC-4D34175532BB}">
      <dgm:prSet/>
      <dgm:spPr/>
      <dgm:t>
        <a:bodyPr/>
        <a:lstStyle/>
        <a:p>
          <a:endParaRPr lang="ru-RU"/>
        </a:p>
      </dgm:t>
    </dgm:pt>
    <dgm:pt modelId="{06FA5546-8EF5-444B-85AD-8CD74FDF8816}" type="parTrans" cxnId="{D242A729-6192-4620-82AC-4D34175532BB}">
      <dgm:prSet/>
      <dgm:spPr/>
      <dgm:t>
        <a:bodyPr/>
        <a:lstStyle/>
        <a:p>
          <a:endParaRPr lang="ru-RU"/>
        </a:p>
      </dgm:t>
    </dgm:pt>
    <dgm:pt modelId="{C8FBE4FD-1608-4360-9B2F-2C9AE3961CA6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11 012,6 </a:t>
          </a:r>
          <a:r>
            <a:rPr lang="ru-RU" sz="2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т.р</a:t>
          </a:r>
          <a:r>
            <a:rPr lang="ru-RU" sz="40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38A51B17-9938-4991-AC8E-A0670B75A380}" type="sibTrans" cxnId="{F53719A5-44A2-4647-AF6E-59921381FCBC}">
      <dgm:prSet/>
      <dgm:spPr/>
      <dgm:t>
        <a:bodyPr/>
        <a:lstStyle/>
        <a:p>
          <a:endParaRPr lang="ru-RU"/>
        </a:p>
      </dgm:t>
    </dgm:pt>
    <dgm:pt modelId="{4B89E9A9-86A7-47A5-8B89-C7B14B60BA4C}" type="parTrans" cxnId="{F53719A5-44A2-4647-AF6E-59921381FCBC}">
      <dgm:prSet/>
      <dgm:spPr/>
      <dgm:t>
        <a:bodyPr/>
        <a:lstStyle/>
        <a:p>
          <a:endParaRPr lang="ru-RU"/>
        </a:p>
      </dgm:t>
    </dgm:pt>
    <dgm:pt modelId="{BF206DF0-D9AC-4739-96F4-F903B61BD75D}" type="pres">
      <dgm:prSet presAssocID="{D5F2C25F-1D42-42EA-B6BD-E91AB3179A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9D0A72-C8F4-42B3-B9DA-1144872BBB5F}" type="pres">
      <dgm:prSet presAssocID="{C8FBE4FD-1608-4360-9B2F-2C9AE3961CA6}" presName="linNode" presStyleCnt="0"/>
      <dgm:spPr/>
      <dgm:t>
        <a:bodyPr/>
        <a:lstStyle/>
        <a:p>
          <a:endParaRPr lang="ru-RU"/>
        </a:p>
      </dgm:t>
    </dgm:pt>
    <dgm:pt modelId="{192CD018-E490-4CB6-8827-324E0D78DFD9}" type="pres">
      <dgm:prSet presAssocID="{C8FBE4FD-1608-4360-9B2F-2C9AE3961CA6}" presName="parentText" presStyleLbl="node1" presStyleIdx="0" presStyleCnt="3" custScaleX="100617" custScaleY="19843" custLinFactNeighborX="0" custLinFactNeighborY="-118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CD8F3-A176-4D00-B9A1-A4D7CA02CF3D}" type="pres">
      <dgm:prSet presAssocID="{C8FBE4FD-1608-4360-9B2F-2C9AE3961CA6}" presName="descendantText" presStyleLbl="alignAccFollowNode1" presStyleIdx="0" presStyleCnt="3" custScaleY="27535" custLinFactNeighborX="-2593" custLinFactNeighborY="6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BB42E-5790-4220-BB30-9578D7D4FC10}" type="pres">
      <dgm:prSet presAssocID="{38A51B17-9938-4991-AC8E-A0670B75A380}" presName="sp" presStyleCnt="0"/>
      <dgm:spPr/>
      <dgm:t>
        <a:bodyPr/>
        <a:lstStyle/>
        <a:p>
          <a:endParaRPr lang="ru-RU"/>
        </a:p>
      </dgm:t>
    </dgm:pt>
    <dgm:pt modelId="{26220D0A-D6C4-4CCC-B7C1-29A472ED6917}" type="pres">
      <dgm:prSet presAssocID="{ADE5210F-A5B5-4310-9BD1-1018BD484D39}" presName="linNode" presStyleCnt="0"/>
      <dgm:spPr/>
      <dgm:t>
        <a:bodyPr/>
        <a:lstStyle/>
        <a:p>
          <a:endParaRPr lang="ru-RU"/>
        </a:p>
      </dgm:t>
    </dgm:pt>
    <dgm:pt modelId="{9B75BE45-5A13-4AA6-99F7-1872B626EA05}" type="pres">
      <dgm:prSet presAssocID="{ADE5210F-A5B5-4310-9BD1-1018BD484D39}" presName="parentText" presStyleLbl="node1" presStyleIdx="1" presStyleCnt="3" custAng="0" custFlipVert="0" custScaleX="113595" custScaleY="19315" custLinFactNeighborX="0" custLinFactNeighborY="-40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3CF119-ADBE-497F-9EA1-441B2ACA3149}" type="pres">
      <dgm:prSet presAssocID="{ADE5210F-A5B5-4310-9BD1-1018BD484D39}" presName="descendantText" presStyleLbl="alignAccFollowNode1" presStyleIdx="1" presStyleCnt="3" custScaleX="108503" custScaleY="28004" custLinFactNeighborX="-2910" custLinFactNeighborY="3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830DF1-086E-4D4A-AAEE-60F9B5D82F9E}" type="pres">
      <dgm:prSet presAssocID="{531E5167-A9C5-4FA1-909F-046F1C1BA774}" presName="sp" presStyleCnt="0"/>
      <dgm:spPr/>
      <dgm:t>
        <a:bodyPr/>
        <a:lstStyle/>
        <a:p>
          <a:endParaRPr lang="ru-RU"/>
        </a:p>
      </dgm:t>
    </dgm:pt>
    <dgm:pt modelId="{703E0908-D3E3-4F09-B9D1-CE270D3492A8}" type="pres">
      <dgm:prSet presAssocID="{FD34C09F-A36E-458A-B290-1BC3B508CFD1}" presName="linNode" presStyleCnt="0"/>
      <dgm:spPr/>
      <dgm:t>
        <a:bodyPr/>
        <a:lstStyle/>
        <a:p>
          <a:endParaRPr lang="ru-RU"/>
        </a:p>
      </dgm:t>
    </dgm:pt>
    <dgm:pt modelId="{0EC7DCDD-F786-40AD-81A2-07550B4B327E}" type="pres">
      <dgm:prSet presAssocID="{FD34C09F-A36E-458A-B290-1BC3B508CFD1}" presName="parentText" presStyleLbl="node1" presStyleIdx="2" presStyleCnt="3" custAng="0" custScaleY="17409" custLinFactNeighborX="0" custLinFactNeighborY="-9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749E9-D9AC-4EEE-AA93-4B89258AC9E7}" type="pres">
      <dgm:prSet presAssocID="{FD34C09F-A36E-458A-B290-1BC3B508CFD1}" presName="descendantText" presStyleLbl="alignAccFollowNode1" presStyleIdx="2" presStyleCnt="3" custScaleY="23128" custLinFactNeighborX="-2263" custLinFactNeighborY="11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B43BEE-06FC-4265-AEB5-27225CDBA681}" type="presOf" srcId="{FD34C09F-A36E-458A-B290-1BC3B508CFD1}" destId="{0EC7DCDD-F786-40AD-81A2-07550B4B327E}" srcOrd="0" destOrd="0" presId="urn:microsoft.com/office/officeart/2005/8/layout/vList5"/>
    <dgm:cxn modelId="{61AED9B4-093B-4718-BE79-321707918B63}" type="presOf" srcId="{046C1B1F-A999-477C-B55D-7F0424C70A3B}" destId="{2B6CD8F3-A176-4D00-B9A1-A4D7CA02CF3D}" srcOrd="0" destOrd="0" presId="urn:microsoft.com/office/officeart/2005/8/layout/vList5"/>
    <dgm:cxn modelId="{9EAD977B-8C9C-4702-8DFC-71B53D38330A}" srcId="{D5F2C25F-1D42-42EA-B6BD-E91AB3179AB2}" destId="{ADE5210F-A5B5-4310-9BD1-1018BD484D39}" srcOrd="1" destOrd="0" parTransId="{86C90DAA-1D46-40C3-9764-10F9AF8B14F9}" sibTransId="{531E5167-A9C5-4FA1-909F-046F1C1BA774}"/>
    <dgm:cxn modelId="{F2108B6F-BBE3-489B-A1BC-86D3E5A83D4E}" srcId="{D5F2C25F-1D42-42EA-B6BD-E91AB3179AB2}" destId="{FD34C09F-A36E-458A-B290-1BC3B508CFD1}" srcOrd="2" destOrd="0" parTransId="{A7827B38-BE8C-449F-B18E-6198AFBCF4D0}" sibTransId="{DB8B5DF0-E182-4518-83E8-9D49816D941B}"/>
    <dgm:cxn modelId="{D714838B-B033-4348-A913-6F4291FC0CE0}" srcId="{FD34C09F-A36E-458A-B290-1BC3B508CFD1}" destId="{D1BC00AC-2A8B-4EE6-A7A4-78AB002A8B77}" srcOrd="0" destOrd="0" parTransId="{037F3359-3EBE-4E9E-A7A7-8CAC55DCCFBA}" sibTransId="{83A942C5-5D19-41E2-A9B7-34657FED281A}"/>
    <dgm:cxn modelId="{F53719A5-44A2-4647-AF6E-59921381FCBC}" srcId="{D5F2C25F-1D42-42EA-B6BD-E91AB3179AB2}" destId="{C8FBE4FD-1608-4360-9B2F-2C9AE3961CA6}" srcOrd="0" destOrd="0" parTransId="{4B89E9A9-86A7-47A5-8B89-C7B14B60BA4C}" sibTransId="{38A51B17-9938-4991-AC8E-A0670B75A380}"/>
    <dgm:cxn modelId="{D55A6AF4-E449-4FFD-B13C-BD5BC8D4447B}" type="presOf" srcId="{D1BC00AC-2A8B-4EE6-A7A4-78AB002A8B77}" destId="{88E749E9-D9AC-4EEE-AA93-4B89258AC9E7}" srcOrd="0" destOrd="0" presId="urn:microsoft.com/office/officeart/2005/8/layout/vList5"/>
    <dgm:cxn modelId="{3944F648-6D9B-4E99-8641-541E7B1626B4}" type="presOf" srcId="{C8FBE4FD-1608-4360-9B2F-2C9AE3961CA6}" destId="{192CD018-E490-4CB6-8827-324E0D78DFD9}" srcOrd="0" destOrd="0" presId="urn:microsoft.com/office/officeart/2005/8/layout/vList5"/>
    <dgm:cxn modelId="{5DD6D855-D1BA-444F-8776-C1548EFD490D}" type="presOf" srcId="{92C441B7-70DA-477D-AEE8-3428F4A64ECE}" destId="{F73CF119-ADBE-497F-9EA1-441B2ACA3149}" srcOrd="0" destOrd="0" presId="urn:microsoft.com/office/officeart/2005/8/layout/vList5"/>
    <dgm:cxn modelId="{5B0F4601-7FC0-426C-A14A-9806EAB4F290}" type="presOf" srcId="{D5F2C25F-1D42-42EA-B6BD-E91AB3179AB2}" destId="{BF206DF0-D9AC-4739-96F4-F903B61BD75D}" srcOrd="0" destOrd="0" presId="urn:microsoft.com/office/officeart/2005/8/layout/vList5"/>
    <dgm:cxn modelId="{9EC18BCA-9540-4330-B7E9-92A10147074C}" srcId="{ADE5210F-A5B5-4310-9BD1-1018BD484D39}" destId="{92C441B7-70DA-477D-AEE8-3428F4A64ECE}" srcOrd="0" destOrd="0" parTransId="{29F5F006-313A-4B93-8B85-716EAE7A1F19}" sibTransId="{65D6C053-57C5-4793-AA77-3C6412E8A9A0}"/>
    <dgm:cxn modelId="{D242A729-6192-4620-82AC-4D34175532BB}" srcId="{C8FBE4FD-1608-4360-9B2F-2C9AE3961CA6}" destId="{046C1B1F-A999-477C-B55D-7F0424C70A3B}" srcOrd="0" destOrd="0" parTransId="{06FA5546-8EF5-444B-85AD-8CD74FDF8816}" sibTransId="{B895FCAD-3ABA-400A-A621-55797B5E106A}"/>
    <dgm:cxn modelId="{6E92608E-ABF1-49D8-97D3-036BAB00C0D2}" type="presOf" srcId="{ADE5210F-A5B5-4310-9BD1-1018BD484D39}" destId="{9B75BE45-5A13-4AA6-99F7-1872B626EA05}" srcOrd="0" destOrd="0" presId="urn:microsoft.com/office/officeart/2005/8/layout/vList5"/>
    <dgm:cxn modelId="{027377FA-B9F5-451F-82AF-5B0C38053334}" type="presParOf" srcId="{BF206DF0-D9AC-4739-96F4-F903B61BD75D}" destId="{0C9D0A72-C8F4-42B3-B9DA-1144872BBB5F}" srcOrd="0" destOrd="0" presId="urn:microsoft.com/office/officeart/2005/8/layout/vList5"/>
    <dgm:cxn modelId="{C5F202B8-3515-440D-82DD-34E6582E345A}" type="presParOf" srcId="{0C9D0A72-C8F4-42B3-B9DA-1144872BBB5F}" destId="{192CD018-E490-4CB6-8827-324E0D78DFD9}" srcOrd="0" destOrd="0" presId="urn:microsoft.com/office/officeart/2005/8/layout/vList5"/>
    <dgm:cxn modelId="{AF26CDDF-A53C-4A16-A8F6-91C1559D88CE}" type="presParOf" srcId="{0C9D0A72-C8F4-42B3-B9DA-1144872BBB5F}" destId="{2B6CD8F3-A176-4D00-B9A1-A4D7CA02CF3D}" srcOrd="1" destOrd="0" presId="urn:microsoft.com/office/officeart/2005/8/layout/vList5"/>
    <dgm:cxn modelId="{50999C79-5710-430F-82D4-D5142D47C332}" type="presParOf" srcId="{BF206DF0-D9AC-4739-96F4-F903B61BD75D}" destId="{8EABB42E-5790-4220-BB30-9578D7D4FC10}" srcOrd="1" destOrd="0" presId="urn:microsoft.com/office/officeart/2005/8/layout/vList5"/>
    <dgm:cxn modelId="{86E99674-A7A6-4D65-B03A-F53A58403A88}" type="presParOf" srcId="{BF206DF0-D9AC-4739-96F4-F903B61BD75D}" destId="{26220D0A-D6C4-4CCC-B7C1-29A472ED6917}" srcOrd="2" destOrd="0" presId="urn:microsoft.com/office/officeart/2005/8/layout/vList5"/>
    <dgm:cxn modelId="{9AF7FB9A-5CFB-4159-9605-9D9647EDE32B}" type="presParOf" srcId="{26220D0A-D6C4-4CCC-B7C1-29A472ED6917}" destId="{9B75BE45-5A13-4AA6-99F7-1872B626EA05}" srcOrd="0" destOrd="0" presId="urn:microsoft.com/office/officeart/2005/8/layout/vList5"/>
    <dgm:cxn modelId="{622D3A5F-4A9B-4671-9F54-262AE21848F8}" type="presParOf" srcId="{26220D0A-D6C4-4CCC-B7C1-29A472ED6917}" destId="{F73CF119-ADBE-497F-9EA1-441B2ACA3149}" srcOrd="1" destOrd="0" presId="urn:microsoft.com/office/officeart/2005/8/layout/vList5"/>
    <dgm:cxn modelId="{D3DF9B4E-946B-4853-BCDD-3518F4BEEE50}" type="presParOf" srcId="{BF206DF0-D9AC-4739-96F4-F903B61BD75D}" destId="{52830DF1-086E-4D4A-AAEE-60F9B5D82F9E}" srcOrd="3" destOrd="0" presId="urn:microsoft.com/office/officeart/2005/8/layout/vList5"/>
    <dgm:cxn modelId="{912C2F9F-03CA-4FDA-B387-3D6F9B74D356}" type="presParOf" srcId="{BF206DF0-D9AC-4739-96F4-F903B61BD75D}" destId="{703E0908-D3E3-4F09-B9D1-CE270D3492A8}" srcOrd="4" destOrd="0" presId="urn:microsoft.com/office/officeart/2005/8/layout/vList5"/>
    <dgm:cxn modelId="{D5A92422-872D-4B06-8AA3-A1AF963770C8}" type="presParOf" srcId="{703E0908-D3E3-4F09-B9D1-CE270D3492A8}" destId="{0EC7DCDD-F786-40AD-81A2-07550B4B327E}" srcOrd="0" destOrd="0" presId="urn:microsoft.com/office/officeart/2005/8/layout/vList5"/>
    <dgm:cxn modelId="{FB2CC105-E027-4808-A7B9-F9EA64CC2218}" type="presParOf" srcId="{703E0908-D3E3-4F09-B9D1-CE270D3492A8}" destId="{88E749E9-D9AC-4EEE-AA93-4B89258AC9E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2C14E8-C367-4FDD-90F8-A0C5EB01F785}" type="doc">
      <dgm:prSet loTypeId="urn:microsoft.com/office/officeart/2005/8/layout/vList5" loCatId="list" qsTypeId="urn:microsoft.com/office/officeart/2005/8/quickstyle/simple1#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032FDD4-E6E9-4FCC-BC91-67F3A5DB9170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4 959,0</a:t>
          </a:r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2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т.р.</a:t>
          </a:r>
          <a:endParaRPr lang="ru-RU" sz="24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FAB130-2685-465A-9167-0A9321E45025}" type="parTrans" cxnId="{5B6B6A7C-3D02-4655-850C-E03DA3EAEA1D}">
      <dgm:prSet/>
      <dgm:spPr/>
      <dgm:t>
        <a:bodyPr/>
        <a:lstStyle/>
        <a:p>
          <a:endParaRPr lang="ru-RU"/>
        </a:p>
      </dgm:t>
    </dgm:pt>
    <dgm:pt modelId="{87C92E72-D70D-40D5-9F99-587FBA8BA306}" type="sibTrans" cxnId="{5B6B6A7C-3D02-4655-850C-E03DA3EAEA1D}">
      <dgm:prSet/>
      <dgm:spPr/>
      <dgm:t>
        <a:bodyPr/>
        <a:lstStyle/>
        <a:p>
          <a:endParaRPr lang="ru-RU"/>
        </a:p>
      </dgm:t>
    </dgm:pt>
    <dgm:pt modelId="{300B7986-555A-4AB5-BF65-9AA3C1E4FED7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Дотация на выравнивание бюджетной обеспеченности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01E83290-C869-4BD7-B663-5B77C47AFE30}" type="parTrans" cxnId="{9E90C9BE-B649-4A4D-923E-0B2552ED1E4A}">
      <dgm:prSet/>
      <dgm:spPr/>
      <dgm:t>
        <a:bodyPr/>
        <a:lstStyle/>
        <a:p>
          <a:endParaRPr lang="ru-RU"/>
        </a:p>
      </dgm:t>
    </dgm:pt>
    <dgm:pt modelId="{BDD6EAFC-D106-430A-ABB8-D04ECF37C675}" type="sibTrans" cxnId="{9E90C9BE-B649-4A4D-923E-0B2552ED1E4A}">
      <dgm:prSet/>
      <dgm:spPr/>
      <dgm:t>
        <a:bodyPr/>
        <a:lstStyle/>
        <a:p>
          <a:endParaRPr lang="ru-RU"/>
        </a:p>
      </dgm:t>
    </dgm:pt>
    <dgm:pt modelId="{974341E0-0744-47EA-8332-6822CB111B2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0,0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т.р</a:t>
          </a:r>
          <a:endParaRPr lang="ru-RU" sz="28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FB4A33EA-7424-42D9-AB71-CCC0BFAE0BB0}" type="parTrans" cxnId="{5C947972-1D38-4373-BA07-2149FF35F7D9}">
      <dgm:prSet/>
      <dgm:spPr/>
      <dgm:t>
        <a:bodyPr/>
        <a:lstStyle/>
        <a:p>
          <a:endParaRPr lang="ru-RU"/>
        </a:p>
      </dgm:t>
    </dgm:pt>
    <dgm:pt modelId="{F83E87DA-B06E-4B72-950A-B57FF89D2F92}" type="sibTrans" cxnId="{5C947972-1D38-4373-BA07-2149FF35F7D9}">
      <dgm:prSet/>
      <dgm:spPr/>
      <dgm:t>
        <a:bodyPr/>
        <a:lstStyle/>
        <a:p>
          <a:endParaRPr lang="ru-RU"/>
        </a:p>
      </dgm:t>
    </dgm:pt>
    <dgm:pt modelId="{6824BA37-737A-4DD3-9EDC-E97EA484C5AD}">
      <dgm:prSet phldrT="[Текст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Дотация наибеднейшим поселениям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F3EC389E-BBD0-4851-B6A0-FDDB2F5EE384}" type="parTrans" cxnId="{1AD750A4-03EB-463D-A995-55CA2E1939E7}">
      <dgm:prSet/>
      <dgm:spPr/>
      <dgm:t>
        <a:bodyPr/>
        <a:lstStyle/>
        <a:p>
          <a:endParaRPr lang="ru-RU"/>
        </a:p>
      </dgm:t>
    </dgm:pt>
    <dgm:pt modelId="{AF47D2C3-9F92-4A3D-A123-43905C98FC8D}" type="sibTrans" cxnId="{1AD750A4-03EB-463D-A995-55CA2E1939E7}">
      <dgm:prSet/>
      <dgm:spPr/>
      <dgm:t>
        <a:bodyPr/>
        <a:lstStyle/>
        <a:p>
          <a:endParaRPr lang="ru-RU"/>
        </a:p>
      </dgm:t>
    </dgm:pt>
    <dgm:pt modelId="{4F03A9FE-A4C8-4BEE-B078-923CBDA329FE}" type="pres">
      <dgm:prSet presAssocID="{7D2C14E8-C367-4FDD-90F8-A0C5EB01F78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AC6777-920C-4A0F-9446-DBA49093BF7A}" type="pres">
      <dgm:prSet presAssocID="{8032FDD4-E6E9-4FCC-BC91-67F3A5DB9170}" presName="linNode" presStyleCnt="0"/>
      <dgm:spPr/>
      <dgm:t>
        <a:bodyPr/>
        <a:lstStyle/>
        <a:p>
          <a:endParaRPr lang="ru-RU"/>
        </a:p>
      </dgm:t>
    </dgm:pt>
    <dgm:pt modelId="{2FB7B62A-4941-487F-901F-0D179A1DA286}" type="pres">
      <dgm:prSet presAssocID="{8032FDD4-E6E9-4FCC-BC91-67F3A5DB9170}" presName="parentText" presStyleLbl="node1" presStyleIdx="0" presStyleCnt="2" custScaleY="42353" custLinFactNeighborY="47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83C90B-B6CD-4DA7-8B5E-52D52BE2F80A}" type="pres">
      <dgm:prSet presAssocID="{8032FDD4-E6E9-4FCC-BC91-67F3A5DB9170}" presName="descendantText" presStyleLbl="alignAccFollowNode1" presStyleIdx="0" presStyleCnt="2" custScaleY="39970" custLinFactNeighborX="309" custLinFactNeighborY="6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DAF820-7C53-4251-BF52-1EE24CA98B0F}" type="pres">
      <dgm:prSet presAssocID="{87C92E72-D70D-40D5-9F99-587FBA8BA306}" presName="sp" presStyleCnt="0"/>
      <dgm:spPr/>
      <dgm:t>
        <a:bodyPr/>
        <a:lstStyle/>
        <a:p>
          <a:endParaRPr lang="ru-RU"/>
        </a:p>
      </dgm:t>
    </dgm:pt>
    <dgm:pt modelId="{98D10A00-AAD7-430D-820C-D9EE9DE54D40}" type="pres">
      <dgm:prSet presAssocID="{974341E0-0744-47EA-8332-6822CB111B23}" presName="linNode" presStyleCnt="0"/>
      <dgm:spPr/>
      <dgm:t>
        <a:bodyPr/>
        <a:lstStyle/>
        <a:p>
          <a:endParaRPr lang="ru-RU"/>
        </a:p>
      </dgm:t>
    </dgm:pt>
    <dgm:pt modelId="{4FA8C041-1F1F-4E55-A207-CDB964290E59}" type="pres">
      <dgm:prSet presAssocID="{974341E0-0744-47EA-8332-6822CB111B23}" presName="parentText" presStyleLbl="node1" presStyleIdx="1" presStyleCnt="2" custScaleY="44931" custLinFactNeighborX="2894" custLinFactNeighborY="46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CC0006-F554-4186-885E-D2334C20A0F1}" type="pres">
      <dgm:prSet presAssocID="{974341E0-0744-47EA-8332-6822CB111B23}" presName="descendantText" presStyleLbl="alignAccFollowNode1" presStyleIdx="1" presStyleCnt="2" custScaleY="32507" custLinFactNeighborX="309" custLinFactNeighborY="6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D750A4-03EB-463D-A995-55CA2E1939E7}" srcId="{974341E0-0744-47EA-8332-6822CB111B23}" destId="{6824BA37-737A-4DD3-9EDC-E97EA484C5AD}" srcOrd="0" destOrd="0" parTransId="{F3EC389E-BBD0-4851-B6A0-FDDB2F5EE384}" sibTransId="{AF47D2C3-9F92-4A3D-A123-43905C98FC8D}"/>
    <dgm:cxn modelId="{9E90C9BE-B649-4A4D-923E-0B2552ED1E4A}" srcId="{8032FDD4-E6E9-4FCC-BC91-67F3A5DB9170}" destId="{300B7986-555A-4AB5-BF65-9AA3C1E4FED7}" srcOrd="0" destOrd="0" parTransId="{01E83290-C869-4BD7-B663-5B77C47AFE30}" sibTransId="{BDD6EAFC-D106-430A-ABB8-D04ECF37C675}"/>
    <dgm:cxn modelId="{B2B37CBC-27BA-4B4C-BDA6-F5D6054F9DB4}" type="presOf" srcId="{300B7986-555A-4AB5-BF65-9AA3C1E4FED7}" destId="{BE83C90B-B6CD-4DA7-8B5E-52D52BE2F80A}" srcOrd="0" destOrd="0" presId="urn:microsoft.com/office/officeart/2005/8/layout/vList5"/>
    <dgm:cxn modelId="{FBCBC39E-3808-4411-A1A9-19367F10A4DE}" type="presOf" srcId="{974341E0-0744-47EA-8332-6822CB111B23}" destId="{4FA8C041-1F1F-4E55-A207-CDB964290E59}" srcOrd="0" destOrd="0" presId="urn:microsoft.com/office/officeart/2005/8/layout/vList5"/>
    <dgm:cxn modelId="{7EC36952-1EB7-4CFD-8720-46C3D9007545}" type="presOf" srcId="{8032FDD4-E6E9-4FCC-BC91-67F3A5DB9170}" destId="{2FB7B62A-4941-487F-901F-0D179A1DA286}" srcOrd="0" destOrd="0" presId="urn:microsoft.com/office/officeart/2005/8/layout/vList5"/>
    <dgm:cxn modelId="{E8EB13C9-B5D0-4332-B7CF-653BEC049449}" type="presOf" srcId="{6824BA37-737A-4DD3-9EDC-E97EA484C5AD}" destId="{88CC0006-F554-4186-885E-D2334C20A0F1}" srcOrd="0" destOrd="0" presId="urn:microsoft.com/office/officeart/2005/8/layout/vList5"/>
    <dgm:cxn modelId="{5C947972-1D38-4373-BA07-2149FF35F7D9}" srcId="{7D2C14E8-C367-4FDD-90F8-A0C5EB01F785}" destId="{974341E0-0744-47EA-8332-6822CB111B23}" srcOrd="1" destOrd="0" parTransId="{FB4A33EA-7424-42D9-AB71-CCC0BFAE0BB0}" sibTransId="{F83E87DA-B06E-4B72-950A-B57FF89D2F92}"/>
    <dgm:cxn modelId="{043C7285-49B1-4B30-9DEC-8CFB2BA3FFAC}" type="presOf" srcId="{7D2C14E8-C367-4FDD-90F8-A0C5EB01F785}" destId="{4F03A9FE-A4C8-4BEE-B078-923CBDA329FE}" srcOrd="0" destOrd="0" presId="urn:microsoft.com/office/officeart/2005/8/layout/vList5"/>
    <dgm:cxn modelId="{5B6B6A7C-3D02-4655-850C-E03DA3EAEA1D}" srcId="{7D2C14E8-C367-4FDD-90F8-A0C5EB01F785}" destId="{8032FDD4-E6E9-4FCC-BC91-67F3A5DB9170}" srcOrd="0" destOrd="0" parTransId="{A4FAB130-2685-465A-9167-0A9321E45025}" sibTransId="{87C92E72-D70D-40D5-9F99-587FBA8BA306}"/>
    <dgm:cxn modelId="{A2A28A48-FE6F-4D4C-94E0-4C5E2E335A43}" type="presParOf" srcId="{4F03A9FE-A4C8-4BEE-B078-923CBDA329FE}" destId="{21AC6777-920C-4A0F-9446-DBA49093BF7A}" srcOrd="0" destOrd="0" presId="urn:microsoft.com/office/officeart/2005/8/layout/vList5"/>
    <dgm:cxn modelId="{FCA5DE56-B569-48BD-B8FD-BF6FD3FAAEC6}" type="presParOf" srcId="{21AC6777-920C-4A0F-9446-DBA49093BF7A}" destId="{2FB7B62A-4941-487F-901F-0D179A1DA286}" srcOrd="0" destOrd="0" presId="urn:microsoft.com/office/officeart/2005/8/layout/vList5"/>
    <dgm:cxn modelId="{E9B6A5BA-8B57-4E8B-A5BE-70F01D304910}" type="presParOf" srcId="{21AC6777-920C-4A0F-9446-DBA49093BF7A}" destId="{BE83C90B-B6CD-4DA7-8B5E-52D52BE2F80A}" srcOrd="1" destOrd="0" presId="urn:microsoft.com/office/officeart/2005/8/layout/vList5"/>
    <dgm:cxn modelId="{7A32705E-407F-4442-8AB1-05B69E4B9B02}" type="presParOf" srcId="{4F03A9FE-A4C8-4BEE-B078-923CBDA329FE}" destId="{39DAF820-7C53-4251-BF52-1EE24CA98B0F}" srcOrd="1" destOrd="0" presId="urn:microsoft.com/office/officeart/2005/8/layout/vList5"/>
    <dgm:cxn modelId="{603DA7C4-1A82-4413-9D1D-DEBB80B9075F}" type="presParOf" srcId="{4F03A9FE-A4C8-4BEE-B078-923CBDA329FE}" destId="{98D10A00-AAD7-430D-820C-D9EE9DE54D40}" srcOrd="2" destOrd="0" presId="urn:microsoft.com/office/officeart/2005/8/layout/vList5"/>
    <dgm:cxn modelId="{BDDF6B9D-23A3-4AEC-AD70-AC8E13FEF98E}" type="presParOf" srcId="{98D10A00-AAD7-430D-820C-D9EE9DE54D40}" destId="{4FA8C041-1F1F-4E55-A207-CDB964290E59}" srcOrd="0" destOrd="0" presId="urn:microsoft.com/office/officeart/2005/8/layout/vList5"/>
    <dgm:cxn modelId="{262F28F8-DE81-40A4-BD40-FEB507EAC9CE}" type="presParOf" srcId="{98D10A00-AAD7-430D-820C-D9EE9DE54D40}" destId="{88CC0006-F554-4186-885E-D2334C20A0F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EE558D1-D9EC-4187-97B4-DFF0A64C0468}" type="doc">
      <dgm:prSet loTypeId="urn:microsoft.com/office/officeart/2005/8/layout/pyramid1" loCatId="pyramid" qsTypeId="urn:microsoft.com/office/officeart/2005/8/quickstyle/simple1#6" qsCatId="simple" csTypeId="urn:microsoft.com/office/officeart/2005/8/colors/colorful2" csCatId="colorful" phldr="1"/>
      <dgm:spPr/>
    </dgm:pt>
    <dgm:pt modelId="{DC6AE58C-3F23-43CC-975F-928554549F09}">
      <dgm:prSet phldrT="[Текст]"/>
      <dgm:spPr>
        <a:solidFill>
          <a:srgbClr val="FF00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latin typeface="Times New Roman" pitchFamily="18" charset="0"/>
              <a:cs typeface="Times New Roman" pitchFamily="18" charset="0"/>
            </a:rPr>
            <a:t>Культура  10,8</a:t>
          </a:r>
        </a:p>
        <a:p>
          <a:pPr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E6FF56-13C1-422A-82B7-0C8E90098CBA}" type="parTrans" cxnId="{31F0E579-1261-4517-8143-45B20FCE5C0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305777F-3779-4211-BDB5-46C500EC2EEF}" type="sibTrans" cxnId="{31F0E579-1261-4517-8143-45B20FCE5C0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574F558-27BE-455E-90BD-BC7DAD1934DD}">
      <dgm:prSet/>
      <dgm:spPr>
        <a:solidFill>
          <a:srgbClr val="00FF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Образование    257,5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F97575-B394-42A5-854E-BA6C5ABB1DDF}" type="parTrans" cxnId="{DC49137E-BB1F-42CB-8B59-02AC3093D59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3255F9F-AA94-49CD-9643-C36DD8528FC3}" type="sibTrans" cxnId="{DC49137E-BB1F-42CB-8B59-02AC3093D59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872075A-A631-4E06-9FA0-1D9CB96A8B46}">
      <dgm:prSet/>
      <dgm:spPr>
        <a:solidFill>
          <a:srgbClr val="FF66CC"/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Социальная политика   27,2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8A34D0CC-55D7-4212-9CEB-8FCE0B6A7E29}" type="parTrans" cxnId="{8AF585BC-EFC5-4FC9-AD2C-E14497C8266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23485D8-4232-4B37-9678-11F0B17DC524}" type="sibTrans" cxnId="{8AF585BC-EFC5-4FC9-AD2C-E14497C8266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2C469F7-C850-44D8-806D-287C16CA1A69}">
      <dgm:prSet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Физкультура и спорт    8,0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233CF3-635C-4866-AAFD-2FDD3307D6FA}" type="parTrans" cxnId="{584E0EB8-0E1F-4F14-AE94-ADEDB92D41DF}">
      <dgm:prSet/>
      <dgm:spPr/>
      <dgm:t>
        <a:bodyPr/>
        <a:lstStyle/>
        <a:p>
          <a:endParaRPr lang="ru-RU"/>
        </a:p>
      </dgm:t>
    </dgm:pt>
    <dgm:pt modelId="{BA466721-8B91-42AB-842A-6623D4ED0F00}" type="sibTrans" cxnId="{584E0EB8-0E1F-4F14-AE94-ADEDB92D41DF}">
      <dgm:prSet/>
      <dgm:spPr/>
      <dgm:t>
        <a:bodyPr/>
        <a:lstStyle/>
        <a:p>
          <a:endParaRPr lang="ru-RU"/>
        </a:p>
      </dgm:t>
    </dgm:pt>
    <dgm:pt modelId="{0EC53DB7-B72E-48D0-923B-7E2561ABA630}" type="pres">
      <dgm:prSet presAssocID="{BEE558D1-D9EC-4187-97B4-DFF0A64C0468}" presName="Name0" presStyleCnt="0">
        <dgm:presLayoutVars>
          <dgm:dir/>
          <dgm:animLvl val="lvl"/>
          <dgm:resizeHandles val="exact"/>
        </dgm:presLayoutVars>
      </dgm:prSet>
      <dgm:spPr/>
    </dgm:pt>
    <dgm:pt modelId="{5C2A405D-CDD9-4A7A-8CAC-36F9BE576A05}" type="pres">
      <dgm:prSet presAssocID="{A2C469F7-C850-44D8-806D-287C16CA1A69}" presName="Name8" presStyleCnt="0"/>
      <dgm:spPr/>
    </dgm:pt>
    <dgm:pt modelId="{0BE039E1-7BB4-4410-954B-916C161F66BF}" type="pres">
      <dgm:prSet presAssocID="{A2C469F7-C850-44D8-806D-287C16CA1A69}" presName="level" presStyleLbl="node1" presStyleIdx="0" presStyleCnt="4" custScaleY="162440">
        <dgm:presLayoutVars>
          <dgm:chMax val="1"/>
          <dgm:bulletEnabled val="1"/>
        </dgm:presLayoutVars>
      </dgm:prSet>
      <dgm:spPr/>
    </dgm:pt>
    <dgm:pt modelId="{FFB0C859-92B7-4502-8221-FD79E46936C5}" type="pres">
      <dgm:prSet presAssocID="{A2C469F7-C850-44D8-806D-287C16CA1A6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AE2A1E7-B1BA-4158-8941-255432342F9E}" type="pres">
      <dgm:prSet presAssocID="{DC6AE58C-3F23-43CC-975F-928554549F09}" presName="Name8" presStyleCnt="0"/>
      <dgm:spPr/>
    </dgm:pt>
    <dgm:pt modelId="{984FEF32-EA08-4E36-AD59-0EA0B5B847D0}" type="pres">
      <dgm:prSet presAssocID="{DC6AE58C-3F23-43CC-975F-928554549F09}" presName="level" presStyleLbl="node1" presStyleIdx="1" presStyleCnt="4" custScaleY="105498" custLinFactNeighborX="669" custLinFactNeighborY="13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0ED3DA-D18D-435B-A9C8-6F760E07964F}" type="pres">
      <dgm:prSet presAssocID="{DC6AE58C-3F23-43CC-975F-928554549F0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08662-2F6C-415B-87BC-47B74244791E}" type="pres">
      <dgm:prSet presAssocID="{C872075A-A631-4E06-9FA0-1D9CB96A8B46}" presName="Name8" presStyleCnt="0"/>
      <dgm:spPr/>
    </dgm:pt>
    <dgm:pt modelId="{905B41DE-D6DC-4CEE-B81E-1823D1D217F0}" type="pres">
      <dgm:prSet presAssocID="{C872075A-A631-4E06-9FA0-1D9CB96A8B46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AE529-DED0-4246-96F2-4BE5397A2AF3}" type="pres">
      <dgm:prSet presAssocID="{C872075A-A631-4E06-9FA0-1D9CB96A8B4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0C000-3908-41A5-B090-0B13AA90CE7E}" type="pres">
      <dgm:prSet presAssocID="{4574F558-27BE-455E-90BD-BC7DAD1934DD}" presName="Name8" presStyleCnt="0"/>
      <dgm:spPr/>
    </dgm:pt>
    <dgm:pt modelId="{346D488F-14FE-4D28-AD4B-394E61BC5F84}" type="pres">
      <dgm:prSet presAssocID="{4574F558-27BE-455E-90BD-BC7DAD1934DD}" presName="level" presStyleLbl="node1" presStyleIdx="3" presStyleCnt="4" custLinFactNeighborY="30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283DDF-CE05-411D-84E5-43D697D66CFC}" type="pres">
      <dgm:prSet presAssocID="{4574F558-27BE-455E-90BD-BC7DAD1934D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9CFA3D-A792-44EE-A676-6AAC227BE429}" type="presOf" srcId="{4574F558-27BE-455E-90BD-BC7DAD1934DD}" destId="{346D488F-14FE-4D28-AD4B-394E61BC5F84}" srcOrd="0" destOrd="0" presId="urn:microsoft.com/office/officeart/2005/8/layout/pyramid1"/>
    <dgm:cxn modelId="{57AB9C83-3CA5-48D0-8A36-4D65C84A66EA}" type="presOf" srcId="{A2C469F7-C850-44D8-806D-287C16CA1A69}" destId="{0BE039E1-7BB4-4410-954B-916C161F66BF}" srcOrd="0" destOrd="0" presId="urn:microsoft.com/office/officeart/2005/8/layout/pyramid1"/>
    <dgm:cxn modelId="{B10A2E7D-AB21-4DAE-A993-99DA464B2B53}" type="presOf" srcId="{4574F558-27BE-455E-90BD-BC7DAD1934DD}" destId="{E4283DDF-CE05-411D-84E5-43D697D66CFC}" srcOrd="1" destOrd="0" presId="urn:microsoft.com/office/officeart/2005/8/layout/pyramid1"/>
    <dgm:cxn modelId="{5BFACD25-1177-435B-BD19-225FC26FC914}" type="presOf" srcId="{A2C469F7-C850-44D8-806D-287C16CA1A69}" destId="{FFB0C859-92B7-4502-8221-FD79E46936C5}" srcOrd="1" destOrd="0" presId="urn:microsoft.com/office/officeart/2005/8/layout/pyramid1"/>
    <dgm:cxn modelId="{8BE77379-6169-43A9-9DF0-F87A0ABC61E2}" type="presOf" srcId="{DC6AE58C-3F23-43CC-975F-928554549F09}" destId="{D60ED3DA-D18D-435B-A9C8-6F760E07964F}" srcOrd="1" destOrd="0" presId="urn:microsoft.com/office/officeart/2005/8/layout/pyramid1"/>
    <dgm:cxn modelId="{31F0E579-1261-4517-8143-45B20FCE5C0E}" srcId="{BEE558D1-D9EC-4187-97B4-DFF0A64C0468}" destId="{DC6AE58C-3F23-43CC-975F-928554549F09}" srcOrd="1" destOrd="0" parTransId="{EFE6FF56-13C1-422A-82B7-0C8E90098CBA}" sibTransId="{E305777F-3779-4211-BDB5-46C500EC2EEF}"/>
    <dgm:cxn modelId="{B6B8A1CD-7E83-4D24-9DDF-AB0A09B8BEF6}" type="presOf" srcId="{C872075A-A631-4E06-9FA0-1D9CB96A8B46}" destId="{905B41DE-D6DC-4CEE-B81E-1823D1D217F0}" srcOrd="0" destOrd="0" presId="urn:microsoft.com/office/officeart/2005/8/layout/pyramid1"/>
    <dgm:cxn modelId="{4E16B77E-C6EC-4A9B-AD41-9C4F79879A5D}" type="presOf" srcId="{BEE558D1-D9EC-4187-97B4-DFF0A64C0468}" destId="{0EC53DB7-B72E-48D0-923B-7E2561ABA630}" srcOrd="0" destOrd="0" presId="urn:microsoft.com/office/officeart/2005/8/layout/pyramid1"/>
    <dgm:cxn modelId="{DC49137E-BB1F-42CB-8B59-02AC3093D595}" srcId="{BEE558D1-D9EC-4187-97B4-DFF0A64C0468}" destId="{4574F558-27BE-455E-90BD-BC7DAD1934DD}" srcOrd="3" destOrd="0" parTransId="{B2F97575-B394-42A5-854E-BA6C5ABB1DDF}" sibTransId="{B3255F9F-AA94-49CD-9643-C36DD8528FC3}"/>
    <dgm:cxn modelId="{C8D6364D-6DCA-4CB1-AF26-F4A965265565}" type="presOf" srcId="{C872075A-A631-4E06-9FA0-1D9CB96A8B46}" destId="{1DBAE529-DED0-4246-96F2-4BE5397A2AF3}" srcOrd="1" destOrd="0" presId="urn:microsoft.com/office/officeart/2005/8/layout/pyramid1"/>
    <dgm:cxn modelId="{DFB39DE0-7DA2-4B88-9538-FF24810DED0C}" type="presOf" srcId="{DC6AE58C-3F23-43CC-975F-928554549F09}" destId="{984FEF32-EA08-4E36-AD59-0EA0B5B847D0}" srcOrd="0" destOrd="0" presId="urn:microsoft.com/office/officeart/2005/8/layout/pyramid1"/>
    <dgm:cxn modelId="{584E0EB8-0E1F-4F14-AE94-ADEDB92D41DF}" srcId="{BEE558D1-D9EC-4187-97B4-DFF0A64C0468}" destId="{A2C469F7-C850-44D8-806D-287C16CA1A69}" srcOrd="0" destOrd="0" parTransId="{E9233CF3-635C-4866-AAFD-2FDD3307D6FA}" sibTransId="{BA466721-8B91-42AB-842A-6623D4ED0F00}"/>
    <dgm:cxn modelId="{8AF585BC-EFC5-4FC9-AD2C-E14497C82661}" srcId="{BEE558D1-D9EC-4187-97B4-DFF0A64C0468}" destId="{C872075A-A631-4E06-9FA0-1D9CB96A8B46}" srcOrd="2" destOrd="0" parTransId="{8A34D0CC-55D7-4212-9CEB-8FCE0B6A7E29}" sibTransId="{623485D8-4232-4B37-9678-11F0B17DC524}"/>
    <dgm:cxn modelId="{114155E3-CD2F-42D2-8EEE-6DED615664E2}" type="presParOf" srcId="{0EC53DB7-B72E-48D0-923B-7E2561ABA630}" destId="{5C2A405D-CDD9-4A7A-8CAC-36F9BE576A05}" srcOrd="0" destOrd="0" presId="urn:microsoft.com/office/officeart/2005/8/layout/pyramid1"/>
    <dgm:cxn modelId="{727D9CF6-2F43-4D1F-9F46-7AF5F37FF0D3}" type="presParOf" srcId="{5C2A405D-CDD9-4A7A-8CAC-36F9BE576A05}" destId="{0BE039E1-7BB4-4410-954B-916C161F66BF}" srcOrd="0" destOrd="0" presId="urn:microsoft.com/office/officeart/2005/8/layout/pyramid1"/>
    <dgm:cxn modelId="{4392FAD5-78EA-4658-B7D9-519963AB097C}" type="presParOf" srcId="{5C2A405D-CDD9-4A7A-8CAC-36F9BE576A05}" destId="{FFB0C859-92B7-4502-8221-FD79E46936C5}" srcOrd="1" destOrd="0" presId="urn:microsoft.com/office/officeart/2005/8/layout/pyramid1"/>
    <dgm:cxn modelId="{9FC44D7C-9FA7-4FB6-B952-A4F63BFF2683}" type="presParOf" srcId="{0EC53DB7-B72E-48D0-923B-7E2561ABA630}" destId="{DAE2A1E7-B1BA-4158-8941-255432342F9E}" srcOrd="1" destOrd="0" presId="urn:microsoft.com/office/officeart/2005/8/layout/pyramid1"/>
    <dgm:cxn modelId="{55188BDB-0EE9-4C7A-AC3D-4E050CEA2EEB}" type="presParOf" srcId="{DAE2A1E7-B1BA-4158-8941-255432342F9E}" destId="{984FEF32-EA08-4E36-AD59-0EA0B5B847D0}" srcOrd="0" destOrd="0" presId="urn:microsoft.com/office/officeart/2005/8/layout/pyramid1"/>
    <dgm:cxn modelId="{92F6CA3D-98B4-4C21-842E-625B227C2759}" type="presParOf" srcId="{DAE2A1E7-B1BA-4158-8941-255432342F9E}" destId="{D60ED3DA-D18D-435B-A9C8-6F760E07964F}" srcOrd="1" destOrd="0" presId="urn:microsoft.com/office/officeart/2005/8/layout/pyramid1"/>
    <dgm:cxn modelId="{15F58C1F-A8AD-4E77-A10A-748265513EE4}" type="presParOf" srcId="{0EC53DB7-B72E-48D0-923B-7E2561ABA630}" destId="{B3508662-2F6C-415B-87BC-47B74244791E}" srcOrd="2" destOrd="0" presId="urn:microsoft.com/office/officeart/2005/8/layout/pyramid1"/>
    <dgm:cxn modelId="{C053CED1-808B-4804-92FF-FAC21DDB4DAF}" type="presParOf" srcId="{B3508662-2F6C-415B-87BC-47B74244791E}" destId="{905B41DE-D6DC-4CEE-B81E-1823D1D217F0}" srcOrd="0" destOrd="0" presId="urn:microsoft.com/office/officeart/2005/8/layout/pyramid1"/>
    <dgm:cxn modelId="{3D792476-CF68-44A7-8050-1CDC099005E4}" type="presParOf" srcId="{B3508662-2F6C-415B-87BC-47B74244791E}" destId="{1DBAE529-DED0-4246-96F2-4BE5397A2AF3}" srcOrd="1" destOrd="0" presId="urn:microsoft.com/office/officeart/2005/8/layout/pyramid1"/>
    <dgm:cxn modelId="{EAA218B3-2EE7-4557-A0FC-49A2AB659A2C}" type="presParOf" srcId="{0EC53DB7-B72E-48D0-923B-7E2561ABA630}" destId="{6470C000-3908-41A5-B090-0B13AA90CE7E}" srcOrd="3" destOrd="0" presId="urn:microsoft.com/office/officeart/2005/8/layout/pyramid1"/>
    <dgm:cxn modelId="{654F64C8-838E-43EF-AC1B-95396996EB68}" type="presParOf" srcId="{6470C000-3908-41A5-B090-0B13AA90CE7E}" destId="{346D488F-14FE-4D28-AD4B-394E61BC5F84}" srcOrd="0" destOrd="0" presId="urn:microsoft.com/office/officeart/2005/8/layout/pyramid1"/>
    <dgm:cxn modelId="{255EDA11-15AB-4733-A37C-076396B325AB}" type="presParOf" srcId="{6470C000-3908-41A5-B090-0B13AA90CE7E}" destId="{E4283DDF-CE05-411D-84E5-43D697D66CF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50E697-6D58-44D6-BEE5-1CBE793303D8}">
      <dsp:nvSpPr>
        <dsp:cNvPr id="0" name=""/>
        <dsp:cNvSpPr/>
      </dsp:nvSpPr>
      <dsp:spPr>
        <a:xfrm>
          <a:off x="6463352" y="3224227"/>
          <a:ext cx="1110451" cy="528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139"/>
              </a:lnTo>
              <a:lnTo>
                <a:pt x="1110451" y="360139"/>
              </a:lnTo>
              <a:lnTo>
                <a:pt x="1110451" y="5284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80D8C1-3E93-4F4A-A100-2A2151770B8E}">
      <dsp:nvSpPr>
        <dsp:cNvPr id="0" name=""/>
        <dsp:cNvSpPr/>
      </dsp:nvSpPr>
      <dsp:spPr>
        <a:xfrm>
          <a:off x="5352901" y="3224227"/>
          <a:ext cx="1110451" cy="528473"/>
        </a:xfrm>
        <a:custGeom>
          <a:avLst/>
          <a:gdLst/>
          <a:ahLst/>
          <a:cxnLst/>
          <a:rect l="0" t="0" r="0" b="0"/>
          <a:pathLst>
            <a:path>
              <a:moveTo>
                <a:pt x="1110451" y="0"/>
              </a:moveTo>
              <a:lnTo>
                <a:pt x="1110451" y="360139"/>
              </a:lnTo>
              <a:lnTo>
                <a:pt x="0" y="360139"/>
              </a:lnTo>
              <a:lnTo>
                <a:pt x="0" y="5284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8AEE5C-FA1A-4499-BBFF-84C26127DA10}">
      <dsp:nvSpPr>
        <dsp:cNvPr id="0" name=""/>
        <dsp:cNvSpPr/>
      </dsp:nvSpPr>
      <dsp:spPr>
        <a:xfrm>
          <a:off x="4242449" y="1541893"/>
          <a:ext cx="2220902" cy="528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139"/>
              </a:lnTo>
              <a:lnTo>
                <a:pt x="2220902" y="360139"/>
              </a:lnTo>
              <a:lnTo>
                <a:pt x="2220902" y="5284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DE5261-D541-46DC-9A8F-37F419F3C79A}">
      <dsp:nvSpPr>
        <dsp:cNvPr id="0" name=""/>
        <dsp:cNvSpPr/>
      </dsp:nvSpPr>
      <dsp:spPr>
        <a:xfrm>
          <a:off x="2021547" y="3224227"/>
          <a:ext cx="1110451" cy="528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139"/>
              </a:lnTo>
              <a:lnTo>
                <a:pt x="1110451" y="360139"/>
              </a:lnTo>
              <a:lnTo>
                <a:pt x="1110451" y="5284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3F7F4D-471A-4B9D-A694-746DCEFDF6F9}">
      <dsp:nvSpPr>
        <dsp:cNvPr id="0" name=""/>
        <dsp:cNvSpPr/>
      </dsp:nvSpPr>
      <dsp:spPr>
        <a:xfrm>
          <a:off x="911096" y="3224227"/>
          <a:ext cx="1110451" cy="528473"/>
        </a:xfrm>
        <a:custGeom>
          <a:avLst/>
          <a:gdLst/>
          <a:ahLst/>
          <a:cxnLst/>
          <a:rect l="0" t="0" r="0" b="0"/>
          <a:pathLst>
            <a:path>
              <a:moveTo>
                <a:pt x="1110451" y="0"/>
              </a:moveTo>
              <a:lnTo>
                <a:pt x="1110451" y="360139"/>
              </a:lnTo>
              <a:lnTo>
                <a:pt x="0" y="360139"/>
              </a:lnTo>
              <a:lnTo>
                <a:pt x="0" y="5284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24D2D8-3733-4B9B-8A9B-A266D3CD42A0}">
      <dsp:nvSpPr>
        <dsp:cNvPr id="0" name=""/>
        <dsp:cNvSpPr/>
      </dsp:nvSpPr>
      <dsp:spPr>
        <a:xfrm>
          <a:off x="2021547" y="1541893"/>
          <a:ext cx="2220902" cy="528473"/>
        </a:xfrm>
        <a:custGeom>
          <a:avLst/>
          <a:gdLst/>
          <a:ahLst/>
          <a:cxnLst/>
          <a:rect l="0" t="0" r="0" b="0"/>
          <a:pathLst>
            <a:path>
              <a:moveTo>
                <a:pt x="2220902" y="0"/>
              </a:moveTo>
              <a:lnTo>
                <a:pt x="2220902" y="360139"/>
              </a:lnTo>
              <a:lnTo>
                <a:pt x="0" y="360139"/>
              </a:lnTo>
              <a:lnTo>
                <a:pt x="0" y="5284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1CD112-E72A-4B8A-8905-68E0B11E8875}">
      <dsp:nvSpPr>
        <dsp:cNvPr id="0" name=""/>
        <dsp:cNvSpPr/>
      </dsp:nvSpPr>
      <dsp:spPr>
        <a:xfrm>
          <a:off x="3333898" y="388033"/>
          <a:ext cx="1817102" cy="11538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754E1C-6384-4C1C-B81D-52D1221CB491}">
      <dsp:nvSpPr>
        <dsp:cNvPr id="0" name=""/>
        <dsp:cNvSpPr/>
      </dsp:nvSpPr>
      <dsp:spPr>
        <a:xfrm>
          <a:off x="3535799" y="579838"/>
          <a:ext cx="1817102" cy="115385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effectLst/>
              <a:latin typeface="Arial" charset="0"/>
            </a:rPr>
            <a:t>Доходы района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Arial" charset="0"/>
            </a:rPr>
            <a:t>на 2016 год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Arial" charset="0"/>
            </a:rPr>
            <a:t>379150,3  т.р.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400" b="1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3535799" y="579838"/>
        <a:ext cx="1817102" cy="1153859"/>
      </dsp:txXfrm>
    </dsp:sp>
    <dsp:sp modelId="{FC41BCD8-4AAE-4482-B08D-87BF56769A8F}">
      <dsp:nvSpPr>
        <dsp:cNvPr id="0" name=""/>
        <dsp:cNvSpPr/>
      </dsp:nvSpPr>
      <dsp:spPr>
        <a:xfrm>
          <a:off x="1112996" y="2070367"/>
          <a:ext cx="1817102" cy="11538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4C51A34-79F5-4CE9-923F-D967935BA538}">
      <dsp:nvSpPr>
        <dsp:cNvPr id="0" name=""/>
        <dsp:cNvSpPr/>
      </dsp:nvSpPr>
      <dsp:spPr>
        <a:xfrm>
          <a:off x="1314896" y="2262172"/>
          <a:ext cx="1817102" cy="115385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smtClean="0">
              <a:ln/>
              <a:effectLst/>
              <a:latin typeface="Arial" charset="0"/>
            </a:rPr>
            <a:t>Налоговые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smtClean="0">
              <a:ln/>
              <a:effectLst/>
              <a:latin typeface="Arial" charset="0"/>
            </a:rPr>
            <a:t> и неналоговые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smtClean="0">
              <a:ln/>
              <a:effectLst/>
              <a:latin typeface="Arial" charset="0"/>
            </a:rPr>
            <a:t>поступления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smtClean="0">
              <a:ln/>
              <a:effectLst/>
              <a:latin typeface="Arial" charset="0"/>
            </a:rPr>
            <a:t>13%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smtClean="0">
              <a:ln/>
              <a:effectLst/>
              <a:latin typeface="Arial" charset="0"/>
            </a:rPr>
            <a:t>48319,3 т.р</a:t>
          </a:r>
          <a:r>
            <a:rPr kumimoji="0" lang="ru-RU" sz="1400" b="1" i="0" u="none" strike="noStrike" kern="1200" cap="none" normalizeH="0" baseline="0" smtClean="0">
              <a:ln/>
              <a:effectLst/>
              <a:latin typeface="Arial" charset="0"/>
            </a:rPr>
            <a:t>.</a:t>
          </a:r>
          <a:endParaRPr kumimoji="0" lang="ru-RU" sz="1400" b="1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1314896" y="2262172"/>
        <a:ext cx="1817102" cy="1153859"/>
      </dsp:txXfrm>
    </dsp:sp>
    <dsp:sp modelId="{CEF6C79E-CF8C-4722-9DE4-5010E669978E}">
      <dsp:nvSpPr>
        <dsp:cNvPr id="0" name=""/>
        <dsp:cNvSpPr/>
      </dsp:nvSpPr>
      <dsp:spPr>
        <a:xfrm>
          <a:off x="2544" y="3752701"/>
          <a:ext cx="1817102" cy="11538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325E3F-1B30-4926-8B4F-82E6A86CB78F}">
      <dsp:nvSpPr>
        <dsp:cNvPr id="0" name=""/>
        <dsp:cNvSpPr/>
      </dsp:nvSpPr>
      <dsp:spPr>
        <a:xfrm>
          <a:off x="204445" y="3944506"/>
          <a:ext cx="1817102" cy="115385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smtClean="0">
              <a:ln/>
              <a:effectLst/>
              <a:latin typeface="Arial" charset="0"/>
            </a:rPr>
            <a:t>Налоговые</a:t>
          </a:r>
          <a:r>
            <a:rPr kumimoji="0" lang="ru-RU" sz="1400" b="1" i="0" u="none" strike="noStrike" kern="1200" cap="none" normalizeH="0" baseline="0" smtClean="0">
              <a:ln/>
              <a:effectLst/>
              <a:latin typeface="Arial" charset="0"/>
            </a:rPr>
            <a:t> доходы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smtClean="0">
              <a:ln/>
              <a:effectLst/>
              <a:latin typeface="Arial" charset="0"/>
            </a:rPr>
            <a:t>77%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smtClean="0">
              <a:ln/>
              <a:effectLst/>
              <a:latin typeface="Arial" charset="0"/>
            </a:rPr>
            <a:t>37212,9  т.р.</a:t>
          </a:r>
          <a:endParaRPr kumimoji="0" lang="ru-RU" sz="1400" b="1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204445" y="3944506"/>
        <a:ext cx="1817102" cy="1153859"/>
      </dsp:txXfrm>
    </dsp:sp>
    <dsp:sp modelId="{6B3221EF-ABF6-4BF1-AEF3-C62EAEE6AFED}">
      <dsp:nvSpPr>
        <dsp:cNvPr id="0" name=""/>
        <dsp:cNvSpPr/>
      </dsp:nvSpPr>
      <dsp:spPr>
        <a:xfrm>
          <a:off x="2223447" y="3752701"/>
          <a:ext cx="1817102" cy="11538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6E6114-A560-4CE3-B86A-8C484DFE7561}">
      <dsp:nvSpPr>
        <dsp:cNvPr id="0" name=""/>
        <dsp:cNvSpPr/>
      </dsp:nvSpPr>
      <dsp:spPr>
        <a:xfrm>
          <a:off x="2425347" y="3944506"/>
          <a:ext cx="1817102" cy="115385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smtClean="0">
              <a:ln/>
              <a:effectLst/>
              <a:latin typeface="Arial" charset="0"/>
            </a:rPr>
            <a:t>Неналоговые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smtClean="0">
              <a:ln/>
              <a:effectLst/>
              <a:latin typeface="Arial" charset="0"/>
            </a:rPr>
            <a:t> поступления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smtClean="0">
              <a:ln/>
              <a:effectLst/>
              <a:latin typeface="Arial" charset="0"/>
            </a:rPr>
            <a:t>23%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smtClean="0">
              <a:ln/>
              <a:effectLst/>
              <a:latin typeface="Arial" charset="0"/>
            </a:rPr>
            <a:t>11106,4  т.р.</a:t>
          </a:r>
          <a:endParaRPr kumimoji="0" lang="ru-RU" sz="1400" b="1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2425347" y="3944506"/>
        <a:ext cx="1817102" cy="1153859"/>
      </dsp:txXfrm>
    </dsp:sp>
    <dsp:sp modelId="{288AB3EA-E8D6-4DA6-A5E1-A911581ECD73}">
      <dsp:nvSpPr>
        <dsp:cNvPr id="0" name=""/>
        <dsp:cNvSpPr/>
      </dsp:nvSpPr>
      <dsp:spPr>
        <a:xfrm>
          <a:off x="5554801" y="2070367"/>
          <a:ext cx="1817102" cy="11538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FBF7B9F-5D0E-4261-AB82-94DC1A9A8C2E}">
      <dsp:nvSpPr>
        <dsp:cNvPr id="0" name=""/>
        <dsp:cNvSpPr/>
      </dsp:nvSpPr>
      <dsp:spPr>
        <a:xfrm>
          <a:off x="5756701" y="2262172"/>
          <a:ext cx="1817102" cy="115385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Arial" charset="0"/>
            </a:rPr>
            <a:t>Безвозмездные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/>
              <a:effectLst/>
              <a:latin typeface="Arial" charset="0"/>
            </a:rPr>
            <a:t>поступления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/>
              <a:effectLst/>
              <a:latin typeface="Arial" charset="0"/>
            </a:rPr>
            <a:t>87 %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Arial" charset="0"/>
            </a:rPr>
            <a:t>330831,0 т.р.</a:t>
          </a:r>
        </a:p>
      </dsp:txBody>
      <dsp:txXfrm>
        <a:off x="5756701" y="2262172"/>
        <a:ext cx="1817102" cy="1153859"/>
      </dsp:txXfrm>
    </dsp:sp>
    <dsp:sp modelId="{E6EF04C6-E984-4D29-9786-80E3E2DFA22C}">
      <dsp:nvSpPr>
        <dsp:cNvPr id="0" name=""/>
        <dsp:cNvSpPr/>
      </dsp:nvSpPr>
      <dsp:spPr>
        <a:xfrm>
          <a:off x="4444350" y="3752701"/>
          <a:ext cx="1817102" cy="11538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BE4C58-3160-43A0-9CE9-EC22C537BB10}">
      <dsp:nvSpPr>
        <dsp:cNvPr id="0" name=""/>
        <dsp:cNvSpPr/>
      </dsp:nvSpPr>
      <dsp:spPr>
        <a:xfrm>
          <a:off x="4646250" y="3944506"/>
          <a:ext cx="1817102" cy="115385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smtClean="0">
              <a:ln/>
              <a:effectLst/>
              <a:latin typeface="Arial" charset="0"/>
            </a:rPr>
            <a:t>Дотация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smtClean="0">
              <a:ln/>
              <a:effectLst/>
              <a:latin typeface="Arial" charset="0"/>
            </a:rPr>
            <a:t>36 %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smtClean="0">
              <a:ln/>
              <a:effectLst/>
              <a:latin typeface="Arial" charset="0"/>
            </a:rPr>
            <a:t>120361,7 т.р.</a:t>
          </a:r>
          <a:endParaRPr kumimoji="0" lang="ru-RU" sz="1400" b="1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4646250" y="3944506"/>
        <a:ext cx="1817102" cy="1153859"/>
      </dsp:txXfrm>
    </dsp:sp>
    <dsp:sp modelId="{80FC7430-1269-4DA2-BE23-C8F90FA864BF}">
      <dsp:nvSpPr>
        <dsp:cNvPr id="0" name=""/>
        <dsp:cNvSpPr/>
      </dsp:nvSpPr>
      <dsp:spPr>
        <a:xfrm>
          <a:off x="6665252" y="3752701"/>
          <a:ext cx="1817102" cy="11538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640CA3D-8AF9-4826-AB3E-C0EF2237FFF7}">
      <dsp:nvSpPr>
        <dsp:cNvPr id="0" name=""/>
        <dsp:cNvSpPr/>
      </dsp:nvSpPr>
      <dsp:spPr>
        <a:xfrm>
          <a:off x="6867152" y="3944506"/>
          <a:ext cx="1817102" cy="115385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smtClean="0">
              <a:ln/>
              <a:effectLst/>
              <a:latin typeface="Arial" charset="0"/>
            </a:rPr>
            <a:t>Субсидии,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smtClean="0">
              <a:ln/>
              <a:effectLst/>
              <a:latin typeface="Arial" charset="0"/>
            </a:rPr>
            <a:t>Субвенции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smtClean="0">
              <a:ln/>
              <a:effectLst/>
              <a:latin typeface="Arial" charset="0"/>
            </a:rPr>
            <a:t>64 %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smtClean="0">
              <a:ln/>
              <a:effectLst/>
              <a:latin typeface="Arial" charset="0"/>
            </a:rPr>
            <a:t>210469,3 т.р.</a:t>
          </a:r>
          <a:endParaRPr kumimoji="0" lang="ru-RU" sz="1400" b="1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6867152" y="3944506"/>
        <a:ext cx="1817102" cy="115385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90218E-EA97-457C-A6F9-C3F8C9A83955}">
      <dsp:nvSpPr>
        <dsp:cNvPr id="0" name=""/>
        <dsp:cNvSpPr/>
      </dsp:nvSpPr>
      <dsp:spPr>
        <a:xfrm>
          <a:off x="0" y="-10001"/>
          <a:ext cx="7223204" cy="1544003"/>
        </a:xfrm>
        <a:prstGeom prst="roundRect">
          <a:avLst>
            <a:gd name="adj" fmla="val 10000"/>
          </a:avLst>
        </a:prstGeom>
        <a:solidFill>
          <a:srgbClr val="CCFF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Arial" charset="0"/>
            </a:rPr>
            <a:t>п. 1 ст. 174.2 БК РФ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Arial" charset="0"/>
            </a:rPr>
            <a:t>Планирование бюджетных ассигнований осуществляется в  порядке и в соответствии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Arial" charset="0"/>
            </a:rPr>
            <a:t> с методикой, устанавливаемой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Arial" charset="0"/>
            </a:rPr>
            <a:t>соответствующим ФО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000" b="1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0" y="-10001"/>
        <a:ext cx="5688375" cy="1544003"/>
      </dsp:txXfrm>
    </dsp:sp>
    <dsp:sp modelId="{84C5E139-3894-49EB-9AEA-E3418168BD05}">
      <dsp:nvSpPr>
        <dsp:cNvPr id="0" name=""/>
        <dsp:cNvSpPr/>
      </dsp:nvSpPr>
      <dsp:spPr>
        <a:xfrm>
          <a:off x="637341" y="1762604"/>
          <a:ext cx="7223204" cy="1508118"/>
        </a:xfrm>
        <a:prstGeom prst="roundRect">
          <a:avLst>
            <a:gd name="adj" fmla="val 10000"/>
          </a:avLst>
        </a:prstGeom>
        <a:solidFill>
          <a:srgbClr val="CCFF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Arial" charset="0"/>
            </a:rPr>
            <a:t>Приказ МФ ПК от 15.09.2015 №СЭД 39-01-22-208 </a:t>
          </a:r>
        </a:p>
      </dsp:txBody>
      <dsp:txXfrm>
        <a:off x="637341" y="1762604"/>
        <a:ext cx="5608264" cy="1508118"/>
      </dsp:txXfrm>
    </dsp:sp>
    <dsp:sp modelId="{68691D0D-E84F-42CB-B432-C0088C3119B1}">
      <dsp:nvSpPr>
        <dsp:cNvPr id="0" name=""/>
        <dsp:cNvSpPr/>
      </dsp:nvSpPr>
      <dsp:spPr>
        <a:xfrm>
          <a:off x="1219208" y="3505206"/>
          <a:ext cx="7223204" cy="1503997"/>
        </a:xfrm>
        <a:prstGeom prst="roundRect">
          <a:avLst>
            <a:gd name="adj" fmla="val 10000"/>
          </a:avLst>
        </a:prstGeom>
        <a:solidFill>
          <a:srgbClr val="CCFF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R="0" lvl="0" algn="l" defTabSz="8001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Arial" charset="0"/>
            </a:rPr>
            <a:t>Приказ управления финансов </a:t>
          </a:r>
        </a:p>
        <a:p>
          <a:pPr marR="0" lvl="0" algn="l" defTabSz="8001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Arial" charset="0"/>
            </a:rPr>
            <a:t>от 25.07.2014 № 17 (с изменениями от 21.07.2015 №25</a:t>
          </a:r>
        </a:p>
      </dsp:txBody>
      <dsp:txXfrm>
        <a:off x="1219208" y="3505206"/>
        <a:ext cx="5608264" cy="1503997"/>
      </dsp:txXfrm>
    </dsp:sp>
    <dsp:sp modelId="{BAFB3DEB-AD1B-47AF-9B60-1FB9ACA73414}">
      <dsp:nvSpPr>
        <dsp:cNvPr id="0" name=""/>
        <dsp:cNvSpPr/>
      </dsp:nvSpPr>
      <dsp:spPr>
        <a:xfrm>
          <a:off x="6245606" y="1150533"/>
          <a:ext cx="977598" cy="977598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245606" y="1150533"/>
        <a:ext cx="977598" cy="977598"/>
      </dsp:txXfrm>
    </dsp:sp>
    <dsp:sp modelId="{CC796B8D-1EFE-4E46-A4FA-A8001443F0EF}">
      <dsp:nvSpPr>
        <dsp:cNvPr id="0" name=""/>
        <dsp:cNvSpPr/>
      </dsp:nvSpPr>
      <dsp:spPr>
        <a:xfrm>
          <a:off x="6882948" y="2895170"/>
          <a:ext cx="977598" cy="977598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882948" y="2895170"/>
        <a:ext cx="977598" cy="97759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6CD7C3-AB1C-45ED-8EC8-70CC0AE5F3C8}">
      <dsp:nvSpPr>
        <dsp:cNvPr id="0" name=""/>
        <dsp:cNvSpPr/>
      </dsp:nvSpPr>
      <dsp:spPr>
        <a:xfrm>
          <a:off x="2842919" y="1871940"/>
          <a:ext cx="2829564" cy="1426004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Arial" charset="0"/>
            </a:rPr>
            <a:t>Расходы</a:t>
          </a:r>
          <a:r>
            <a:rPr kumimoji="0" lang="ru-RU" sz="1700" b="0" i="0" u="none" strike="noStrike" kern="1200" cap="none" normalizeH="0" baseline="0" dirty="0" smtClean="0">
              <a:ln/>
              <a:effectLst/>
              <a:latin typeface="Arial" charset="0"/>
            </a:rPr>
            <a:t> </a:t>
          </a:r>
        </a:p>
      </dsp:txBody>
      <dsp:txXfrm>
        <a:off x="2842919" y="1871940"/>
        <a:ext cx="2829564" cy="1426004"/>
      </dsp:txXfrm>
    </dsp:sp>
    <dsp:sp modelId="{AF7BD5DC-E4DA-4F19-ACBE-12C1A15EE104}">
      <dsp:nvSpPr>
        <dsp:cNvPr id="0" name=""/>
        <dsp:cNvSpPr/>
      </dsp:nvSpPr>
      <dsp:spPr>
        <a:xfrm rot="16162875">
          <a:off x="4012778" y="1622102"/>
          <a:ext cx="469377" cy="30346"/>
        </a:xfrm>
        <a:custGeom>
          <a:avLst/>
          <a:gdLst/>
          <a:ahLst/>
          <a:cxnLst/>
          <a:rect l="0" t="0" r="0" b="0"/>
          <a:pathLst>
            <a:path>
              <a:moveTo>
                <a:pt x="0" y="15173"/>
              </a:moveTo>
              <a:lnTo>
                <a:pt x="469377" y="1517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6162875">
        <a:off x="4235733" y="1625541"/>
        <a:ext cx="23468" cy="23468"/>
      </dsp:txXfrm>
    </dsp:sp>
    <dsp:sp modelId="{27658D6B-12AB-4845-905C-06F77F8D6051}">
      <dsp:nvSpPr>
        <dsp:cNvPr id="0" name=""/>
        <dsp:cNvSpPr/>
      </dsp:nvSpPr>
      <dsp:spPr>
        <a:xfrm>
          <a:off x="2650872" y="32"/>
          <a:ext cx="3172974" cy="1402575"/>
        </a:xfrm>
        <a:prstGeom prst="ellipse">
          <a:avLst/>
        </a:prstGeom>
        <a:solidFill>
          <a:srgbClr val="CCFF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Оказание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  муниципальных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услуг</a:t>
          </a:r>
        </a:p>
      </dsp:txBody>
      <dsp:txXfrm>
        <a:off x="2650872" y="32"/>
        <a:ext cx="3172974" cy="1402575"/>
      </dsp:txXfrm>
    </dsp:sp>
    <dsp:sp modelId="{FB05F35F-7DA3-4357-A1D3-9D9DAAAD5AD1}">
      <dsp:nvSpPr>
        <dsp:cNvPr id="0" name=""/>
        <dsp:cNvSpPr/>
      </dsp:nvSpPr>
      <dsp:spPr>
        <a:xfrm rot="10746648">
          <a:off x="5669942" y="2547835"/>
          <a:ext cx="1871" cy="30346"/>
        </a:xfrm>
        <a:custGeom>
          <a:avLst/>
          <a:gdLst/>
          <a:ahLst/>
          <a:cxnLst/>
          <a:rect l="0" t="0" r="0" b="0"/>
          <a:pathLst>
            <a:path>
              <a:moveTo>
                <a:pt x="0" y="15173"/>
              </a:moveTo>
              <a:lnTo>
                <a:pt x="1871" y="1517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746648">
        <a:off x="5670831" y="2562962"/>
        <a:ext cx="93" cy="93"/>
      </dsp:txXfrm>
    </dsp:sp>
    <dsp:sp modelId="{7514166A-50F0-4C5C-9CD9-13338BEBB3FB}">
      <dsp:nvSpPr>
        <dsp:cNvPr id="0" name=""/>
        <dsp:cNvSpPr/>
      </dsp:nvSpPr>
      <dsp:spPr>
        <a:xfrm>
          <a:off x="5669336" y="1828796"/>
          <a:ext cx="2736189" cy="1426004"/>
        </a:xfrm>
        <a:prstGeom prst="ellipse">
          <a:avLst/>
        </a:prstGeom>
        <a:solidFill>
          <a:srgbClr val="CCFF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Межбюджетные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трансферты</a:t>
          </a:r>
        </a:p>
      </dsp:txBody>
      <dsp:txXfrm>
        <a:off x="5669336" y="1828796"/>
        <a:ext cx="2736189" cy="1426004"/>
      </dsp:txXfrm>
    </dsp:sp>
    <dsp:sp modelId="{3E4EC1A5-E565-4DE3-B410-D2A14BD1AFA2}">
      <dsp:nvSpPr>
        <dsp:cNvPr id="0" name=""/>
        <dsp:cNvSpPr/>
      </dsp:nvSpPr>
      <dsp:spPr>
        <a:xfrm rot="5400000">
          <a:off x="4042382" y="3498090"/>
          <a:ext cx="430638" cy="30346"/>
        </a:xfrm>
        <a:custGeom>
          <a:avLst/>
          <a:gdLst/>
          <a:ahLst/>
          <a:cxnLst/>
          <a:rect l="0" t="0" r="0" b="0"/>
          <a:pathLst>
            <a:path>
              <a:moveTo>
                <a:pt x="0" y="15173"/>
              </a:moveTo>
              <a:lnTo>
                <a:pt x="430638" y="1517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400000">
        <a:off x="4246936" y="3502498"/>
        <a:ext cx="21531" cy="21531"/>
      </dsp:txXfrm>
    </dsp:sp>
    <dsp:sp modelId="{2F7060DA-1F20-428E-AF86-F2419CFF9DA4}">
      <dsp:nvSpPr>
        <dsp:cNvPr id="0" name=""/>
        <dsp:cNvSpPr/>
      </dsp:nvSpPr>
      <dsp:spPr>
        <a:xfrm>
          <a:off x="2812824" y="3728583"/>
          <a:ext cx="2889755" cy="1426004"/>
        </a:xfrm>
        <a:prstGeom prst="ellipse">
          <a:avLst/>
        </a:prstGeom>
        <a:solidFill>
          <a:srgbClr val="CCFF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Предоставление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субсидий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ЮЛ</a:t>
          </a:r>
        </a:p>
      </dsp:txBody>
      <dsp:txXfrm>
        <a:off x="2812824" y="3728583"/>
        <a:ext cx="2889755" cy="1426004"/>
      </dsp:txXfrm>
    </dsp:sp>
    <dsp:sp modelId="{DA5CD425-C609-4328-A940-E292659B9F76}">
      <dsp:nvSpPr>
        <dsp:cNvPr id="0" name=""/>
        <dsp:cNvSpPr/>
      </dsp:nvSpPr>
      <dsp:spPr>
        <a:xfrm rot="10667460">
          <a:off x="2846379" y="2624195"/>
          <a:ext cx="666" cy="30346"/>
        </a:xfrm>
        <a:custGeom>
          <a:avLst/>
          <a:gdLst/>
          <a:ahLst/>
          <a:cxnLst/>
          <a:rect l="0" t="0" r="0" b="0"/>
          <a:pathLst>
            <a:path>
              <a:moveTo>
                <a:pt x="0" y="15173"/>
              </a:moveTo>
              <a:lnTo>
                <a:pt x="666" y="1517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667460">
        <a:off x="2846696" y="2639352"/>
        <a:ext cx="33" cy="33"/>
      </dsp:txXfrm>
    </dsp:sp>
    <dsp:sp modelId="{80C6A2B6-3464-4EDB-8CB6-FF6DC1C54DE8}">
      <dsp:nvSpPr>
        <dsp:cNvPr id="0" name=""/>
        <dsp:cNvSpPr/>
      </dsp:nvSpPr>
      <dsp:spPr>
        <a:xfrm>
          <a:off x="0" y="1981195"/>
          <a:ext cx="2850597" cy="1426004"/>
        </a:xfrm>
        <a:prstGeom prst="ellipse">
          <a:avLst/>
        </a:prstGeom>
        <a:solidFill>
          <a:srgbClr val="CCFF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Социальное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обеспечение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населения</a:t>
          </a:r>
        </a:p>
      </dsp:txBody>
      <dsp:txXfrm>
        <a:off x="0" y="1981195"/>
        <a:ext cx="2850597" cy="142600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2E5484-B262-4D7A-A525-56788DD92728}">
      <dsp:nvSpPr>
        <dsp:cNvPr id="0" name=""/>
        <dsp:cNvSpPr/>
      </dsp:nvSpPr>
      <dsp:spPr>
        <a:xfrm rot="5400000">
          <a:off x="4938010" y="-1808331"/>
          <a:ext cx="1316235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6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latin typeface="Times New Roman" pitchFamily="18" charset="0"/>
              <a:cs typeface="Times New Roman" pitchFamily="18" charset="0"/>
            </a:rPr>
            <a:t>Субсидии бюджетным учреждениям</a:t>
          </a:r>
        </a:p>
      </dsp:txBody>
      <dsp:txXfrm rot="5400000">
        <a:off x="4938010" y="-1808331"/>
        <a:ext cx="1316235" cy="5266944"/>
      </dsp:txXfrm>
    </dsp:sp>
    <dsp:sp modelId="{C19E1568-6C5C-4CF4-8BEE-AF33B14C8A95}">
      <dsp:nvSpPr>
        <dsp:cNvPr id="0" name=""/>
        <dsp:cNvSpPr/>
      </dsp:nvSpPr>
      <dsp:spPr>
        <a:xfrm>
          <a:off x="0" y="0"/>
          <a:ext cx="2962656" cy="1645294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101 619 </a:t>
          </a: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т.р</a:t>
          </a:r>
          <a:r>
            <a:rPr lang="ru-RU" sz="2800" b="1" kern="1200" dirty="0" smtClean="0"/>
            <a:t>.</a:t>
          </a:r>
          <a:endParaRPr lang="ru-RU" sz="2800" b="1" kern="1200" dirty="0"/>
        </a:p>
      </dsp:txBody>
      <dsp:txXfrm>
        <a:off x="0" y="0"/>
        <a:ext cx="2962656" cy="1645294"/>
      </dsp:txXfrm>
    </dsp:sp>
    <dsp:sp modelId="{AE5D97F0-47AC-472C-9861-BE03144033E7}">
      <dsp:nvSpPr>
        <dsp:cNvPr id="0" name=""/>
        <dsp:cNvSpPr/>
      </dsp:nvSpPr>
      <dsp:spPr>
        <a:xfrm rot="5400000">
          <a:off x="4938010" y="-70360"/>
          <a:ext cx="1316235" cy="5266944"/>
        </a:xfrm>
        <a:prstGeom prst="round2SameRect">
          <a:avLst/>
        </a:prstGeom>
        <a:solidFill>
          <a:schemeClr val="accent3">
            <a:tint val="40000"/>
            <a:alpha val="90000"/>
            <a:hueOff val="6385568"/>
            <a:satOff val="-26549"/>
            <a:lumOff val="-2243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6385568"/>
              <a:satOff val="-26549"/>
              <a:lumOff val="-22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6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latin typeface="Times New Roman" pitchFamily="18" charset="0"/>
              <a:cs typeface="Times New Roman" pitchFamily="18" charset="0"/>
            </a:rPr>
            <a:t>Субсидии автономным учреждениям</a:t>
          </a:r>
        </a:p>
      </dsp:txBody>
      <dsp:txXfrm rot="5400000">
        <a:off x="4938010" y="-70360"/>
        <a:ext cx="1316235" cy="5266944"/>
      </dsp:txXfrm>
    </dsp:sp>
    <dsp:sp modelId="{DF7C2078-F311-4B77-B46C-4862D652F058}">
      <dsp:nvSpPr>
        <dsp:cNvPr id="0" name=""/>
        <dsp:cNvSpPr/>
      </dsp:nvSpPr>
      <dsp:spPr>
        <a:xfrm>
          <a:off x="0" y="1730052"/>
          <a:ext cx="2962656" cy="1645294"/>
        </a:xfrm>
        <a:prstGeom prst="roundRect">
          <a:avLst/>
        </a:prstGeom>
        <a:solidFill>
          <a:srgbClr val="99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87 641</a:t>
          </a: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т.р</a:t>
          </a: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730052"/>
        <a:ext cx="2962656" cy="1645294"/>
      </dsp:txXfrm>
    </dsp:sp>
    <dsp:sp modelId="{EB909EDE-E165-43EA-AD1C-8FE66DAA03DB}">
      <dsp:nvSpPr>
        <dsp:cNvPr id="0" name=""/>
        <dsp:cNvSpPr/>
      </dsp:nvSpPr>
      <dsp:spPr>
        <a:xfrm rot="5400000">
          <a:off x="4938010" y="1646787"/>
          <a:ext cx="1316235" cy="5266944"/>
        </a:xfrm>
        <a:prstGeom prst="round2SameRect">
          <a:avLst/>
        </a:prstGeom>
        <a:solidFill>
          <a:schemeClr val="accent3">
            <a:tint val="40000"/>
            <a:alpha val="90000"/>
            <a:hueOff val="12771136"/>
            <a:satOff val="-53098"/>
            <a:lumOff val="-448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2771136"/>
              <a:satOff val="-53098"/>
              <a:lumOff val="-44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6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smtClean="0">
              <a:latin typeface="Times New Roman" pitchFamily="18" charset="0"/>
              <a:cs typeface="Times New Roman" pitchFamily="18" charset="0"/>
            </a:rPr>
            <a:t>Обеспечение деятельности казённых учреждений</a:t>
          </a:r>
          <a:endParaRPr lang="ru-RU" sz="2600" b="1" kern="1200" dirty="0" smtClean="0">
            <a:latin typeface="Times New Roman" pitchFamily="18" charset="0"/>
            <a:cs typeface="Times New Roman" pitchFamily="18" charset="0"/>
          </a:endParaRPr>
        </a:p>
      </dsp:txBody>
      <dsp:txXfrm rot="5400000">
        <a:off x="4938010" y="1646787"/>
        <a:ext cx="1316235" cy="5266944"/>
      </dsp:txXfrm>
    </dsp:sp>
    <dsp:sp modelId="{8ED891F4-C8E6-4E99-A0FA-46B123034EF0}">
      <dsp:nvSpPr>
        <dsp:cNvPr id="0" name=""/>
        <dsp:cNvSpPr/>
      </dsp:nvSpPr>
      <dsp:spPr>
        <a:xfrm>
          <a:off x="0" y="3457612"/>
          <a:ext cx="2962656" cy="1645294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92 406 </a:t>
          </a: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т.р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457612"/>
        <a:ext cx="2962656" cy="164529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6E85FE-F1EA-486D-8168-98F90E29C120}">
      <dsp:nvSpPr>
        <dsp:cNvPr id="0" name=""/>
        <dsp:cNvSpPr/>
      </dsp:nvSpPr>
      <dsp:spPr>
        <a:xfrm rot="5400000">
          <a:off x="5104533" y="-2016424"/>
          <a:ext cx="983188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Субсидии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сельхозтоваропроизводителям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104533" y="-2016424"/>
        <a:ext cx="983188" cy="5266944"/>
      </dsp:txXfrm>
    </dsp:sp>
    <dsp:sp modelId="{BEA38898-9A1D-4B05-9A4E-B2F6B6B8FD04}">
      <dsp:nvSpPr>
        <dsp:cNvPr id="0" name=""/>
        <dsp:cNvSpPr/>
      </dsp:nvSpPr>
      <dsp:spPr>
        <a:xfrm>
          <a:off x="0" y="0"/>
          <a:ext cx="2962656" cy="1228985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5 409,0 т.р.</a:t>
          </a:r>
          <a:endParaRPr lang="ru-RU" sz="3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2962656" cy="1228985"/>
      </dsp:txXfrm>
    </dsp:sp>
    <dsp:sp modelId="{A20577AB-A030-4F6C-B7F2-6BA3C1EC8D74}">
      <dsp:nvSpPr>
        <dsp:cNvPr id="0" name=""/>
        <dsp:cNvSpPr/>
      </dsp:nvSpPr>
      <dsp:spPr>
        <a:xfrm rot="5400000">
          <a:off x="4913024" y="-806669"/>
          <a:ext cx="1079717" cy="5266944"/>
        </a:xfrm>
        <a:prstGeom prst="round2SameRect">
          <a:avLst/>
        </a:prstGeom>
        <a:solidFill>
          <a:schemeClr val="accent2">
            <a:tint val="40000"/>
            <a:alpha val="90000"/>
            <a:hueOff val="-6994750"/>
            <a:satOff val="5534"/>
            <a:lumOff val="39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6994750"/>
              <a:satOff val="5534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Субсидии на поддержку малого предпринимательства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913024" y="-806669"/>
        <a:ext cx="1079717" cy="5266944"/>
      </dsp:txXfrm>
    </dsp:sp>
    <dsp:sp modelId="{5897B023-7690-4EC5-9E57-7BD42A29FEF1}">
      <dsp:nvSpPr>
        <dsp:cNvPr id="0" name=""/>
        <dsp:cNvSpPr/>
      </dsp:nvSpPr>
      <dsp:spPr>
        <a:xfrm>
          <a:off x="0" y="1286943"/>
          <a:ext cx="2962656" cy="1228985"/>
        </a:xfrm>
        <a:prstGeom prst="roundRect">
          <a:avLst/>
        </a:prstGeom>
        <a:solidFill>
          <a:srgbClr val="9FA2C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500,0  т. р.</a:t>
          </a:r>
          <a:endParaRPr lang="ru-RU" sz="3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286943"/>
        <a:ext cx="2962656" cy="1228985"/>
      </dsp:txXfrm>
    </dsp:sp>
    <dsp:sp modelId="{86247D18-F44D-4B93-8422-46E1CC77ADC5}">
      <dsp:nvSpPr>
        <dsp:cNvPr id="0" name=""/>
        <dsp:cNvSpPr/>
      </dsp:nvSpPr>
      <dsp:spPr>
        <a:xfrm rot="5400000">
          <a:off x="5104533" y="648458"/>
          <a:ext cx="983188" cy="5266944"/>
        </a:xfrm>
        <a:prstGeom prst="round2SameRect">
          <a:avLst/>
        </a:prstGeom>
        <a:solidFill>
          <a:schemeClr val="accent2">
            <a:tint val="40000"/>
            <a:alpha val="90000"/>
            <a:hueOff val="-13989500"/>
            <a:satOff val="11069"/>
            <a:lumOff val="78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13989500"/>
              <a:satOff val="11069"/>
              <a:lumOff val="7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Субсидии на перевозку </a:t>
          </a:r>
          <a:r>
            <a:rPr lang="ru-RU" sz="2000" b="1" kern="1200" smtClean="0">
              <a:latin typeface="Times New Roman" pitchFamily="18" charset="0"/>
              <a:cs typeface="Times New Roman" pitchFamily="18" charset="0"/>
            </a:rPr>
            <a:t>пассажиров пригородного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сообщения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104533" y="648458"/>
        <a:ext cx="983188" cy="5266944"/>
      </dsp:txXfrm>
    </dsp:sp>
    <dsp:sp modelId="{0CAECDB6-D770-4B7E-BD0C-A01C5DE31A7F}">
      <dsp:nvSpPr>
        <dsp:cNvPr id="0" name=""/>
        <dsp:cNvSpPr/>
      </dsp:nvSpPr>
      <dsp:spPr>
        <a:xfrm>
          <a:off x="0" y="2528021"/>
          <a:ext cx="2962656" cy="1228985"/>
        </a:xfrm>
        <a:prstGeom prst="roundRect">
          <a:avLst/>
        </a:prstGeom>
        <a:solidFill>
          <a:srgbClr val="99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3 074,0  т.р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528021"/>
        <a:ext cx="2962656" cy="1228985"/>
      </dsp:txXfrm>
    </dsp:sp>
    <dsp:sp modelId="{9999682B-9DF6-4D0D-A10E-DC6F10E5D37F}">
      <dsp:nvSpPr>
        <dsp:cNvPr id="0" name=""/>
        <dsp:cNvSpPr/>
      </dsp:nvSpPr>
      <dsp:spPr>
        <a:xfrm rot="5400000">
          <a:off x="5104533" y="1857043"/>
          <a:ext cx="983188" cy="5266944"/>
        </a:xfrm>
        <a:prstGeom prst="round2SameRect">
          <a:avLst/>
        </a:prstGeom>
        <a:solidFill>
          <a:schemeClr val="accent2">
            <a:tint val="40000"/>
            <a:alpha val="90000"/>
            <a:hueOff val="-20984249"/>
            <a:satOff val="16603"/>
            <a:lumOff val="1175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20984249"/>
              <a:satOff val="16603"/>
              <a:lumOff val="11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Субсидии по доставке товаров первой необходимости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104533" y="1857043"/>
        <a:ext cx="983188" cy="5266944"/>
      </dsp:txXfrm>
    </dsp:sp>
    <dsp:sp modelId="{A034E466-63F9-4994-B951-492536CA8750}">
      <dsp:nvSpPr>
        <dsp:cNvPr id="0" name=""/>
        <dsp:cNvSpPr/>
      </dsp:nvSpPr>
      <dsp:spPr>
        <a:xfrm>
          <a:off x="0" y="3876414"/>
          <a:ext cx="2962656" cy="1228985"/>
        </a:xfrm>
        <a:prstGeom prst="roundRect">
          <a:avLst/>
        </a:prstGeom>
        <a:solidFill>
          <a:srgbClr val="F299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399,0  т.р</a:t>
          </a: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3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876414"/>
        <a:ext cx="2962656" cy="122898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6CD8F3-A176-4D00-B9A1-A4D7CA02CF3D}">
      <dsp:nvSpPr>
        <dsp:cNvPr id="0" name=""/>
        <dsp:cNvSpPr/>
      </dsp:nvSpPr>
      <dsp:spPr>
        <a:xfrm rot="5400000">
          <a:off x="4926065" y="-1268686"/>
          <a:ext cx="1190595" cy="525151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Поддержка многодетных, малоимущих семей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926065" y="-1268686"/>
        <a:ext cx="1190595" cy="5251513"/>
      </dsp:txXfrm>
    </dsp:sp>
    <dsp:sp modelId="{192CD018-E490-4CB6-8827-324E0D78DFD9}">
      <dsp:nvSpPr>
        <dsp:cNvPr id="0" name=""/>
        <dsp:cNvSpPr/>
      </dsp:nvSpPr>
      <dsp:spPr>
        <a:xfrm>
          <a:off x="0" y="154881"/>
          <a:ext cx="2972202" cy="1072497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11 012,6 </a:t>
          </a:r>
          <a:r>
            <a:rPr lang="ru-RU" sz="2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т.р</a:t>
          </a:r>
          <a:r>
            <a:rPr lang="ru-RU" sz="40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54881"/>
        <a:ext cx="2972202" cy="1072497"/>
      </dsp:txXfrm>
    </dsp:sp>
    <dsp:sp modelId="{F73CF119-ADBE-497F-9EA1-441B2ACA3149}">
      <dsp:nvSpPr>
        <dsp:cNvPr id="0" name=""/>
        <dsp:cNvSpPr/>
      </dsp:nvSpPr>
      <dsp:spPr>
        <a:xfrm rot="5400000">
          <a:off x="4955867" y="378458"/>
          <a:ext cx="1210874" cy="5179030"/>
        </a:xfrm>
        <a:prstGeom prst="round2SameRect">
          <a:avLst/>
        </a:prstGeom>
        <a:solidFill>
          <a:schemeClr val="accent2">
            <a:tint val="40000"/>
            <a:alpha val="90000"/>
            <a:hueOff val="-10492125"/>
            <a:satOff val="8301"/>
            <a:lumOff val="588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10492125"/>
              <a:satOff val="8301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Коммунальные специалистам на селе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955867" y="378458"/>
        <a:ext cx="1210874" cy="5179030"/>
      </dsp:txXfrm>
    </dsp:sp>
    <dsp:sp modelId="{9B75BE45-5A13-4AA6-99F7-1872B626EA05}">
      <dsp:nvSpPr>
        <dsp:cNvPr id="0" name=""/>
        <dsp:cNvSpPr/>
      </dsp:nvSpPr>
      <dsp:spPr>
        <a:xfrm>
          <a:off x="0" y="2058039"/>
          <a:ext cx="3049920" cy="1043959"/>
        </a:xfrm>
        <a:prstGeom prst="roundRect">
          <a:avLst/>
        </a:prstGeom>
        <a:solidFill>
          <a:schemeClr val="accent2">
            <a:hueOff val="-10081594"/>
            <a:satOff val="4384"/>
            <a:lumOff val="1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8 655,1 </a:t>
          </a:r>
          <a:r>
            <a:rPr lang="ru-RU" sz="2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т.р.</a:t>
          </a:r>
          <a:endParaRPr lang="ru-RU" sz="2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058039"/>
        <a:ext cx="3049920" cy="1043959"/>
      </dsp:txXfrm>
    </dsp:sp>
    <dsp:sp modelId="{88E749E9-D9AC-4EEE-AA93-4B89258AC9E7}">
      <dsp:nvSpPr>
        <dsp:cNvPr id="0" name=""/>
        <dsp:cNvSpPr/>
      </dsp:nvSpPr>
      <dsp:spPr>
        <a:xfrm rot="5400000">
          <a:off x="5029063" y="2028618"/>
          <a:ext cx="1000039" cy="5266944"/>
        </a:xfrm>
        <a:prstGeom prst="round2SameRect">
          <a:avLst/>
        </a:prstGeom>
        <a:solidFill>
          <a:srgbClr val="CCFFCC">
            <a:alpha val="90000"/>
          </a:srgbClr>
        </a:solidFill>
        <a:ln w="25400" cap="flat" cmpd="sng" algn="ctr">
          <a:solidFill>
            <a:schemeClr val="accent2">
              <a:tint val="40000"/>
              <a:alpha val="90000"/>
              <a:hueOff val="-20984249"/>
              <a:satOff val="16603"/>
              <a:lumOff val="11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Компенсация родительской платы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029063" y="2028618"/>
        <a:ext cx="1000039" cy="5266944"/>
      </dsp:txXfrm>
    </dsp:sp>
    <dsp:sp modelId="{0EC7DCDD-F786-40AD-81A2-07550B4B327E}">
      <dsp:nvSpPr>
        <dsp:cNvPr id="0" name=""/>
        <dsp:cNvSpPr/>
      </dsp:nvSpPr>
      <dsp:spPr>
        <a:xfrm>
          <a:off x="0" y="3656695"/>
          <a:ext cx="2962656" cy="940941"/>
        </a:xfrm>
        <a:prstGeom prst="roundRect">
          <a:avLst/>
        </a:prstGeom>
        <a:solidFill>
          <a:srgbClr val="99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2 043,5</a:t>
          </a:r>
          <a:r>
            <a:rPr lang="ru-RU" sz="2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т.р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656695"/>
        <a:ext cx="2962656" cy="94094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83C90B-B6CD-4DA7-8B5E-52D52BE2F80A}">
      <dsp:nvSpPr>
        <dsp:cNvPr id="0" name=""/>
        <dsp:cNvSpPr/>
      </dsp:nvSpPr>
      <dsp:spPr>
        <a:xfrm rot="5400000">
          <a:off x="4767693" y="-1062405"/>
          <a:ext cx="1656868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Дотация на выравнивание бюджетной обеспеченности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767693" y="-1062405"/>
        <a:ext cx="1656868" cy="5266944"/>
      </dsp:txXfrm>
    </dsp:sp>
    <dsp:sp modelId="{2FB7B62A-4941-487F-901F-0D179A1DA286}">
      <dsp:nvSpPr>
        <dsp:cNvPr id="0" name=""/>
        <dsp:cNvSpPr/>
      </dsp:nvSpPr>
      <dsp:spPr>
        <a:xfrm>
          <a:off x="0" y="444477"/>
          <a:ext cx="2962656" cy="2194563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4 959,0</a:t>
          </a: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24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т.р.</a:t>
          </a:r>
          <a:endParaRPr lang="ru-RU" sz="24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44477"/>
        <a:ext cx="2962656" cy="2194563"/>
      </dsp:txXfrm>
    </dsp:sp>
    <dsp:sp modelId="{88CC0006-F554-4186-885E-D2334C20A0F1}">
      <dsp:nvSpPr>
        <dsp:cNvPr id="0" name=""/>
        <dsp:cNvSpPr/>
      </dsp:nvSpPr>
      <dsp:spPr>
        <a:xfrm rot="5400000">
          <a:off x="4922374" y="1459769"/>
          <a:ext cx="1347506" cy="5266944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chemeClr val="accent3">
              <a:tint val="40000"/>
              <a:alpha val="90000"/>
              <a:hueOff val="12771136"/>
              <a:satOff val="-53098"/>
              <a:lumOff val="-44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Дотация наибеднейшим поселениям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922374" y="1459769"/>
        <a:ext cx="1347506" cy="5266944"/>
      </dsp:txXfrm>
    </dsp:sp>
    <dsp:sp modelId="{4FA8C041-1F1F-4E55-A207-CDB964290E59}">
      <dsp:nvSpPr>
        <dsp:cNvPr id="0" name=""/>
        <dsp:cNvSpPr/>
      </dsp:nvSpPr>
      <dsp:spPr>
        <a:xfrm>
          <a:off x="152425" y="2853455"/>
          <a:ext cx="2962656" cy="2328144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0,0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т.р</a:t>
          </a:r>
          <a:endParaRPr lang="ru-RU" sz="28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2425" y="2853455"/>
        <a:ext cx="2962656" cy="232814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E039E1-7BB4-4410-954B-916C161F66BF}">
      <dsp:nvSpPr>
        <dsp:cNvPr id="0" name=""/>
        <dsp:cNvSpPr/>
      </dsp:nvSpPr>
      <dsp:spPr>
        <a:xfrm>
          <a:off x="2686388" y="0"/>
          <a:ext cx="2856823" cy="1692932"/>
        </a:xfrm>
        <a:prstGeom prst="trapezoid">
          <a:avLst>
            <a:gd name="adj" fmla="val 84375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Физкультура и спорт    8,0</a:t>
          </a:r>
          <a:endParaRPr lang="ru-RU" sz="35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86388" y="0"/>
        <a:ext cx="2856823" cy="1692932"/>
      </dsp:txXfrm>
    </dsp:sp>
    <dsp:sp modelId="{984FEF32-EA08-4E36-AD59-0EA0B5B847D0}">
      <dsp:nvSpPr>
        <dsp:cNvPr id="0" name=""/>
        <dsp:cNvSpPr/>
      </dsp:nvSpPr>
      <dsp:spPr>
        <a:xfrm>
          <a:off x="1790219" y="1707262"/>
          <a:ext cx="4712210" cy="1099488"/>
        </a:xfrm>
        <a:prstGeom prst="trapezoid">
          <a:avLst>
            <a:gd name="adj" fmla="val 84375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500" b="1" kern="1200" dirty="0" smtClean="0">
              <a:latin typeface="Times New Roman" pitchFamily="18" charset="0"/>
              <a:cs typeface="Times New Roman" pitchFamily="18" charset="0"/>
            </a:rPr>
            <a:t>Культура  10,8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14856" y="1707262"/>
        <a:ext cx="3062937" cy="1099488"/>
      </dsp:txXfrm>
    </dsp:sp>
    <dsp:sp modelId="{905B41DE-D6DC-4CEE-B81E-1823D1D217F0}">
      <dsp:nvSpPr>
        <dsp:cNvPr id="0" name=""/>
        <dsp:cNvSpPr/>
      </dsp:nvSpPr>
      <dsp:spPr>
        <a:xfrm>
          <a:off x="879347" y="2792421"/>
          <a:ext cx="6470905" cy="1042189"/>
        </a:xfrm>
        <a:prstGeom prst="trapezoid">
          <a:avLst>
            <a:gd name="adj" fmla="val 84375"/>
          </a:avLst>
        </a:prstGeom>
        <a:solidFill>
          <a:srgbClr val="FF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latin typeface="Times New Roman" pitchFamily="18" charset="0"/>
              <a:cs typeface="Times New Roman" pitchFamily="18" charset="0"/>
            </a:rPr>
            <a:t>Социальная политика   27,2</a:t>
          </a:r>
          <a:endParaRPr lang="ru-RU" sz="3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11755" y="2792421"/>
        <a:ext cx="4206088" cy="1042189"/>
      </dsp:txXfrm>
    </dsp:sp>
    <dsp:sp modelId="{346D488F-14FE-4D28-AD4B-394E61BC5F84}">
      <dsp:nvSpPr>
        <dsp:cNvPr id="0" name=""/>
        <dsp:cNvSpPr/>
      </dsp:nvSpPr>
      <dsp:spPr>
        <a:xfrm>
          <a:off x="0" y="3834610"/>
          <a:ext cx="8229599" cy="1042189"/>
        </a:xfrm>
        <a:prstGeom prst="trapezoid">
          <a:avLst>
            <a:gd name="adj" fmla="val 84375"/>
          </a:avLst>
        </a:prstGeom>
        <a:solidFill>
          <a:srgbClr val="00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Образование    257,5</a:t>
          </a:r>
          <a:endParaRPr lang="ru-RU" sz="35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40179" y="3834610"/>
        <a:ext cx="5349240" cy="1042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0.35965</cdr:x>
      <cdr:y>0.37662</cdr:y>
    </cdr:from>
    <cdr:to>
      <cdr:x>0.54386</cdr:x>
      <cdr:y>0.55844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3124200" y="2209800"/>
          <a:ext cx="1600196" cy="1066800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382,9 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млн.руб.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6905CAF-EAEC-477F-B7CA-7902A4BD861E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800" y="94329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F64866E-2AB1-4733-932D-E8225C788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80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8050"/>
            <a:ext cx="5453062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800" y="9432925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E8B450B-E79B-4DB0-B279-F572B8172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755086-358D-40AC-900B-E1307B5071AB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65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7065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829384-5026-486B-B670-E8EF20D875FE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6150" y="112713"/>
            <a:ext cx="4967288" cy="37258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31079" y="3662056"/>
            <a:ext cx="6497369" cy="6156105"/>
          </a:xfrm>
        </p:spPr>
        <p:txBody>
          <a:bodyPr/>
          <a:lstStyle/>
          <a:p>
            <a:pPr defTabSz="9225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F5C3A-8719-43AC-AF12-F943772B47B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8195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5427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972656-C086-4D9D-A520-A0552FEA7811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5632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55CE4A-40C9-44DC-B976-5689986C14CC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5837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B603AD-1919-458A-BA3C-67AFCA914ED0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6246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6B25D9-20D1-42FA-81E8-159DDFEAB1E0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6041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9452E7-5EFC-4198-89A6-F39D36E2DC86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6451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9F2FF0-F4F6-487C-B84D-1AB61047261A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6656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D9971B-5DF5-42D9-801A-9355154B5793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7168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BB6B4-FCA2-41F8-9A5E-22E05CCD4BBC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3925" y="744538"/>
            <a:ext cx="4967288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493302">
              <a:lnSpc>
                <a:spcPct val="90000"/>
              </a:lnSpc>
              <a:spcBef>
                <a:spcPts val="1009"/>
              </a:spcBef>
              <a:spcAft>
                <a:spcPts val="0"/>
              </a:spcAft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F5C3A-8719-43AC-AF12-F943772B47B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95709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A6516F-A6D5-4643-B7B1-818E40FD39FF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60800" y="9432925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/>
            <a:fld id="{17FEAAC8-F262-48E2-939A-90CDAC6637EA}" type="slidenum">
              <a:rPr lang="ru-RU" sz="1200"/>
              <a:pPr algn="r"/>
              <a:t>21</a:t>
            </a:fld>
            <a:endParaRPr 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9" tIns="45715" rIns="91429" bIns="45715"/>
          <a:lstStyle/>
          <a:p>
            <a:pPr algn="just" eaLnBrk="1" hangingPunct="1"/>
            <a:endParaRPr lang="ru-RU" u="sng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7373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BA60DD-5BAC-4594-9660-524603D887CD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680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7680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DBB924-8043-421D-8EB0-9093DADC3B54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46A62-3142-4048-8DD8-123ED74AC3A4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089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8089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D2F6D7-819C-4FBC-A486-6DF43C8ABA3E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8294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6CB7D0-A9DA-4961-9604-B3DB614A7B9D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3925" y="744538"/>
            <a:ext cx="4967288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F5C3A-8719-43AC-AF12-F943772B47B1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4486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434A11-8B0D-4039-8F01-FB768648EA29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32736F-11AB-49CD-81CB-4CACE1D94919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0A3BF0-904D-42DA-9F1E-623A9D26E49E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2AD4DE-C3C4-41B9-8939-BF5C1E5FC33A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2AECC6-C41F-4DF8-9B3A-6E8DEF87C447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9C3AC7-F871-476B-BF31-48F3ACFC9BCF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6A96B-11C5-4CF7-BE0E-CA37AB86E7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E54D9-AF43-42C5-B6C6-0856DBCB25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10324-5A18-4BA9-9AD1-475F2CDEDC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61EFB-25CE-479A-B25C-1230511B2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E10A1-1EC8-45D7-B80E-BC9E23CBE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88B61-AA3E-4CE4-A83A-D7B409D70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51DB2-1E9E-4F41-B473-7C877ADB1E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1CA22-7EC3-4946-B3F8-164DB7956C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7D4BF2-2AFE-4EC1-AEC2-1D1389C8B9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4750B-B20D-4B3D-B285-87437EC852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436D0-466A-4466-845A-A73EF003DF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92818-1B1A-4481-9D4D-5719265C3D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EB1EFA-266F-4C09-9EED-915918DE94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E21E83-7668-40AE-B2F2-8FD2AA59A4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974E5-C499-4B4B-9A3A-3F8A21AEA2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B8426C-7F55-409E-A0BE-6BDCF1E518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jpeg"/><Relationship Id="rId4" Type="http://schemas.openxmlformats.org/officeDocument/2006/relationships/oleObject" Target="../embeddings/_____Microsoft_Office_Excel_97-20036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jpeg"/><Relationship Id="rId4" Type="http://schemas.openxmlformats.org/officeDocument/2006/relationships/oleObject" Target="../embeddings/_____Microsoft_Office_Excel_97-20038.xls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5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oleObject" Target="../embeddings/_____Microsoft_Office_Excel_97-20031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oleObject" Target="../embeddings/_____Microsoft_Office_Excel_97-20032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4.xls"/><Relationship Id="rId4" Type="http://schemas.openxmlformats.org/officeDocument/2006/relationships/oleObject" Target="../embeddings/_____Microsoft_Office_Excel_97-20033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jpeg"/><Relationship Id="rId4" Type="http://schemas.openxmlformats.org/officeDocument/2006/relationships/oleObject" Target="../embeddings/_____Microsoft_Office_Excel_97-20035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179388"/>
            <a:ext cx="4397375" cy="46180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56" y="533400"/>
            <a:ext cx="7851648" cy="4495800"/>
          </a:xfr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проекте бюджета </a:t>
            </a:r>
            <a:b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Ординского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муниципального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2016 год 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5181600"/>
            <a:ext cx="7854950" cy="1143000"/>
          </a:xfrm>
        </p:spPr>
        <p:txBody>
          <a:bodyPr>
            <a:normAutofit/>
          </a:bodyPr>
          <a:lstStyle/>
          <a:p>
            <a:pPr marR="0" eaLnBrk="1" hangingPunct="1">
              <a:defRPr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докладчик – начальник управления  финансов </a:t>
            </a:r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А.В.Буторина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74638"/>
            <a:ext cx="6477000" cy="8683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Формирование расходной части бюджета</a:t>
            </a:r>
          </a:p>
        </p:txBody>
      </p:sp>
      <p:sp>
        <p:nvSpPr>
          <p:cNvPr id="47106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92BD3CF-EDEA-4E37-9252-DB49E708FA0F}" type="slidenum">
              <a:rPr lang="ru-RU" smtClean="0"/>
              <a:pPr/>
              <a:t>10</a:t>
            </a:fld>
            <a:endParaRPr lang="ru-RU" smtClean="0"/>
          </a:p>
        </p:txBody>
      </p:sp>
      <p:graphicFrame>
        <p:nvGraphicFramePr>
          <p:cNvPr id="5" name="Схема 4"/>
          <p:cNvGraphicFramePr/>
          <p:nvPr/>
        </p:nvGraphicFramePr>
        <p:xfrm>
          <a:off x="304800" y="1219200"/>
          <a:ext cx="8497888" cy="5013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435092" y="220826"/>
            <a:ext cx="1487732" cy="1005464"/>
          </a:xfrm>
          <a:prstGeom prst="roundRect">
            <a:avLst>
              <a:gd name="adj" fmla="val 10000"/>
            </a:avLst>
          </a:prstGeom>
          <a:blipFill>
            <a:blip r:embed="rId8" cstate="print">
              <a:extLst>
                <a:ext uri="{28A0092B-C50C-407E-A947-70E740481C1C}"/>
              </a:extLst>
            </a:blip>
            <a:srcRect/>
            <a:stretch>
              <a:fillRect t="-33000" b="-33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4644" y="8325"/>
            <a:ext cx="8458200" cy="86409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подходы к формированию расходов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бюджета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 2016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4"/>
          <p:cNvGrpSpPr/>
          <p:nvPr/>
        </p:nvGrpSpPr>
        <p:grpSpPr>
          <a:xfrm>
            <a:off x="324644" y="872421"/>
            <a:ext cx="8567836" cy="727779"/>
            <a:chOff x="324644" y="872421"/>
            <a:chExt cx="8567836" cy="727779"/>
          </a:xfrm>
        </p:grpSpPr>
        <p:sp>
          <p:nvSpPr>
            <p:cNvPr id="19" name="Полилиния 18"/>
            <p:cNvSpPr/>
            <p:nvPr/>
          </p:nvSpPr>
          <p:spPr>
            <a:xfrm>
              <a:off x="324644" y="872421"/>
              <a:ext cx="8567836" cy="727779"/>
            </a:xfrm>
            <a:custGeom>
              <a:avLst/>
              <a:gdLst>
                <a:gd name="connsiteX0" fmla="*/ 0 w 8567836"/>
                <a:gd name="connsiteY0" fmla="*/ 37432 h 374317"/>
                <a:gd name="connsiteX1" fmla="*/ 37432 w 8567836"/>
                <a:gd name="connsiteY1" fmla="*/ 0 h 374317"/>
                <a:gd name="connsiteX2" fmla="*/ 8530404 w 8567836"/>
                <a:gd name="connsiteY2" fmla="*/ 0 h 374317"/>
                <a:gd name="connsiteX3" fmla="*/ 8567836 w 8567836"/>
                <a:gd name="connsiteY3" fmla="*/ 37432 h 374317"/>
                <a:gd name="connsiteX4" fmla="*/ 8567836 w 8567836"/>
                <a:gd name="connsiteY4" fmla="*/ 336885 h 374317"/>
                <a:gd name="connsiteX5" fmla="*/ 8530404 w 8567836"/>
                <a:gd name="connsiteY5" fmla="*/ 374317 h 374317"/>
                <a:gd name="connsiteX6" fmla="*/ 37432 w 8567836"/>
                <a:gd name="connsiteY6" fmla="*/ 374317 h 374317"/>
                <a:gd name="connsiteX7" fmla="*/ 0 w 8567836"/>
                <a:gd name="connsiteY7" fmla="*/ 336885 h 374317"/>
                <a:gd name="connsiteX8" fmla="*/ 0 w 8567836"/>
                <a:gd name="connsiteY8" fmla="*/ 37432 h 37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67836" h="374317">
                  <a:moveTo>
                    <a:pt x="0" y="37432"/>
                  </a:moveTo>
                  <a:cubicBezTo>
                    <a:pt x="0" y="16759"/>
                    <a:pt x="16759" y="0"/>
                    <a:pt x="37432" y="0"/>
                  </a:cubicBezTo>
                  <a:lnTo>
                    <a:pt x="8530404" y="0"/>
                  </a:lnTo>
                  <a:cubicBezTo>
                    <a:pt x="8551077" y="0"/>
                    <a:pt x="8567836" y="16759"/>
                    <a:pt x="8567836" y="37432"/>
                  </a:cubicBezTo>
                  <a:lnTo>
                    <a:pt x="8567836" y="336885"/>
                  </a:lnTo>
                  <a:cubicBezTo>
                    <a:pt x="8567836" y="357558"/>
                    <a:pt x="8551077" y="374317"/>
                    <a:pt x="8530404" y="374317"/>
                  </a:cubicBezTo>
                  <a:lnTo>
                    <a:pt x="37432" y="374317"/>
                  </a:lnTo>
                  <a:cubicBezTo>
                    <a:pt x="16759" y="374317"/>
                    <a:pt x="0" y="357558"/>
                    <a:pt x="0" y="336885"/>
                  </a:cubicBezTo>
                  <a:lnTo>
                    <a:pt x="0" y="3743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846169" tIns="60960" rIns="60961" bIns="60960" numCol="1" spcCol="1270" anchor="t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kern="1200" dirty="0" smtClean="0">
                  <a:latin typeface="Times New Roman" pitchFamily="18" charset="0"/>
                  <a:cs typeface="Times New Roman" pitchFamily="18" charset="0"/>
                </a:rPr>
                <a:t>приоритет - действующие расходные обязательства</a:t>
              </a:r>
            </a:p>
            <a:p>
              <a:pPr lvl="0" algn="l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598435" y="872421"/>
              <a:ext cx="1309268" cy="727779"/>
            </a:xfrm>
            <a:prstGeom prst="roundRect">
              <a:avLst>
                <a:gd name="adj" fmla="val 10000"/>
              </a:avLst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 t="-34000" b="-34000"/>
              </a:stretch>
            </a:blipFill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5" name="Группа 37"/>
          <p:cNvGrpSpPr/>
          <p:nvPr/>
        </p:nvGrpSpPr>
        <p:grpSpPr>
          <a:xfrm>
            <a:off x="308808" y="2895600"/>
            <a:ext cx="8567836" cy="914399"/>
            <a:chOff x="324644" y="2573207"/>
            <a:chExt cx="8567836" cy="914398"/>
          </a:xfrm>
        </p:grpSpPr>
        <p:sp>
          <p:nvSpPr>
            <p:cNvPr id="25" name="Полилиния 24"/>
            <p:cNvSpPr/>
            <p:nvPr/>
          </p:nvSpPr>
          <p:spPr>
            <a:xfrm>
              <a:off x="324644" y="2573207"/>
              <a:ext cx="8567836" cy="914398"/>
            </a:xfrm>
            <a:custGeom>
              <a:avLst/>
              <a:gdLst>
                <a:gd name="connsiteX0" fmla="*/ 0 w 8567836"/>
                <a:gd name="connsiteY0" fmla="*/ 71642 h 716424"/>
                <a:gd name="connsiteX1" fmla="*/ 71642 w 8567836"/>
                <a:gd name="connsiteY1" fmla="*/ 0 h 716424"/>
                <a:gd name="connsiteX2" fmla="*/ 8496194 w 8567836"/>
                <a:gd name="connsiteY2" fmla="*/ 0 h 716424"/>
                <a:gd name="connsiteX3" fmla="*/ 8567836 w 8567836"/>
                <a:gd name="connsiteY3" fmla="*/ 71642 h 716424"/>
                <a:gd name="connsiteX4" fmla="*/ 8567836 w 8567836"/>
                <a:gd name="connsiteY4" fmla="*/ 644782 h 716424"/>
                <a:gd name="connsiteX5" fmla="*/ 8496194 w 8567836"/>
                <a:gd name="connsiteY5" fmla="*/ 716424 h 716424"/>
                <a:gd name="connsiteX6" fmla="*/ 71642 w 8567836"/>
                <a:gd name="connsiteY6" fmla="*/ 716424 h 716424"/>
                <a:gd name="connsiteX7" fmla="*/ 0 w 8567836"/>
                <a:gd name="connsiteY7" fmla="*/ 644782 h 716424"/>
                <a:gd name="connsiteX8" fmla="*/ 0 w 8567836"/>
                <a:gd name="connsiteY8" fmla="*/ 71642 h 71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67836" h="716424">
                  <a:moveTo>
                    <a:pt x="0" y="71642"/>
                  </a:moveTo>
                  <a:cubicBezTo>
                    <a:pt x="0" y="32075"/>
                    <a:pt x="32075" y="0"/>
                    <a:pt x="71642" y="0"/>
                  </a:cubicBezTo>
                  <a:lnTo>
                    <a:pt x="8496194" y="0"/>
                  </a:lnTo>
                  <a:cubicBezTo>
                    <a:pt x="8535761" y="0"/>
                    <a:pt x="8567836" y="32075"/>
                    <a:pt x="8567836" y="71642"/>
                  </a:cubicBezTo>
                  <a:lnTo>
                    <a:pt x="8567836" y="644782"/>
                  </a:lnTo>
                  <a:cubicBezTo>
                    <a:pt x="8567836" y="684349"/>
                    <a:pt x="8535761" y="716424"/>
                    <a:pt x="8496194" y="716424"/>
                  </a:cubicBezTo>
                  <a:lnTo>
                    <a:pt x="71642" y="716424"/>
                  </a:lnTo>
                  <a:cubicBezTo>
                    <a:pt x="32075" y="716424"/>
                    <a:pt x="0" y="684349"/>
                    <a:pt x="0" y="644782"/>
                  </a:cubicBezTo>
                  <a:lnTo>
                    <a:pt x="0" y="71642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846169" tIns="60960" rIns="60961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предусматриваются средства на индексацию расходов только на тепловую энергию, электрическую энергию</a:t>
              </a:r>
              <a:endParaRPr lang="ru-RU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473036" y="2649407"/>
              <a:ext cx="1425302" cy="761999"/>
            </a:xfrm>
            <a:prstGeom prst="roundRect">
              <a:avLst>
                <a:gd name="adj" fmla="val 10000"/>
              </a:avLst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1" name="Полилиния 30"/>
          <p:cNvSpPr/>
          <p:nvPr/>
        </p:nvSpPr>
        <p:spPr>
          <a:xfrm>
            <a:off x="265061" y="4038601"/>
            <a:ext cx="8611583" cy="838199"/>
          </a:xfrm>
          <a:custGeom>
            <a:avLst/>
            <a:gdLst>
              <a:gd name="connsiteX0" fmla="*/ 0 w 8567836"/>
              <a:gd name="connsiteY0" fmla="*/ 71642 h 716424"/>
              <a:gd name="connsiteX1" fmla="*/ 71642 w 8567836"/>
              <a:gd name="connsiteY1" fmla="*/ 0 h 716424"/>
              <a:gd name="connsiteX2" fmla="*/ 8496194 w 8567836"/>
              <a:gd name="connsiteY2" fmla="*/ 0 h 716424"/>
              <a:gd name="connsiteX3" fmla="*/ 8567836 w 8567836"/>
              <a:gd name="connsiteY3" fmla="*/ 71642 h 716424"/>
              <a:gd name="connsiteX4" fmla="*/ 8567836 w 8567836"/>
              <a:gd name="connsiteY4" fmla="*/ 644782 h 716424"/>
              <a:gd name="connsiteX5" fmla="*/ 8496194 w 8567836"/>
              <a:gd name="connsiteY5" fmla="*/ 716424 h 716424"/>
              <a:gd name="connsiteX6" fmla="*/ 71642 w 8567836"/>
              <a:gd name="connsiteY6" fmla="*/ 716424 h 716424"/>
              <a:gd name="connsiteX7" fmla="*/ 0 w 8567836"/>
              <a:gd name="connsiteY7" fmla="*/ 644782 h 716424"/>
              <a:gd name="connsiteX8" fmla="*/ 0 w 8567836"/>
              <a:gd name="connsiteY8" fmla="*/ 71642 h 71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67836" h="716424">
                <a:moveTo>
                  <a:pt x="0" y="71642"/>
                </a:moveTo>
                <a:cubicBezTo>
                  <a:pt x="0" y="32075"/>
                  <a:pt x="32075" y="0"/>
                  <a:pt x="71642" y="0"/>
                </a:cubicBezTo>
                <a:lnTo>
                  <a:pt x="8496194" y="0"/>
                </a:lnTo>
                <a:cubicBezTo>
                  <a:pt x="8535761" y="0"/>
                  <a:pt x="8567836" y="32075"/>
                  <a:pt x="8567836" y="71642"/>
                </a:cubicBezTo>
                <a:lnTo>
                  <a:pt x="8567836" y="644782"/>
                </a:lnTo>
                <a:cubicBezTo>
                  <a:pt x="8567836" y="684349"/>
                  <a:pt x="8535761" y="716424"/>
                  <a:pt x="8496194" y="716424"/>
                </a:cubicBezTo>
                <a:lnTo>
                  <a:pt x="71642" y="716424"/>
                </a:lnTo>
                <a:cubicBezTo>
                  <a:pt x="32075" y="716424"/>
                  <a:pt x="0" y="684349"/>
                  <a:pt x="0" y="644782"/>
                </a:cubicBezTo>
                <a:lnTo>
                  <a:pt x="0" y="7164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846169" tIns="60960" rIns="60961" bIns="6096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latin typeface="Times New Roman" pitchFamily="18" charset="0"/>
                <a:cs typeface="Times New Roman" panose="02020603050405020304" pitchFamily="18" charset="0"/>
              </a:rPr>
              <a:t>приостановлена индексация окладов денежного содержания муниципальных служащих</a:t>
            </a:r>
            <a:endParaRPr lang="ru-RU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4"/>
          <p:cNvGrpSpPr/>
          <p:nvPr/>
        </p:nvGrpSpPr>
        <p:grpSpPr>
          <a:xfrm>
            <a:off x="228601" y="5105400"/>
            <a:ext cx="8610599" cy="1066798"/>
            <a:chOff x="590965" y="5347122"/>
            <a:chExt cx="8567836" cy="839239"/>
          </a:xfrm>
        </p:grpSpPr>
        <p:sp>
          <p:nvSpPr>
            <p:cNvPr id="29" name="Полилиния 28"/>
            <p:cNvSpPr/>
            <p:nvPr/>
          </p:nvSpPr>
          <p:spPr>
            <a:xfrm>
              <a:off x="590965" y="5347122"/>
              <a:ext cx="8567836" cy="839239"/>
            </a:xfrm>
            <a:custGeom>
              <a:avLst/>
              <a:gdLst>
                <a:gd name="connsiteX0" fmla="*/ 0 w 8567836"/>
                <a:gd name="connsiteY0" fmla="*/ 71642 h 716424"/>
                <a:gd name="connsiteX1" fmla="*/ 71642 w 8567836"/>
                <a:gd name="connsiteY1" fmla="*/ 0 h 716424"/>
                <a:gd name="connsiteX2" fmla="*/ 8496194 w 8567836"/>
                <a:gd name="connsiteY2" fmla="*/ 0 h 716424"/>
                <a:gd name="connsiteX3" fmla="*/ 8567836 w 8567836"/>
                <a:gd name="connsiteY3" fmla="*/ 71642 h 716424"/>
                <a:gd name="connsiteX4" fmla="*/ 8567836 w 8567836"/>
                <a:gd name="connsiteY4" fmla="*/ 644782 h 716424"/>
                <a:gd name="connsiteX5" fmla="*/ 8496194 w 8567836"/>
                <a:gd name="connsiteY5" fmla="*/ 716424 h 716424"/>
                <a:gd name="connsiteX6" fmla="*/ 71642 w 8567836"/>
                <a:gd name="connsiteY6" fmla="*/ 716424 h 716424"/>
                <a:gd name="connsiteX7" fmla="*/ 0 w 8567836"/>
                <a:gd name="connsiteY7" fmla="*/ 644782 h 716424"/>
                <a:gd name="connsiteX8" fmla="*/ 0 w 8567836"/>
                <a:gd name="connsiteY8" fmla="*/ 71642 h 71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67836" h="716424">
                  <a:moveTo>
                    <a:pt x="0" y="71642"/>
                  </a:moveTo>
                  <a:cubicBezTo>
                    <a:pt x="0" y="32075"/>
                    <a:pt x="32075" y="0"/>
                    <a:pt x="71642" y="0"/>
                  </a:cubicBezTo>
                  <a:lnTo>
                    <a:pt x="8496194" y="0"/>
                  </a:lnTo>
                  <a:cubicBezTo>
                    <a:pt x="8535761" y="0"/>
                    <a:pt x="8567836" y="32075"/>
                    <a:pt x="8567836" y="71642"/>
                  </a:cubicBezTo>
                  <a:lnTo>
                    <a:pt x="8567836" y="644782"/>
                  </a:lnTo>
                  <a:cubicBezTo>
                    <a:pt x="8567836" y="684349"/>
                    <a:pt x="8535761" y="716424"/>
                    <a:pt x="8496194" y="716424"/>
                  </a:cubicBezTo>
                  <a:lnTo>
                    <a:pt x="71642" y="716424"/>
                  </a:lnTo>
                  <a:cubicBezTo>
                    <a:pt x="32075" y="716424"/>
                    <a:pt x="0" y="684349"/>
                    <a:pt x="0" y="644782"/>
                  </a:cubicBezTo>
                  <a:lnTo>
                    <a:pt x="0" y="7164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846169" tIns="60960" rIns="60961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48048" y="5407068"/>
              <a:ext cx="1507478" cy="667235"/>
            </a:xfrm>
            <a:prstGeom prst="roundRect">
              <a:avLst>
                <a:gd name="adj" fmla="val 10000"/>
              </a:avLst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 t="-98000" b="-98000"/>
              </a:stretch>
            </a:blipFill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8" name="Группа 3"/>
          <p:cNvGrpSpPr/>
          <p:nvPr/>
        </p:nvGrpSpPr>
        <p:grpSpPr>
          <a:xfrm>
            <a:off x="368278" y="1904997"/>
            <a:ext cx="8567836" cy="762001"/>
            <a:chOff x="324644" y="1698476"/>
            <a:chExt cx="8567836" cy="570501"/>
          </a:xfrm>
        </p:grpSpPr>
        <p:sp>
          <p:nvSpPr>
            <p:cNvPr id="21" name="Полилиния 20"/>
            <p:cNvSpPr/>
            <p:nvPr/>
          </p:nvSpPr>
          <p:spPr>
            <a:xfrm>
              <a:off x="324644" y="1698476"/>
              <a:ext cx="8567836" cy="570500"/>
            </a:xfrm>
            <a:custGeom>
              <a:avLst/>
              <a:gdLst>
                <a:gd name="connsiteX0" fmla="*/ 0 w 8567836"/>
                <a:gd name="connsiteY0" fmla="*/ 63767 h 637674"/>
                <a:gd name="connsiteX1" fmla="*/ 63767 w 8567836"/>
                <a:gd name="connsiteY1" fmla="*/ 0 h 637674"/>
                <a:gd name="connsiteX2" fmla="*/ 8504069 w 8567836"/>
                <a:gd name="connsiteY2" fmla="*/ 0 h 637674"/>
                <a:gd name="connsiteX3" fmla="*/ 8567836 w 8567836"/>
                <a:gd name="connsiteY3" fmla="*/ 63767 h 637674"/>
                <a:gd name="connsiteX4" fmla="*/ 8567836 w 8567836"/>
                <a:gd name="connsiteY4" fmla="*/ 573907 h 637674"/>
                <a:gd name="connsiteX5" fmla="*/ 8504069 w 8567836"/>
                <a:gd name="connsiteY5" fmla="*/ 637674 h 637674"/>
                <a:gd name="connsiteX6" fmla="*/ 63767 w 8567836"/>
                <a:gd name="connsiteY6" fmla="*/ 637674 h 637674"/>
                <a:gd name="connsiteX7" fmla="*/ 0 w 8567836"/>
                <a:gd name="connsiteY7" fmla="*/ 573907 h 637674"/>
                <a:gd name="connsiteX8" fmla="*/ 0 w 8567836"/>
                <a:gd name="connsiteY8" fmla="*/ 63767 h 63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67836" h="637674">
                  <a:moveTo>
                    <a:pt x="0" y="63767"/>
                  </a:moveTo>
                  <a:cubicBezTo>
                    <a:pt x="0" y="28549"/>
                    <a:pt x="28549" y="0"/>
                    <a:pt x="63767" y="0"/>
                  </a:cubicBezTo>
                  <a:lnTo>
                    <a:pt x="8504069" y="0"/>
                  </a:lnTo>
                  <a:cubicBezTo>
                    <a:pt x="8539287" y="0"/>
                    <a:pt x="8567836" y="28549"/>
                    <a:pt x="8567836" y="63767"/>
                  </a:cubicBezTo>
                  <a:lnTo>
                    <a:pt x="8567836" y="573907"/>
                  </a:lnTo>
                  <a:cubicBezTo>
                    <a:pt x="8567836" y="609125"/>
                    <a:pt x="8539287" y="637674"/>
                    <a:pt x="8504069" y="637674"/>
                  </a:cubicBezTo>
                  <a:lnTo>
                    <a:pt x="63767" y="637674"/>
                  </a:lnTo>
                  <a:cubicBezTo>
                    <a:pt x="28549" y="637674"/>
                    <a:pt x="0" y="609125"/>
                    <a:pt x="0" y="573907"/>
                  </a:cubicBezTo>
                  <a:lnTo>
                    <a:pt x="0" y="63767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846169" tIns="60960" rIns="60961" bIns="6096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latin typeface="Times New Roman" pitchFamily="18" charset="0"/>
                  <a:cs typeface="Times New Roman" pitchFamily="18" charset="0"/>
                </a:rPr>
                <a:t>исполнение указов Президента РФ о повышении заработной платы работникам бюджетной сферы</a:t>
              </a:r>
              <a:endParaRPr lang="ru-RU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578828" y="1698477"/>
              <a:ext cx="1274140" cy="570500"/>
            </a:xfrm>
            <a:prstGeom prst="roundRect">
              <a:avLst>
                <a:gd name="adj" fmla="val 10000"/>
              </a:avLst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 t="-33000" b="-33000"/>
              </a:stretch>
            </a:blipFill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8" name="Прямоугольник 27"/>
          <p:cNvSpPr/>
          <p:nvPr/>
        </p:nvSpPr>
        <p:spPr>
          <a:xfrm>
            <a:off x="2057400" y="5181600"/>
            <a:ext cx="670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оптимизация материальных затрат в отраслях социально-культурной сферы с целью обеспечения исполнения указов Президента Российской Федерации от 7 мая 2012 года;</a:t>
            </a:r>
          </a:p>
        </p:txBody>
      </p:sp>
      <p:pic>
        <p:nvPicPr>
          <p:cNvPr id="30" name="Picture 4" descr="http://www.permkrai.ru/_images/cm/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4038600"/>
            <a:ext cx="137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EB1EFA-266F-4C09-9EED-915918DE949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213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2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863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dirty="0" smtClean="0">
                <a:solidFill>
                  <a:schemeClr val="tx1"/>
                </a:solidFill>
              </a:rPr>
              <a:t>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Информация о средней заработной плате по категориям работников</a:t>
            </a:r>
            <a:endParaRPr lang="ru-RU" sz="3000" dirty="0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04800" y="1066799"/>
          <a:ext cx="8534400" cy="50582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2200"/>
                <a:gridCol w="1066800"/>
                <a:gridCol w="1066800"/>
                <a:gridCol w="1066800"/>
                <a:gridCol w="914400"/>
                <a:gridCol w="1060736"/>
                <a:gridCol w="996664"/>
              </a:tblGrid>
              <a:tr h="3893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категории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проекте 2016 года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60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значение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Плановая средняя зарплата в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бюджете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Плановая зарплата по дорожным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картам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Фактическое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значение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Соотношение 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/>
                </a:tc>
              </a:tr>
              <a:tr h="48908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зарплата в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экономике края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27 197.5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28 478.6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27 400,5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28 478.6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89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 в общеобразовательных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учреждениях  (по краю)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122.7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28 478.6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28 478.6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818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 в общеобразовательных учреждениях  (район)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28 595,61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27173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28478,6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  <a:tr h="39129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 дополнительного образования (район)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21 828,0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24884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23 094,0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  <a:tr h="5491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 в дошкольных образовательных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учреждениях (по краю)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330.1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25 330.1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25 330.1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913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 в дошкольных образовательных учреждениях (район)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25 655,6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23328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25330,1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  <a:tr h="41989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Работники учреждений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 (по краю)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485.2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19 479,4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19 479,4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913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Работники учреждений культуры (район)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21 390,0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19485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21390,0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1CA22-7EC3-4946-B3F8-164DB7956C60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EFEFF47-46FF-48D2-A3A9-A6DDBFDE7FA8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304800"/>
            <a:ext cx="7086600" cy="838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 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381000" y="1371600"/>
          <a:ext cx="8458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3252" name="Picture 4" descr="http://www.permkrai.ru/_images/cm/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228600"/>
            <a:ext cx="198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79216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Оказание муниципальных услуг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Рисунок SmartArt 7"/>
          <p:cNvGraphicFramePr>
            <a:graphicFrameLocks noGrp="1"/>
          </p:cNvGraphicFramePr>
          <p:nvPr>
            <p:ph type="dgm" idx="1"/>
          </p:nvPr>
        </p:nvGraphicFramePr>
        <p:xfrm>
          <a:off x="457200" y="1295400"/>
          <a:ext cx="8229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5299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967E97B-0F8D-4649-92AF-9C243505E412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1482" y="245148"/>
            <a:ext cx="1662301" cy="825228"/>
          </a:xfrm>
          <a:prstGeom prst="roundRect">
            <a:avLst>
              <a:gd name="adj" fmla="val 10000"/>
            </a:avLst>
          </a:prstGeom>
          <a:blipFill>
            <a:blip r:embed="rId8" cstate="print">
              <a:extLst>
                <a:ext uri="{28A0092B-C50C-407E-A947-70E740481C1C}"/>
              </a:extLst>
            </a:blip>
            <a:srcRect/>
            <a:stretch>
              <a:fillRect t="-34000" b="-34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9445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Субсидии юридическим лицам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Рисунок SmartArt 4"/>
          <p:cNvGraphicFramePr>
            <a:graphicFrameLocks noGrp="1"/>
          </p:cNvGraphicFramePr>
          <p:nvPr>
            <p:ph type="dgm" idx="1"/>
          </p:nvPr>
        </p:nvGraphicFramePr>
        <p:xfrm>
          <a:off x="533400" y="1219200"/>
          <a:ext cx="8229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734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7C1C093-FB0E-4008-9A97-3CDC440B9D01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1483" y="245148"/>
            <a:ext cx="1589718" cy="825228"/>
          </a:xfrm>
          <a:prstGeom prst="roundRect">
            <a:avLst>
              <a:gd name="adj" fmla="val 10000"/>
            </a:avLst>
          </a:prstGeom>
          <a:blipFill>
            <a:blip r:embed="rId8" cstate="print">
              <a:extLst>
                <a:ext uri="{28A0092B-C50C-407E-A947-70E740481C1C}"/>
              </a:extLst>
            </a:blip>
            <a:srcRect/>
            <a:stretch>
              <a:fillRect t="-34000" b="-34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858000" cy="6858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Социальное обеспечение населения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Рисунок SmartArt 9"/>
          <p:cNvGraphicFramePr>
            <a:graphicFrameLocks noGrp="1"/>
          </p:cNvGraphicFramePr>
          <p:nvPr>
            <p:ph type="dgm" idx="1"/>
          </p:nvPr>
        </p:nvGraphicFramePr>
        <p:xfrm>
          <a:off x="609600" y="1066800"/>
          <a:ext cx="8229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4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25664D1-04AE-4F52-8C53-50CD8165DD27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8600" y="152400"/>
            <a:ext cx="1371600" cy="762000"/>
          </a:xfrm>
          <a:prstGeom prst="roundRect">
            <a:avLst>
              <a:gd name="adj" fmla="val 10000"/>
            </a:avLst>
          </a:prstGeom>
          <a:blipFill>
            <a:blip r:embed="rId8" cstate="print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7000" cy="71596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Межбюджетные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трансферты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Рисунок SmartArt 4"/>
          <p:cNvGraphicFramePr>
            <a:graphicFrameLocks noGrp="1"/>
          </p:cNvGraphicFramePr>
          <p:nvPr>
            <p:ph type="dgm" idx="1"/>
          </p:nvPr>
        </p:nvGraphicFramePr>
        <p:xfrm>
          <a:off x="304800" y="1219200"/>
          <a:ext cx="8229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939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29F43A1-CC2A-48B4-98A8-8B5E92A24AD9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8828" y="228601"/>
            <a:ext cx="1554772" cy="914399"/>
          </a:xfrm>
          <a:prstGeom prst="roundRect">
            <a:avLst>
              <a:gd name="adj" fmla="val 10000"/>
            </a:avLst>
          </a:prstGeom>
          <a:blipFill>
            <a:blip r:embed="rId8" cstate="print">
              <a:extLst>
                <a:ext uri="{28A0092B-C50C-407E-A947-70E740481C1C}"/>
              </a:extLst>
            </a:blip>
            <a:srcRect/>
            <a:stretch>
              <a:fillRect t="-33000" b="-33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020" name="Group 36"/>
          <p:cNvGraphicFramePr>
            <a:graphicFrameLocks noGrp="1"/>
          </p:cNvGraphicFramePr>
          <p:nvPr>
            <p:ph/>
          </p:nvPr>
        </p:nvGraphicFramePr>
        <p:xfrm>
          <a:off x="838200" y="1371600"/>
          <a:ext cx="7772400" cy="4906578"/>
        </p:xfrm>
        <a:graphic>
          <a:graphicData uri="http://schemas.openxmlformats.org/drawingml/2006/table">
            <a:tbl>
              <a:tblPr/>
              <a:tblGrid>
                <a:gridCol w="2049462"/>
                <a:gridCol w="3400425"/>
                <a:gridCol w="2322513"/>
              </a:tblGrid>
              <a:tr h="9444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Показатель, характеризующий базу налогообложения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 информации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10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НДФЛ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Облагаемый доход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УФНС по Пермскому краю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86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имущества физических лиц, облагаемая налогом на имущество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УФНС по Пермскому краю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06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начисленного к уплате в бюджет земельного налога и предоставленных органами местного самоуправления льгот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УФНС по Пермскому краю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22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Транспортный налог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транспортных средств, по которым начислен транспортный налог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УФНС по Пермскому краю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514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D421FFA-763D-4CA2-9E6C-82515BD2F0F4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228600"/>
            <a:ext cx="6629400" cy="9906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Состав налогов для оценки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налогового потенциала поселений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4800" y="228600"/>
            <a:ext cx="1965224" cy="914400"/>
          </a:xfrm>
          <a:prstGeom prst="roundRect">
            <a:avLst>
              <a:gd name="adj" fmla="val 10000"/>
            </a:avLst>
          </a:prstGeom>
          <a:blipFill>
            <a:blip r:embed="rId3" cstate="print">
              <a:extLst>
                <a:ext uri="{28A0092B-C50C-407E-A947-70E740481C1C}"/>
              </a:extLst>
            </a:blip>
            <a:srcRect/>
            <a:stretch>
              <a:fillRect t="-32000" b="-32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6934200" cy="1020762"/>
          </a:xfr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Принцип вертикальной сбалансированности</a:t>
            </a:r>
          </a:p>
        </p:txBody>
      </p:sp>
      <p:graphicFrame>
        <p:nvGraphicFramePr>
          <p:cNvPr id="41045" name="Group 85"/>
          <p:cNvGraphicFramePr>
            <a:graphicFrameLocks noGrp="1"/>
          </p:cNvGraphicFramePr>
          <p:nvPr>
            <p:ph type="tbl" idx="1"/>
          </p:nvPr>
        </p:nvGraphicFramePr>
        <p:xfrm>
          <a:off x="304800" y="1490663"/>
          <a:ext cx="8686800" cy="4695727"/>
        </p:xfrm>
        <a:graphic>
          <a:graphicData uri="http://schemas.openxmlformats.org/drawingml/2006/table">
            <a:tbl>
              <a:tblPr/>
              <a:tblGrid>
                <a:gridCol w="1600200"/>
                <a:gridCol w="1143000"/>
                <a:gridCol w="1143000"/>
                <a:gridCol w="1063625"/>
                <a:gridCol w="1266825"/>
                <a:gridCol w="1130300"/>
                <a:gridCol w="1339850"/>
              </a:tblGrid>
              <a:tr h="1296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Бюджет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Прогноз доходов,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млн.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млн.руб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Отклонение дефицит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профицит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ность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собствен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. доходами,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ченность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сбалансированная,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РФФПП  МР  в доходах районного бюджета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Поселений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-4,959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76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Районный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-40,6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32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консолидированный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6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ФФПП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2,94 %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сумме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4,959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5604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C56BA0A-89CE-4C2F-B0DB-FEEB2BA5B50F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8600" y="228600"/>
            <a:ext cx="1371600" cy="1066800"/>
          </a:xfrm>
          <a:prstGeom prst="roundRect">
            <a:avLst>
              <a:gd name="adj" fmla="val 10000"/>
            </a:avLst>
          </a:prstGeom>
          <a:blipFill>
            <a:blip r:embed="rId3" cstate="print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30.09.2015 № 273-ФЗ «Об особенностях составления и утверждения проектов бюджетов бюджетной системы РФ на 2016 год…»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752528"/>
          </a:xfr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lvl="1" indent="0" algn="ctr" defTabSz="4889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6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Приостанавливаются нормы, предусматривающие</a:t>
            </a:r>
            <a:r>
              <a:rPr lang="ru-RU" sz="26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lvl="1" indent="-342900" algn="just" defTabSz="4889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бюджета на очередной финансовый год и плановый период, в части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утверждения планового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периода; с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убъектам РФ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предоставлено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не утверждать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свои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на трехлетку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принятии соответствующих законодательных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норм;</a:t>
            </a:r>
          </a:p>
          <a:p>
            <a:pPr marL="342900" lvl="1" indent="-342900" algn="just" defTabSz="4889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среднесрочного финансового плана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случае, если проект местного бюджета составляется и утверждается на очередной финансовый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год;</a:t>
            </a:r>
          </a:p>
          <a:p>
            <a:pPr marL="342900" lvl="1" indent="-342900" algn="just" defTabSz="4889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 одновременно с проектом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долгосрочный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его утверждение местной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администрацией в срок, не превышающий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 со дня официального опубликования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о бюджете;</a:t>
            </a:r>
          </a:p>
          <a:p>
            <a:pPr marL="342900" lvl="1" indent="-342900" algn="just" defTabSz="4889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рассмотрение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представительного органа проекта решения о бюджете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15 ноября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just" defTabSz="48895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Устанавливается возможность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превышения ограничений муниципального долга на сумму бюджетных кредитов до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1.01.2018.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 defTabSz="4889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endParaRPr lang="ru-RU" dirty="0"/>
          </a:p>
          <a:p>
            <a:pPr marL="342900" lvl="1" indent="-342900" algn="just" defTabSz="4889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endParaRPr lang="ru-RU" dirty="0"/>
          </a:p>
          <a:p>
            <a:pPr marL="342900" lvl="1" indent="-342900" algn="just" defTabSz="4889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1CA22-7EC3-4946-B3F8-164DB7956C6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002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9445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Подушевые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расчётные доходы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тыс. руб./ чел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8130" name="Диаграмма 6"/>
          <p:cNvGraphicFramePr>
            <a:graphicFrameLocks noGrp="1"/>
          </p:cNvGraphicFramePr>
          <p:nvPr>
            <p:ph type="chart" idx="1"/>
          </p:nvPr>
        </p:nvGraphicFramePr>
        <p:xfrm>
          <a:off x="457200" y="1600200"/>
          <a:ext cx="8251825" cy="4583113"/>
        </p:xfrm>
        <a:graphic>
          <a:graphicData uri="http://schemas.openxmlformats.org/presentationml/2006/ole">
            <p:oleObj spid="_x0000_s48130" name="Worksheet" r:id="rId4" imgW="6877020" imgH="3819510" progId="Excel.Sheet.8">
              <p:embed/>
            </p:oleObj>
          </a:graphicData>
        </a:graphic>
      </p:graphicFrame>
      <p:sp>
        <p:nvSpPr>
          <p:cNvPr id="4813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CD54CAF-D380-429E-8DAB-594D7A72D0E7}" type="slidenum">
              <a:rPr lang="ru-RU" smtClean="0"/>
              <a:pPr/>
              <a:t>20</a:t>
            </a:fld>
            <a:endParaRPr lang="ru-RU" smtClean="0"/>
          </a:p>
        </p:txBody>
      </p:sp>
      <p:pic>
        <p:nvPicPr>
          <p:cNvPr id="6" name="Picture 4" descr="C:\Users\alexa\Совет Глав и МО, совещания, выездные, лекции\2014\публичные слушания бюджет 2015-2017\весы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8250" y="178966"/>
            <a:ext cx="2040122" cy="1447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FEFFF">
              <a:alpha val="4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  <a:cs typeface="Arial" charset="0"/>
            </a:endParaRPr>
          </a:p>
        </p:txBody>
      </p:sp>
      <p:sp>
        <p:nvSpPr>
          <p:cNvPr id="67586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02FCBCB-FC3F-42AD-8020-82D4102B3CD3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0" y="381000"/>
            <a:ext cx="6324600" cy="762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Дотации на выравнивание бюджетной обеспеченности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/>
          </a:p>
        </p:txBody>
      </p:sp>
      <p:graphicFrame>
        <p:nvGraphicFramePr>
          <p:cNvPr id="44036" name="Group 4"/>
          <p:cNvGraphicFramePr>
            <a:graphicFrameLocks noGrp="1"/>
          </p:cNvGraphicFramePr>
          <p:nvPr>
            <p:ph idx="4294967295"/>
          </p:nvPr>
        </p:nvGraphicFramePr>
        <p:xfrm>
          <a:off x="457199" y="1371600"/>
          <a:ext cx="8382001" cy="4688650"/>
        </p:xfrm>
        <a:graphic>
          <a:graphicData uri="http://schemas.openxmlformats.org/drawingml/2006/table">
            <a:tbl>
              <a:tblPr/>
              <a:tblGrid>
                <a:gridCol w="2926965"/>
                <a:gridCol w="1463483"/>
                <a:gridCol w="1516866"/>
                <a:gridCol w="1405783"/>
                <a:gridCol w="1068904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99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Районный ФФПП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14 107,0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27 188,0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4 959,0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505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7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Ашапское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с/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4 853,1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5 039,0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1 669,4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5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Карьёвское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с/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574,8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2 949,5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468,3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5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Красноясыльское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2 166,2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4 474,6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1 286,3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5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Медянское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с/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6 512,9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7 139,4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1 535,0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5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Ординское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с/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7 585,5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7653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1400" dirty="0">
              <a:latin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8828" y="228601"/>
            <a:ext cx="1554772" cy="1066799"/>
          </a:xfrm>
          <a:prstGeom prst="roundRect">
            <a:avLst>
              <a:gd name="adj" fmla="val 10000"/>
            </a:avLst>
          </a:prstGeom>
          <a:blipFill>
            <a:blip r:embed="rId3" cstate="print">
              <a:extLst>
                <a:ext uri="{28A0092B-C50C-407E-A947-70E740481C1C}"/>
              </a:extLst>
            </a:blip>
            <a:srcRect/>
            <a:stretch>
              <a:fillRect t="-33000" b="-33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6473825" cy="838200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Расходные обязательства </a:t>
            </a:r>
          </a:p>
        </p:txBody>
      </p:sp>
      <p:sp>
        <p:nvSpPr>
          <p:cNvPr id="75778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4E5AA9C-D508-47D1-AE85-BA52DDAA09A9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2051050" y="1268413"/>
            <a:ext cx="1370013" cy="7207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5795963" y="1268413"/>
            <a:ext cx="1368425" cy="7207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09600" y="2133600"/>
            <a:ext cx="4191000" cy="1600438"/>
          </a:xfrm>
          <a:prstGeom prst="rect">
            <a:avLst/>
          </a:prstGeom>
          <a:solidFill>
            <a:srgbClr val="99FF99"/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Действующие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районный бюджет)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170,1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млн.руб.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4876800" y="2133600"/>
            <a:ext cx="3962400" cy="1738938"/>
          </a:xfrm>
          <a:prstGeom prst="rect">
            <a:avLst/>
          </a:prstGeom>
          <a:solidFill>
            <a:srgbClr val="FF99FF"/>
          </a:solidFill>
          <a:ln>
            <a:solidFill>
              <a:schemeClr val="bg2">
                <a:lumMod val="5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Принимаемые       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1,5 млн.руб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endParaRPr lang="ru-RU" b="1" dirty="0"/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755650" y="4267200"/>
            <a:ext cx="80645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Бюджет текущих расходов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169,3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млн. руб</a:t>
            </a:r>
            <a:r>
              <a:rPr lang="ru-RU" sz="2400" b="1" dirty="0"/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Бюджет развития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2,3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>
              <a:buFontTx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Объем бюджетных ассигнований на исполнение  публичных нормативных обязательств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3,0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 rot="20775372">
            <a:off x="304800" y="281292"/>
            <a:ext cx="1600200" cy="990601"/>
          </a:xfrm>
          <a:prstGeom prst="roundRect">
            <a:avLst>
              <a:gd name="adj" fmla="val 10000"/>
            </a:avLst>
          </a:prstGeom>
          <a:blipFill>
            <a:blip r:embed="rId3" cstate="print">
              <a:extLst>
                <a:ext uri="{28A0092B-C50C-407E-A947-70E740481C1C}"/>
              </a:extLst>
            </a:blip>
            <a:srcRect/>
            <a:stretch>
              <a:fillRect t="-32000" b="-32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77AD439-67D9-4545-BF02-725D2A6396BA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33797" name="Прямоугольник 2"/>
          <p:cNvSpPr>
            <a:spLocks noChangeArrowheads="1"/>
          </p:cNvSpPr>
          <p:nvPr/>
        </p:nvSpPr>
        <p:spPr bwMode="auto">
          <a:xfrm>
            <a:off x="1600200" y="228600"/>
            <a:ext cx="7239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Расходы бюджета на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2016 год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(млн.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руб.)</a:t>
            </a:r>
            <a:endParaRPr lang="ru-RU" sz="2000" b="1" dirty="0"/>
          </a:p>
        </p:txBody>
      </p:sp>
      <p:graphicFrame>
        <p:nvGraphicFramePr>
          <p:cNvPr id="33795" name="Диаграмма 3"/>
          <p:cNvGraphicFramePr>
            <a:graphicFrameLocks/>
          </p:cNvGraphicFramePr>
          <p:nvPr/>
        </p:nvGraphicFramePr>
        <p:xfrm>
          <a:off x="685800" y="1447800"/>
          <a:ext cx="8075613" cy="5103813"/>
        </p:xfrm>
        <a:graphic>
          <a:graphicData uri="http://schemas.openxmlformats.org/presentationml/2006/ole">
            <p:oleObj spid="_x0000_s89090" name="Worksheet" r:id="rId3" imgW="8077200" imgH="4972141" progId="Excel.Sheet.8">
              <p:embed/>
            </p:oleObj>
          </a:graphicData>
        </a:graphic>
      </p:graphicFrame>
      <p:pic>
        <p:nvPicPr>
          <p:cNvPr id="8" name="Содержимое 5" descr="6848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04800"/>
            <a:ext cx="2214578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400" y="228600"/>
            <a:ext cx="6019800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Объемы расходов бюджета по сравнению с 2014годом</a:t>
            </a:r>
            <a:endParaRPr lang="ru-RU" sz="3200" b="1" dirty="0"/>
          </a:p>
        </p:txBody>
      </p:sp>
      <p:graphicFrame>
        <p:nvGraphicFramePr>
          <p:cNvPr id="72706" name="Диаграмма 4"/>
          <p:cNvGraphicFramePr>
            <a:graphicFrameLocks noGrp="1"/>
          </p:cNvGraphicFramePr>
          <p:nvPr>
            <p:ph type="chart" idx="1"/>
          </p:nvPr>
        </p:nvGraphicFramePr>
        <p:xfrm>
          <a:off x="457200" y="1763713"/>
          <a:ext cx="8001000" cy="4484687"/>
        </p:xfrm>
        <a:graphic>
          <a:graphicData uri="http://schemas.openxmlformats.org/presentationml/2006/ole">
            <p:oleObj spid="_x0000_s72706" name="Worksheet" r:id="rId4" imgW="8667780" imgH="6153059" progId="Excel.Sheet.8">
              <p:embed/>
            </p:oleObj>
          </a:graphicData>
        </a:graphic>
      </p:graphicFrame>
      <p:sp>
        <p:nvSpPr>
          <p:cNvPr id="7270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9880382-F13C-486B-A1BE-05D39FDB1CE4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4800" y="228600"/>
            <a:ext cx="2286000" cy="1219200"/>
          </a:xfrm>
          <a:prstGeom prst="roundRect">
            <a:avLst>
              <a:gd name="adj" fmla="val 10000"/>
            </a:avLst>
          </a:prstGeom>
          <a:blipFill>
            <a:blip r:embed="rId5" cstate="print">
              <a:extLst>
                <a:ext uri="{28A0092B-C50C-407E-A947-70E740481C1C}"/>
              </a:extLst>
            </a:blip>
            <a:srcRect/>
            <a:stretch>
              <a:fillRect t="-33000" b="-33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28600" y="762000"/>
          <a:ext cx="86868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1CA22-7EC3-4946-B3F8-164DB7956C60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828800" y="274638"/>
            <a:ext cx="7010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на социальную сферу</a:t>
            </a:r>
            <a:endParaRPr lang="ru-RU" sz="32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type="chart"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885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784ADB6-BAB8-4548-BC59-D079969C9FA6}" type="slidenum">
              <a:rPr lang="ru-RU" smtClean="0"/>
              <a:pPr/>
              <a:t>26</a:t>
            </a:fld>
            <a:endParaRPr lang="ru-RU" smtClean="0"/>
          </a:p>
        </p:txBody>
      </p:sp>
      <p:pic>
        <p:nvPicPr>
          <p:cNvPr id="8" name="Picture 4" descr="http://www.permkrai.ru/_images/cm/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381000"/>
            <a:ext cx="198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YK\Desktop\Рисунок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14600" y="1700808"/>
            <a:ext cx="1524000" cy="4623792"/>
          </a:xfrm>
          <a:prstGeom prst="snip2Diag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19" name="TextBox 18"/>
          <p:cNvSpPr txBox="1"/>
          <p:nvPr/>
        </p:nvSpPr>
        <p:spPr>
          <a:xfrm>
            <a:off x="5638800" y="1600200"/>
            <a:ext cx="3276600" cy="4857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образования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200"/>
              </a:spcAft>
            </a:pP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социальной сферы</a:t>
            </a:r>
          </a:p>
          <a:p>
            <a:pPr>
              <a:spcAft>
                <a:spcPts val="200"/>
              </a:spcAft>
            </a:pP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сельского хозяйства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200"/>
              </a:spcAft>
            </a:pP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Устойчивое развитие сельских территорий </a:t>
            </a:r>
          </a:p>
          <a:p>
            <a:pPr>
              <a:spcAft>
                <a:spcPts val="200"/>
              </a:spcAft>
            </a:pP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малого и среднего предпринимательства</a:t>
            </a:r>
          </a:p>
          <a:p>
            <a:pPr>
              <a:spcAft>
                <a:spcPts val="200"/>
              </a:spcAft>
            </a:pP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Возрождение и развитие народных промыслов и ремёсел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200"/>
              </a:spcAft>
            </a:pP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гражданского единства и гармонизация </a:t>
            </a:r>
          </a:p>
          <a:p>
            <a:pPr>
              <a:spcAft>
                <a:spcPts val="20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межнациональных отношений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62400" y="1676400"/>
            <a:ext cx="1371600" cy="4734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20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272 010,86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200"/>
              </a:spcAft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23 223,60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200"/>
              </a:spcAft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5 409,00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200"/>
              </a:spcAft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818,00</a:t>
            </a:r>
          </a:p>
          <a:p>
            <a:pPr algn="r">
              <a:spcAft>
                <a:spcPts val="200"/>
              </a:spcAft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500,00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200"/>
              </a:spcAft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250,00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200"/>
              </a:spcAft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220,00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200"/>
              </a:spcAft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800" y="152400"/>
            <a:ext cx="6754688" cy="954107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в 2016 году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1403648" y="1628800"/>
            <a:ext cx="1263352" cy="4248472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9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28600" y="3048000"/>
            <a:ext cx="2286000" cy="1524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3429000"/>
            <a:ext cx="2209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302 431,46</a:t>
            </a:r>
          </a:p>
          <a:p>
            <a:pPr algn="ctr"/>
            <a:r>
              <a:rPr lang="ru-RU" b="1" dirty="0" smtClean="0"/>
              <a:t>тыс. руб.</a:t>
            </a:r>
            <a:endParaRPr lang="ru-RU" b="1" dirty="0"/>
          </a:p>
        </p:txBody>
      </p:sp>
      <p:pic>
        <p:nvPicPr>
          <p:cNvPr id="13" name="Picture 1" descr="C:\Users\alexa\Совет Глав и МО, совещания, выездные, лекции\2013\публ слушания\untitled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828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1CA22-7EC3-4946-B3F8-164DB7956C60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702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152400"/>
            <a:ext cx="6248400" cy="5334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(местный бюджет)</a:t>
            </a:r>
          </a:p>
        </p:txBody>
      </p:sp>
      <p:sp>
        <p:nvSpPr>
          <p:cNvPr id="79926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9156EAA-D1F1-4697-8AC0-09B9710CD5A9}" type="slidenum">
              <a:rPr lang="ru-RU" smtClean="0"/>
              <a:pPr/>
              <a:t>28</a:t>
            </a:fld>
            <a:endParaRPr lang="ru-RU" smtClean="0"/>
          </a:p>
        </p:txBody>
      </p:sp>
      <p:graphicFrame>
        <p:nvGraphicFramePr>
          <p:cNvPr id="79929" name="Group 57"/>
          <p:cNvGraphicFramePr>
            <a:graphicFrameLocks noGrp="1"/>
          </p:cNvGraphicFramePr>
          <p:nvPr/>
        </p:nvGraphicFramePr>
        <p:xfrm>
          <a:off x="457200" y="914401"/>
          <a:ext cx="8458200" cy="5818143"/>
        </p:xfrm>
        <a:graphic>
          <a:graphicData uri="http://schemas.openxmlformats.org/drawingml/2006/table">
            <a:tbl>
              <a:tblPr/>
              <a:tblGrid>
                <a:gridCol w="5361070"/>
                <a:gridCol w="1547623"/>
                <a:gridCol w="1549507"/>
              </a:tblGrid>
              <a:tr h="952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 утверждено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2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системы образования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92790,39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75021,2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3957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социальной сферы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25247,6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20341,7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74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Развитие сельского хозяйства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627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малого и среднего предпринимательства в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Ординском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муниципальном районе на 2014-2016 годы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95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Устойчивое развитие сельских территорий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Ординского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Пермского края на 2014-2017 годы и на период до 2020 года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851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гражданского единства и гармонизация межнациональных отношений в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Ординском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муниципальном районе на 2015 -2017 годы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51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Возрождение и развитие народных  промыслов и ремёсел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Ординского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на 2015-2017 годы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457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по программам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128289,23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102425,99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9927" name="Picture 4" descr="http://www.permkrai.ru/_images/cm/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"/>
            <a:ext cx="167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Заголовок 4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7921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расходы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(местный бюджет)</a:t>
            </a:r>
          </a:p>
        </p:txBody>
      </p:sp>
      <p:sp>
        <p:nvSpPr>
          <p:cNvPr id="81921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2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C4268D8-77C8-4292-A498-EAD31DC8D20B}" type="slidenum">
              <a:rPr lang="ru-RU" smtClean="0"/>
              <a:pPr/>
              <a:t>29</a:t>
            </a:fld>
            <a:endParaRPr lang="ru-RU" smtClean="0"/>
          </a:p>
        </p:txBody>
      </p:sp>
      <p:graphicFrame>
        <p:nvGraphicFramePr>
          <p:cNvPr id="76514" name="Group 738"/>
          <p:cNvGraphicFramePr>
            <a:graphicFrameLocks noGrp="1"/>
          </p:cNvGraphicFramePr>
          <p:nvPr/>
        </p:nvGraphicFramePr>
        <p:xfrm>
          <a:off x="457200" y="1371600"/>
          <a:ext cx="8229600" cy="4984770"/>
        </p:xfrm>
        <a:graphic>
          <a:graphicData uri="http://schemas.openxmlformats.org/drawingml/2006/table">
            <a:tbl>
              <a:tblPr/>
              <a:tblGrid>
                <a:gridCol w="6858000"/>
                <a:gridCol w="1371600"/>
              </a:tblGrid>
              <a:tr h="45544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расходов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655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органов местного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самоуправления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34 325,76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36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662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 имущества казны муниципального района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6 482,0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1998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ЕДСС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1 656,47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303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МКУ «ОКС»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3 219,81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858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на возмещение расходов на доставку товаров первой необходимости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399,0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78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организациям автомобильного транспорта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3 074,0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36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Дорожный фонд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8 804,9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6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Гашение задолженности в фонд ОМС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623,05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363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 по сбору и удалению твёрдых бытовых отходов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1 600,00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6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Выравнивание уровня бюджетной обеспеченности поселений из районного фонда финансовой поддержки поселений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4 959,0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36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Выплата пенсии за выслугу лет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3 020,0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63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840,1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363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69 197,1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1" descr="C:\Users\alexa\Совет Глав и МО, совещания, выездные, лекции\2013\публ слушания\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4800"/>
            <a:ext cx="1905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exa\Совет Глав и МО, совещания, выездные, лекции\подложка для слайдо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19210038"/>
              </p:ext>
            </p:extLst>
          </p:nvPr>
        </p:nvGraphicFramePr>
        <p:xfrm>
          <a:off x="228601" y="1600201"/>
          <a:ext cx="8807896" cy="4724399"/>
        </p:xfrm>
        <a:graphic>
          <a:graphicData uri="http://schemas.openxmlformats.org/drawingml/2006/table">
            <a:tbl>
              <a:tblPr firstRow="1" lastRow="1" bandRow="1" bandCol="1">
                <a:tableStyleId>{17292A2E-F333-43FB-9621-5CBBE7FDCDCB}</a:tableStyleId>
              </a:tblPr>
              <a:tblGrid>
                <a:gridCol w="2687216"/>
                <a:gridCol w="1296144"/>
                <a:gridCol w="1152128"/>
                <a:gridCol w="1224136"/>
                <a:gridCol w="1224136"/>
                <a:gridCol w="1224136"/>
              </a:tblGrid>
              <a:tr h="1073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Основные  сценарные условия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2014 г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отчет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г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оценка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0020" marR="45720" indent="-22860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2016 г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. прогноз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986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2017 г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. прогноз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986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2018 г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. прогноз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962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Инфляция в регионе (среднегодовой ИПЦ),% к </a:t>
                      </a:r>
                      <a:r>
                        <a:rPr lang="ru-RU" sz="1800" dirty="0" smtClean="0">
                          <a:effectLst/>
                        </a:rPr>
                        <a:t>пред. </a:t>
                      </a:r>
                      <a:r>
                        <a:rPr lang="ru-RU" sz="1800" dirty="0">
                          <a:effectLst/>
                        </a:rPr>
                        <a:t>году</a:t>
                      </a:r>
                      <a:endParaRPr lang="ru-RU" sz="18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107,4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114,7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0020" marR="45720" indent="-22860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109,8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106,8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106,2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083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Налогооблагаемая прибыль, </a:t>
                      </a:r>
                      <a:r>
                        <a:rPr lang="ru-RU" sz="1800" dirty="0" smtClean="0">
                          <a:effectLst/>
                        </a:rPr>
                        <a:t>темп роста,%</a:t>
                      </a:r>
                      <a:endParaRPr lang="ru-RU" sz="18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81,1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105,2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0020" marR="45720" indent="-22860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101,5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109,7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96,8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729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effectLst/>
                        </a:rPr>
                        <a:t>Фонд оплаты труда, темп роста,  %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108,2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104,9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0020" marR="45720" indent="-22860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104,4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106,3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105,4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729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effectLst/>
                        </a:rPr>
                        <a:t>Средняя заработная плата, рублей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27 197,5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28 478,6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effectLst/>
                        </a:rPr>
                        <a:t>29 901,8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effectLst/>
                        </a:rPr>
                        <a:t>31 964,1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effectLst/>
                        </a:rPr>
                        <a:t>33 854,7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49" name="Picture 1" descr="C:\Users\alexa\Совет Глав и МО, совещания, выездные, лекции\2013\публ слушания\untitled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895"/>
            <a:ext cx="2304256" cy="141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188646"/>
            <a:ext cx="8496944" cy="940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2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макроэкономические показатели,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принятые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 основу планирования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бюджета на 2016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1CA22-7EC3-4946-B3F8-164DB7956C6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590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8580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Основные параметры бюджета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 2016 год,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млн. руб.</a:t>
            </a:r>
          </a:p>
        </p:txBody>
      </p:sp>
      <p:graphicFrame>
        <p:nvGraphicFramePr>
          <p:cNvPr id="22530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5800" y="1854200"/>
          <a:ext cx="8229600" cy="4221163"/>
        </p:xfrm>
        <a:graphic>
          <a:graphicData uri="http://schemas.openxmlformats.org/presentationml/2006/ole">
            <p:oleObj spid="_x0000_s22530" name="Worksheet" r:id="rId4" imgW="6981871" imgH="3581522" progId="Excel.Sheet.8">
              <p:embed/>
            </p:oleObj>
          </a:graphicData>
        </a:graphic>
      </p:graphicFrame>
      <p:sp>
        <p:nvSpPr>
          <p:cNvPr id="22532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DA23933-E0BC-4CBF-B092-3B7E508A3B4D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5" name="Picture 4" descr="C:\Users\alexa\Совет Глав и МО, совещания, выездные, лекции\2014\публичные слушания бюджет 2015-2017\весы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0950" y="199257"/>
            <a:ext cx="1770913" cy="1328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74638"/>
            <a:ext cx="66294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Источники внутреннего финансирования дефицита бюджета</a:t>
            </a:r>
          </a:p>
        </p:txBody>
      </p:sp>
      <p:sp>
        <p:nvSpPr>
          <p:cNvPr id="34818" name="Номер слайда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281D93E-9B62-4082-8051-1B5C3C89B306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2209800" y="1828800"/>
            <a:ext cx="4681538" cy="151288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Дефицит бюджета </a:t>
            </a:r>
          </a:p>
          <a:p>
            <a:pPr algn="ctr">
              <a:defRPr/>
            </a:pPr>
            <a:r>
              <a:rPr lang="ru-RU" sz="2800" b="1" dirty="0"/>
              <a:t>2,94 млн. руб.</a:t>
            </a:r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395288" y="3933825"/>
            <a:ext cx="4176712" cy="208756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/>
              <a:t>Изменение </a:t>
            </a:r>
          </a:p>
          <a:p>
            <a:pPr algn="ctr">
              <a:defRPr/>
            </a:pPr>
            <a:r>
              <a:rPr lang="ru-RU" sz="2000" b="1" dirty="0"/>
              <a:t>остатков</a:t>
            </a:r>
          </a:p>
          <a:p>
            <a:pPr algn="ctr">
              <a:defRPr/>
            </a:pPr>
            <a:r>
              <a:rPr lang="ru-RU" sz="2000" b="1" dirty="0"/>
              <a:t>средств на счетах</a:t>
            </a:r>
          </a:p>
          <a:p>
            <a:pPr algn="ctr">
              <a:defRPr/>
            </a:pPr>
            <a:r>
              <a:rPr lang="ru-RU" sz="2000" b="1" dirty="0"/>
              <a:t>районного бюджета</a:t>
            </a:r>
          </a:p>
          <a:p>
            <a:pPr algn="ctr">
              <a:defRPr/>
            </a:pPr>
            <a:r>
              <a:rPr lang="ru-RU" sz="2000" b="1" dirty="0"/>
              <a:t>-2,94 млн. руб.</a:t>
            </a:r>
          </a:p>
        </p:txBody>
      </p:sp>
      <p:sp>
        <p:nvSpPr>
          <p:cNvPr id="34821" name="Line 8"/>
          <p:cNvSpPr>
            <a:spLocks noChangeShapeType="1"/>
          </p:cNvSpPr>
          <p:nvPr/>
        </p:nvSpPr>
        <p:spPr bwMode="auto">
          <a:xfrm flipH="1">
            <a:off x="2667000" y="3352801"/>
            <a:ext cx="1828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7" name="Oval 9"/>
          <p:cNvSpPr>
            <a:spLocks noChangeArrowheads="1"/>
          </p:cNvSpPr>
          <p:nvPr/>
        </p:nvSpPr>
        <p:spPr bwMode="auto">
          <a:xfrm>
            <a:off x="4800600" y="3962400"/>
            <a:ext cx="4114800" cy="21336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ru-RU" sz="2000" b="1" dirty="0"/>
              <a:t>Кредиты </a:t>
            </a:r>
          </a:p>
          <a:p>
            <a:pPr algn="ctr" eaLnBrk="0" hangingPunct="0">
              <a:defRPr/>
            </a:pPr>
            <a:r>
              <a:rPr lang="ru-RU" sz="2000" b="1" dirty="0"/>
              <a:t>коммерческих </a:t>
            </a:r>
          </a:p>
          <a:p>
            <a:pPr algn="ctr" eaLnBrk="0" hangingPunct="0">
              <a:defRPr/>
            </a:pPr>
            <a:r>
              <a:rPr lang="ru-RU" sz="2000" b="1" dirty="0"/>
              <a:t>банков</a:t>
            </a:r>
          </a:p>
          <a:p>
            <a:pPr algn="ctr" eaLnBrk="0" hangingPunct="0">
              <a:defRPr/>
            </a:pPr>
            <a:r>
              <a:rPr lang="ru-RU" sz="2000" b="1" dirty="0"/>
              <a:t>0 млн. руб.</a:t>
            </a:r>
            <a:r>
              <a:rPr lang="ru-RU" sz="2000" dirty="0"/>
              <a:t> </a:t>
            </a:r>
          </a:p>
        </p:txBody>
      </p:sp>
      <p:sp>
        <p:nvSpPr>
          <p:cNvPr id="34823" name="Line 10"/>
          <p:cNvSpPr>
            <a:spLocks noChangeShapeType="1"/>
          </p:cNvSpPr>
          <p:nvPr/>
        </p:nvSpPr>
        <p:spPr bwMode="auto">
          <a:xfrm>
            <a:off x="4419600" y="3352800"/>
            <a:ext cx="2286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1313" y="196851"/>
            <a:ext cx="1679575" cy="1098550"/>
          </a:xfrm>
          <a:prstGeom prst="roundRect">
            <a:avLst>
              <a:gd name="adj" fmla="val 10000"/>
            </a:avLst>
          </a:prstGeom>
          <a:blipFill>
            <a:blip r:embed="rId3" cstate="print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5" descr="684855.jpg"/>
          <p:cNvPicPr>
            <a:picLocks noGrp="1" noChangeAspect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0" y="304800"/>
            <a:ext cx="2214578" cy="1357322"/>
          </a:xfrm>
          <a:prstGeom prst="rect">
            <a:avLst/>
          </a:prstGeom>
        </p:spPr>
      </p:pic>
      <p:sp>
        <p:nvSpPr>
          <p:cNvPr id="3686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B331DC3-FDAC-477B-A09C-DA151D301F6C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20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2200" y="304800"/>
            <a:ext cx="6781800" cy="64293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Структура доходов на 2016 год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228600" y="762000"/>
          <a:ext cx="8686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67056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Динамика налоговых и неналоговых доходов 2014 – 2016 гг.,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млн. руб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7650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68313" y="1989138"/>
          <a:ext cx="8537575" cy="3957637"/>
        </p:xfrm>
        <a:graphic>
          <a:graphicData uri="http://schemas.openxmlformats.org/presentationml/2006/ole">
            <p:oleObj spid="_x0000_s129026" name="Worksheet" r:id="rId4" imgW="6658051" imgH="3086039" progId="Excel.Sheet.8">
              <p:embed/>
            </p:oleObj>
          </a:graphicData>
        </a:graphic>
      </p:graphicFrame>
      <p:sp>
        <p:nvSpPr>
          <p:cNvPr id="27652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3D0FBA5-16D8-4C07-810E-C5AB7F801CDE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8658" y="237123"/>
            <a:ext cx="1438048" cy="1069321"/>
          </a:xfrm>
          <a:prstGeom prst="roundRect">
            <a:avLst>
              <a:gd name="adj" fmla="val 10000"/>
            </a:avLst>
          </a:prstGeom>
          <a:blipFill>
            <a:blip r:embed="rId5" cstate="print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1" name="Диаграмма 3"/>
          <p:cNvGraphicFramePr>
            <a:graphicFrameLocks/>
          </p:cNvGraphicFramePr>
          <p:nvPr/>
        </p:nvGraphicFramePr>
        <p:xfrm>
          <a:off x="152400" y="1524000"/>
          <a:ext cx="4343400" cy="5210175"/>
        </p:xfrm>
        <a:graphic>
          <a:graphicData uri="http://schemas.openxmlformats.org/presentationml/2006/ole">
            <p:oleObj spid="_x0000_s130050" name="Worksheet" r:id="rId4" imgW="4638568" imgH="5162580" progId="Excel.Sheet.8">
              <p:embed/>
            </p:oleObj>
          </a:graphicData>
        </a:graphic>
      </p:graphicFrame>
      <p:graphicFrame>
        <p:nvGraphicFramePr>
          <p:cNvPr id="30722" name="Диаграмма 4"/>
          <p:cNvGraphicFramePr>
            <a:graphicFrameLocks/>
          </p:cNvGraphicFramePr>
          <p:nvPr/>
        </p:nvGraphicFramePr>
        <p:xfrm>
          <a:off x="4495800" y="1524000"/>
          <a:ext cx="4419600" cy="5181600"/>
        </p:xfrm>
        <a:graphic>
          <a:graphicData uri="http://schemas.openxmlformats.org/presentationml/2006/ole">
            <p:oleObj spid="_x0000_s130051" name="Worksheet" r:id="rId5" imgW="4829251" imgH="5162580" progId="Excel.Sheet.8">
              <p:embed/>
            </p:oleObj>
          </a:graphicData>
        </a:graphic>
      </p:graphicFrame>
      <p:sp>
        <p:nvSpPr>
          <p:cNvPr id="6" name="Rectangle 2"/>
          <p:cNvSpPr txBox="1">
            <a:spLocks noGrp="1" noChangeArrowheads="1"/>
          </p:cNvSpPr>
          <p:nvPr>
            <p:ph type="ctrTitle"/>
          </p:nvPr>
        </p:nvSpPr>
        <p:spPr>
          <a:xfrm>
            <a:off x="381000" y="228600"/>
            <a:ext cx="8334375" cy="1143000"/>
          </a:xfrm>
          <a:solidFill>
            <a:schemeClr val="bg1"/>
          </a:solidFill>
        </p:spPr>
        <p:txBody>
          <a:bodyPr anchor="t">
            <a:no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Структура собственных доходов бюджета Ординского муниципального района </a:t>
            </a:r>
            <a:br>
              <a:rPr lang="ru-RU" sz="2800" b="1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за 2015-2016 годы, </a:t>
            </a:r>
            <a:r>
              <a:rPr lang="ru-RU" sz="2000" b="1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млн.руб</a:t>
            </a:r>
            <a:endParaRPr lang="ru-RU" sz="2000" b="1" dirty="0" smtClean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74638"/>
            <a:ext cx="67818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Анализ безвозмездных поступлений за 2015-2016 годы</a:t>
            </a:r>
          </a:p>
        </p:txBody>
      </p:sp>
      <p:graphicFrame>
        <p:nvGraphicFramePr>
          <p:cNvPr id="31745" name="Диаграмма 3"/>
          <p:cNvGraphicFramePr>
            <a:graphicFrameLocks noGrp="1"/>
          </p:cNvGraphicFramePr>
          <p:nvPr>
            <p:ph type="chart" idx="1"/>
          </p:nvPr>
        </p:nvGraphicFramePr>
        <p:xfrm>
          <a:off x="457200" y="2058988"/>
          <a:ext cx="8229600" cy="3994150"/>
        </p:xfrm>
        <a:graphic>
          <a:graphicData uri="http://schemas.openxmlformats.org/presentationml/2006/ole">
            <p:oleObj spid="_x0000_s131074" name="Worksheet" r:id="rId4" imgW="8496361" imgH="4124310" progId="Excel.Sheet.8">
              <p:embed/>
            </p:oleObj>
          </a:graphicData>
        </a:graphic>
      </p:graphicFrame>
      <p:sp>
        <p:nvSpPr>
          <p:cNvPr id="3174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ECFAA8D-D084-4B6B-8BF9-DAB8DCBE5EA7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6600" y="243530"/>
            <a:ext cx="1474514" cy="990601"/>
          </a:xfrm>
          <a:prstGeom prst="roundRect">
            <a:avLst>
              <a:gd name="adj" fmla="val 10000"/>
            </a:avLst>
          </a:prstGeom>
          <a:blipFill>
            <a:blip r:embed="rId5" cstate="print">
              <a:extLst>
                <a:ext uri="{28A0092B-C50C-407E-A947-70E740481C1C}"/>
              </a:extLst>
            </a:blip>
            <a:srcRect/>
            <a:stretch>
              <a:fillRect t="-32000" b="-32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6244</TotalTime>
  <Words>1415</Words>
  <Application>Microsoft Office PowerPoint</Application>
  <PresentationFormat>Экран (4:3)</PresentationFormat>
  <Paragraphs>464</Paragraphs>
  <Slides>29</Slides>
  <Notes>25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 Office</vt:lpstr>
      <vt:lpstr>Worksheet</vt:lpstr>
      <vt:lpstr>О проекте бюджета  Ординского муниципального района на 2016 год  </vt:lpstr>
      <vt:lpstr>Федеральный закон от 30.09.2015 № 273-ФЗ «Об особенностях составления и утверждения проектов бюджетов бюджетной системы РФ на 2016 год…»</vt:lpstr>
      <vt:lpstr>Слайд 3</vt:lpstr>
      <vt:lpstr>Основные параметры бюджета  на 2016 год, млн. руб.</vt:lpstr>
      <vt:lpstr>Источники внутреннего финансирования дефицита бюджета</vt:lpstr>
      <vt:lpstr>Структура доходов на 2016 год</vt:lpstr>
      <vt:lpstr>Динамика налоговых и неналоговых доходов 2014 – 2016 гг., млн. руб.</vt:lpstr>
      <vt:lpstr>Структура собственных доходов бюджета Ординского муниципального района  за 2015-2016 годы, млн.руб</vt:lpstr>
      <vt:lpstr>Анализ безвозмездных поступлений за 2015-2016 годы</vt:lpstr>
      <vt:lpstr>Формирование расходной части бюджета</vt:lpstr>
      <vt:lpstr>Слайд 11</vt:lpstr>
      <vt:lpstr> Информация о средней заработной плате по категориям работников</vt:lpstr>
      <vt:lpstr>Основные направления расходов </vt:lpstr>
      <vt:lpstr>Оказание муниципальных услуг</vt:lpstr>
      <vt:lpstr>Субсидии юридическим лицам</vt:lpstr>
      <vt:lpstr>Социальное обеспечение населения</vt:lpstr>
      <vt:lpstr>Межбюджетные трансферты</vt:lpstr>
      <vt:lpstr>Состав налогов для оценки  налогового потенциала поселений </vt:lpstr>
      <vt:lpstr>Принцип вертикальной сбалансированности</vt:lpstr>
      <vt:lpstr>Подушевые  расчётные доходы                                                                тыс. руб./ чел</vt:lpstr>
      <vt:lpstr>Дотации на выравнивание бюджетной обеспеченности </vt:lpstr>
      <vt:lpstr>Расходные обязательства </vt:lpstr>
      <vt:lpstr>Слайд 23</vt:lpstr>
      <vt:lpstr>Объемы расходов бюджета по сравнению с 2014годом</vt:lpstr>
      <vt:lpstr>Структура расходов бюджета</vt:lpstr>
      <vt:lpstr>Расходы бюджета на социальную сферу</vt:lpstr>
      <vt:lpstr>Слайд 27</vt:lpstr>
      <vt:lpstr>Муниципальные программы (местный бюджет)</vt:lpstr>
      <vt:lpstr>Непрограммные  расходы  (местный бюджет)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Галина Александровна Жукова</cp:lastModifiedBy>
  <cp:revision>528</cp:revision>
  <cp:lastPrinted>1601-01-01T00:00:00Z</cp:lastPrinted>
  <dcterms:created xsi:type="dcterms:W3CDTF">1601-01-01T00:00:00Z</dcterms:created>
  <dcterms:modified xsi:type="dcterms:W3CDTF">2015-11-09T09:33:59Z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