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2" r:id="rId3"/>
    <p:sldId id="303" r:id="rId4"/>
    <p:sldId id="304" r:id="rId5"/>
    <p:sldId id="308" r:id="rId6"/>
    <p:sldId id="310" r:id="rId7"/>
    <p:sldId id="311" r:id="rId8"/>
    <p:sldId id="29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местный</c:v>
                </c:pt>
                <c:pt idx="1">
                  <c:v>краевой</c:v>
                </c:pt>
                <c:pt idx="2">
                  <c:v>внебюджет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75026</c:v>
                </c:pt>
                <c:pt idx="1">
                  <c:v>196989</c:v>
                </c:pt>
                <c:pt idx="2">
                  <c:v>6427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местный</c:v>
                </c:pt>
                <c:pt idx="1">
                  <c:v>краевой</c:v>
                </c:pt>
                <c:pt idx="2">
                  <c:v>внебюджет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51118</c:v>
                </c:pt>
                <c:pt idx="1">
                  <c:v>200854</c:v>
                </c:pt>
                <c:pt idx="2">
                  <c:v>6397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местный</c:v>
                </c:pt>
                <c:pt idx="1">
                  <c:v>краевой</c:v>
                </c:pt>
                <c:pt idx="2">
                  <c:v>внебюджет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55365</c:v>
                </c:pt>
                <c:pt idx="1">
                  <c:v>201154</c:v>
                </c:pt>
                <c:pt idx="2">
                  <c:v>6397</c:v>
                </c:pt>
              </c:numCache>
            </c:numRef>
          </c:val>
        </c:ser>
        <c:axId val="72006656"/>
        <c:axId val="72020736"/>
      </c:barChart>
      <c:catAx>
        <c:axId val="72006656"/>
        <c:scaling>
          <c:orientation val="minMax"/>
        </c:scaling>
        <c:axPos val="b"/>
        <c:tickLblPos val="nextTo"/>
        <c:crossAx val="72020736"/>
        <c:crosses val="autoZero"/>
        <c:auto val="1"/>
        <c:lblAlgn val="ctr"/>
        <c:lblOffset val="100"/>
      </c:catAx>
      <c:valAx>
        <c:axId val="72020736"/>
        <c:scaling>
          <c:orientation val="minMax"/>
        </c:scaling>
        <c:axPos val="l"/>
        <c:majorGridlines/>
        <c:numFmt formatCode="General" sourceLinked="1"/>
        <c:tickLblPos val="nextTo"/>
        <c:crossAx val="720066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520279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Муниципальная программа </a:t>
            </a:r>
            <a:r>
              <a:rPr lang="ru-RU" i="1" dirty="0" err="1" smtClean="0">
                <a:solidFill>
                  <a:srgbClr val="002060"/>
                </a:solidFill>
              </a:rPr>
              <a:t>Ординского</a:t>
            </a:r>
            <a:r>
              <a:rPr lang="ru-RU" i="1" dirty="0" smtClean="0">
                <a:solidFill>
                  <a:srgbClr val="002060"/>
                </a:solidFill>
              </a:rPr>
              <a:t> муниципального района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7232848" cy="364996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002060"/>
                </a:solidFill>
              </a:rPr>
              <a:t>«</a:t>
            </a:r>
            <a:r>
              <a:rPr lang="ru-RU" sz="5400" b="1" i="1" dirty="0" smtClean="0">
                <a:solidFill>
                  <a:srgbClr val="002060"/>
                </a:solidFill>
              </a:rPr>
              <a:t>Развитие системы образования»</a:t>
            </a:r>
          </a:p>
          <a:p>
            <a:endParaRPr lang="ru-RU" sz="3600" b="1" i="1" dirty="0" smtClean="0">
              <a:solidFill>
                <a:srgbClr val="002060"/>
              </a:solidFill>
            </a:endParaRPr>
          </a:p>
          <a:p>
            <a:endParaRPr lang="ru-RU" sz="3600" b="1" i="1" dirty="0" smtClean="0">
              <a:solidFill>
                <a:srgbClr val="002060"/>
              </a:solidFill>
            </a:endParaRPr>
          </a:p>
          <a:p>
            <a:endParaRPr lang="ru-RU" sz="3600" b="1" i="1" dirty="0" smtClean="0">
              <a:solidFill>
                <a:srgbClr val="002060"/>
              </a:solidFill>
            </a:endParaRPr>
          </a:p>
          <a:p>
            <a:endParaRPr lang="ru-RU" sz="3600" b="1" i="1" dirty="0" smtClean="0">
              <a:solidFill>
                <a:srgbClr val="002060"/>
              </a:solidFill>
            </a:endParaRPr>
          </a:p>
          <a:p>
            <a:endParaRPr lang="ru-RU" sz="5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Bookman Old Style" pitchFamily="18" charset="0"/>
              </a:rPr>
              <a:t>ЦЕЛЬ ПРОГРАММЫ: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2800" b="1" i="1" dirty="0" smtClean="0">
                <a:latin typeface="+mj-lt"/>
              </a:rPr>
              <a:t>  Комплексное развитие системы образования района, обеспечивающее повышение доступности качества образования, посредством создания условий для индивидуализации образования и использования инновационных механизмов обучения, воспитания и социализации личности, как важного фактора устойчивого социально-экономического и </a:t>
            </a:r>
            <a:r>
              <a:rPr lang="ru-RU" sz="2800" b="1" i="1" dirty="0" err="1" smtClean="0">
                <a:latin typeface="+mj-lt"/>
              </a:rPr>
              <a:t>социокультурного</a:t>
            </a:r>
            <a:r>
              <a:rPr lang="ru-RU" sz="2800" b="1" i="1" dirty="0" smtClean="0">
                <a:latin typeface="+mj-lt"/>
              </a:rPr>
              <a:t> развития района в интересах человека, общества и государства.</a:t>
            </a:r>
            <a:endParaRPr lang="ru-RU" sz="28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Общий объем финансирования программы (тыс. руб.)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2016 год: местный бюджет – 75 021,26;</a:t>
            </a:r>
          </a:p>
          <a:p>
            <a:r>
              <a:rPr lang="ru-RU" sz="2800" i="1" dirty="0" smtClean="0"/>
              <a:t>                  краевой бюджет – 196 989,6;</a:t>
            </a:r>
          </a:p>
          <a:p>
            <a:r>
              <a:rPr lang="ru-RU" sz="2800" i="1" dirty="0" smtClean="0"/>
              <a:t>                   внебюджетные источники – 6 427,2.</a:t>
            </a:r>
          </a:p>
          <a:p>
            <a:r>
              <a:rPr lang="ru-RU" sz="2800" i="1" dirty="0" smtClean="0"/>
              <a:t>2017 год: местный бюджет – 51 118,0;</a:t>
            </a:r>
          </a:p>
          <a:p>
            <a:r>
              <a:rPr lang="ru-RU" sz="2800" i="1" dirty="0" smtClean="0"/>
              <a:t>                  краевой бюджет – 200 854,2;</a:t>
            </a:r>
          </a:p>
          <a:p>
            <a:r>
              <a:rPr lang="ru-RU" sz="2800" i="1" dirty="0" smtClean="0"/>
              <a:t>                   внебюджетные источники – 6 397,2.</a:t>
            </a:r>
          </a:p>
          <a:p>
            <a:r>
              <a:rPr lang="ru-RU" sz="2800" i="1" dirty="0" smtClean="0"/>
              <a:t>2018 год: местный бюджет – 55 365,0;</a:t>
            </a:r>
          </a:p>
          <a:p>
            <a:r>
              <a:rPr lang="ru-RU" sz="2800" i="1" dirty="0" smtClean="0"/>
              <a:t>                  краевой бюджет – 201 154,1;</a:t>
            </a:r>
          </a:p>
          <a:p>
            <a:r>
              <a:rPr lang="ru-RU" sz="2800" i="1" dirty="0" smtClean="0"/>
              <a:t>                   внебюджетные источники – </a:t>
            </a:r>
            <a:r>
              <a:rPr lang="ru-RU" sz="2800" i="1" smtClean="0"/>
              <a:t>6 397,24.</a:t>
            </a:r>
            <a:endParaRPr lang="ru-RU" sz="2800" i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 smtClean="0"/>
              <a:t>Общий объем расходов</a:t>
            </a:r>
            <a:endParaRPr lang="ru-RU" sz="44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332656"/>
          <a:ext cx="8229600" cy="604867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34680"/>
                <a:gridCol w="1872208"/>
                <a:gridCol w="2232248"/>
                <a:gridCol w="1090464"/>
              </a:tblGrid>
              <a:tr h="155094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Название</a:t>
                      </a:r>
                      <a:r>
                        <a:rPr lang="ru-RU" sz="2000" b="1" baseline="0" dirty="0" smtClean="0"/>
                        <a:t> подпрограммы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 финансирования за 2015 год</a:t>
                      </a:r>
                    </a:p>
                    <a:p>
                      <a:r>
                        <a:rPr lang="ru-RU" sz="2000" b="1" dirty="0" smtClean="0"/>
                        <a:t>(м/б, тыс.руб.)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 финансирования за 2016 год</a:t>
                      </a:r>
                    </a:p>
                    <a:p>
                      <a:r>
                        <a:rPr lang="ru-RU" sz="2000" b="1" dirty="0" smtClean="0"/>
                        <a:t>(м/б, тыс. 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Отклонения (тыс. руб.)</a:t>
                      </a:r>
                      <a:endParaRPr lang="ru-RU" sz="2000" b="1" dirty="0"/>
                    </a:p>
                  </a:txBody>
                  <a:tcPr/>
                </a:tc>
              </a:tr>
              <a:tr h="248150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1 «Дошкольное образование»</a:t>
                      </a:r>
                    </a:p>
                    <a:p>
                      <a:pPr algn="ctr"/>
                      <a:endParaRPr lang="ru-RU" sz="2000" b="1" i="1" dirty="0" smtClean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12 737,6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17 287,5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4 549,8</a:t>
                      </a:r>
                      <a:endParaRPr lang="ru-RU" sz="2000" b="1" dirty="0"/>
                    </a:p>
                  </a:txBody>
                  <a:tcPr/>
                </a:tc>
              </a:tr>
              <a:tr h="2016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2 «Общее образование»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34 551,7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35 181,77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630,07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332656"/>
          <a:ext cx="8229600" cy="615391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34680"/>
                <a:gridCol w="1872208"/>
                <a:gridCol w="2232248"/>
                <a:gridCol w="1090464"/>
              </a:tblGrid>
              <a:tr h="165618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Название</a:t>
                      </a:r>
                      <a:r>
                        <a:rPr lang="ru-RU" sz="2000" b="1" baseline="0" dirty="0" smtClean="0"/>
                        <a:t> подпрограммы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 финансирования за 2015 год</a:t>
                      </a:r>
                    </a:p>
                    <a:p>
                      <a:r>
                        <a:rPr lang="ru-RU" sz="2000" b="1" dirty="0" smtClean="0"/>
                        <a:t>(м/б, тыс.руб.)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 финансирования за 2016 год</a:t>
                      </a:r>
                    </a:p>
                    <a:p>
                      <a:r>
                        <a:rPr lang="ru-RU" sz="2000" b="1" dirty="0" smtClean="0"/>
                        <a:t>(м/б, тыс. 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Отклонения (тыс. руб.)</a:t>
                      </a:r>
                      <a:endParaRPr lang="ru-RU" sz="2000" b="1" dirty="0"/>
                    </a:p>
                  </a:txBody>
                  <a:tcPr/>
                </a:tc>
              </a:tr>
              <a:tr h="2481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3 «Дополнительное образование детей»</a:t>
                      </a:r>
                      <a:b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</a:b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</a:t>
                      </a:r>
                    </a:p>
                    <a:p>
                      <a:pPr algn="ctr"/>
                      <a:endParaRPr lang="ru-RU" sz="2000" b="1" i="1" dirty="0" smtClean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11 720,02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12 126,6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406,58</a:t>
                      </a:r>
                      <a:endParaRPr lang="ru-RU" sz="2000" b="1" dirty="0"/>
                    </a:p>
                  </a:txBody>
                  <a:tcPr/>
                </a:tc>
              </a:tr>
              <a:tr h="2016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4</a:t>
                      </a:r>
                      <a:b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</a:b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«Кадровая политика»</a:t>
                      </a:r>
                    </a:p>
                    <a:p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206,5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356,5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150,0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101970"/>
          <a:ext cx="8229600" cy="670717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34680"/>
                <a:gridCol w="1872208"/>
                <a:gridCol w="2077888"/>
                <a:gridCol w="1244824"/>
              </a:tblGrid>
              <a:tr h="126047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Название</a:t>
                      </a:r>
                      <a:r>
                        <a:rPr lang="ru-RU" sz="2000" b="1" baseline="0" dirty="0" smtClean="0"/>
                        <a:t> подпрограммы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 финансирования за 2015 год</a:t>
                      </a:r>
                    </a:p>
                    <a:p>
                      <a:r>
                        <a:rPr lang="ru-RU" sz="2000" b="1" dirty="0" smtClean="0"/>
                        <a:t>(м/б, тыс.руб.)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 финансирования за 2016 год</a:t>
                      </a:r>
                    </a:p>
                    <a:p>
                      <a:r>
                        <a:rPr lang="ru-RU" sz="2000" b="1" dirty="0" smtClean="0"/>
                        <a:t>(м/б, тыс. 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Отклонения (тыс. руб.)</a:t>
                      </a:r>
                      <a:endParaRPr lang="ru-RU" sz="2000" b="1" dirty="0"/>
                    </a:p>
                  </a:txBody>
                  <a:tcPr/>
                </a:tc>
              </a:tr>
              <a:tr h="27261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5 «</a:t>
                      </a: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</a:rPr>
                        <a:t>Приведение образовательных учреждений в нормативное состояние»</a:t>
                      </a: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/>
                      </a:r>
                      <a:b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</a:b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</a:t>
                      </a:r>
                    </a:p>
                    <a:p>
                      <a:pPr algn="ctr"/>
                      <a:endParaRPr lang="ru-RU" sz="2000" b="1" i="1" dirty="0" smtClean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36 539,74 (из них на ремонтные работы ОУ-</a:t>
                      </a:r>
                    </a:p>
                    <a:p>
                      <a:r>
                        <a:rPr lang="ru-RU" sz="2000" b="1" dirty="0" smtClean="0"/>
                        <a:t>10 013,8)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5 890,34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2000" dirty="0" smtClean="0"/>
                        <a:t>30 649,4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="1" dirty="0" smtClean="0"/>
                        <a:t>(4 123,5</a:t>
                      </a:r>
                      <a:r>
                        <a:rPr lang="ru-RU" sz="2000" dirty="0" smtClean="0"/>
                        <a:t>)</a:t>
                      </a:r>
                      <a:endParaRPr lang="ru-RU" sz="2000" dirty="0"/>
                    </a:p>
                  </a:txBody>
                  <a:tcPr/>
                </a:tc>
              </a:tr>
              <a:tr h="25618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6</a:t>
                      </a:r>
                      <a:b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</a:b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«Обеспечение реализации муниципальной программы и прочие мероприятия в сфере образования»</a:t>
                      </a:r>
                      <a:endParaRPr lang="ru-RU" sz="2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4 410,4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4 178,55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-</a:t>
                      </a:r>
                      <a:r>
                        <a:rPr lang="ru-RU" sz="2000" b="1" baseline="0" dirty="0" smtClean="0"/>
                        <a:t> 131,9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b="1" i="1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6000" b="1" i="1" smtClean="0">
                <a:solidFill>
                  <a:srgbClr val="002060"/>
                </a:solidFill>
                <a:latin typeface="Bookman Old Style" pitchFamily="18" charset="0"/>
              </a:rPr>
              <a:t>СПАСИБО </a:t>
            </a:r>
            <a:r>
              <a:rPr lang="ru-RU" sz="6000" b="1" i="1" dirty="0" smtClean="0">
                <a:solidFill>
                  <a:srgbClr val="002060"/>
                </a:solidFill>
                <a:latin typeface="Bookman Old Style" pitchFamily="18" charset="0"/>
              </a:rPr>
              <a:t>ЗА ВНИМАНИЕ !</a:t>
            </a:r>
            <a:endParaRPr lang="ru-RU" sz="60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1250</TotalTime>
  <Words>319</Words>
  <Application>Microsoft Office PowerPoint</Application>
  <PresentationFormat>Экран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Муниципальная программа Ординского муниципального района</vt:lpstr>
      <vt:lpstr>Слайд 2</vt:lpstr>
      <vt:lpstr>Общий объем финансирования программы (тыс. руб.)</vt:lpstr>
      <vt:lpstr>Общий объем расходов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 Ординского муниципального района</dc:title>
  <dc:creator>user</dc:creator>
  <cp:lastModifiedBy>user</cp:lastModifiedBy>
  <cp:revision>58</cp:revision>
  <dcterms:created xsi:type="dcterms:W3CDTF">2014-10-24T09:40:54Z</dcterms:created>
  <dcterms:modified xsi:type="dcterms:W3CDTF">2015-11-09T03:50:22Z</dcterms:modified>
</cp:coreProperties>
</file>