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6" r:id="rId2"/>
    <p:sldId id="274" r:id="rId3"/>
    <p:sldId id="268" r:id="rId4"/>
    <p:sldId id="269" r:id="rId5"/>
    <p:sldId id="258" r:id="rId6"/>
    <p:sldId id="293" r:id="rId7"/>
    <p:sldId id="294" r:id="rId8"/>
    <p:sldId id="295" r:id="rId9"/>
    <p:sldId id="260" r:id="rId10"/>
    <p:sldId id="313" r:id="rId11"/>
    <p:sldId id="314" r:id="rId12"/>
    <p:sldId id="318" r:id="rId13"/>
    <p:sldId id="319" r:id="rId14"/>
    <p:sldId id="261" r:id="rId15"/>
    <p:sldId id="321" r:id="rId16"/>
    <p:sldId id="262" r:id="rId17"/>
    <p:sldId id="297" r:id="rId18"/>
    <p:sldId id="298" r:id="rId19"/>
    <p:sldId id="325" r:id="rId20"/>
    <p:sldId id="326" r:id="rId21"/>
    <p:sldId id="327" r:id="rId22"/>
    <p:sldId id="322" r:id="rId23"/>
    <p:sldId id="265" r:id="rId24"/>
    <p:sldId id="324" r:id="rId25"/>
    <p:sldId id="323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5616" autoAdjust="0"/>
    <p:restoredTop sz="86936" autoAdjust="0"/>
  </p:normalViewPr>
  <p:slideViewPr>
    <p:cSldViewPr>
      <p:cViewPr>
        <p:scale>
          <a:sx n="75" d="100"/>
          <a:sy n="75" d="100"/>
        </p:scale>
        <p:origin x="-744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61E5FC-5123-4EC3-A8CA-FEB87BBAFDE2}" type="doc">
      <dgm:prSet loTypeId="urn:microsoft.com/office/officeart/2005/8/layout/hierarchy1" loCatId="hierarchy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C3F8EE54-4026-4781-A07F-0A34A57E4223}">
      <dgm:prSet phldrT="[Текст]"/>
      <dgm:spPr/>
      <dgm:t>
        <a:bodyPr/>
        <a:lstStyle/>
        <a:p>
          <a:r>
            <a:rPr lang="ru-RU" dirty="0" smtClean="0"/>
            <a:t>Подпрограмма «Развитие физической культуры и спорта»</a:t>
          </a:r>
          <a:endParaRPr lang="ru-RU" dirty="0"/>
        </a:p>
      </dgm:t>
    </dgm:pt>
    <dgm:pt modelId="{8C8310F1-BD16-4EB5-8899-5975CEF33B6A}" type="parTrans" cxnId="{52826118-00C9-45BC-8A9D-9368AA8369D0}">
      <dgm:prSet/>
      <dgm:spPr/>
      <dgm:t>
        <a:bodyPr/>
        <a:lstStyle/>
        <a:p>
          <a:endParaRPr lang="ru-RU"/>
        </a:p>
      </dgm:t>
    </dgm:pt>
    <dgm:pt modelId="{139DE7BD-8CB5-438A-A3A0-26CB8ADE0744}" type="sibTrans" cxnId="{52826118-00C9-45BC-8A9D-9368AA8369D0}">
      <dgm:prSet/>
      <dgm:spPr/>
      <dgm:t>
        <a:bodyPr/>
        <a:lstStyle/>
        <a:p>
          <a:endParaRPr lang="ru-RU"/>
        </a:p>
      </dgm:t>
    </dgm:pt>
    <dgm:pt modelId="{0898C31F-FB8F-428B-8C66-4A3E825A3591}">
      <dgm:prSet phldrT="[Текст]"/>
      <dgm:spPr/>
      <dgm:t>
        <a:bodyPr/>
        <a:lstStyle/>
        <a:p>
          <a:r>
            <a:rPr lang="ru-RU" dirty="0" smtClean="0"/>
            <a:t>МБУ ФОК «Золотая Орда»</a:t>
          </a:r>
          <a:endParaRPr lang="ru-RU" dirty="0"/>
        </a:p>
      </dgm:t>
    </dgm:pt>
    <dgm:pt modelId="{BD2097B0-34BF-4F36-A8FD-D2D3E026ED9B}" type="parTrans" cxnId="{0A46F0FD-799C-4B62-B9F4-B1DC3E8D2675}">
      <dgm:prSet/>
      <dgm:spPr/>
      <dgm:t>
        <a:bodyPr/>
        <a:lstStyle/>
        <a:p>
          <a:endParaRPr lang="ru-RU"/>
        </a:p>
      </dgm:t>
    </dgm:pt>
    <dgm:pt modelId="{BC80EFB2-94C9-49E5-AFB5-F5C3F0B4746D}" type="sibTrans" cxnId="{0A46F0FD-799C-4B62-B9F4-B1DC3E8D2675}">
      <dgm:prSet/>
      <dgm:spPr/>
      <dgm:t>
        <a:bodyPr/>
        <a:lstStyle/>
        <a:p>
          <a:endParaRPr lang="ru-RU"/>
        </a:p>
      </dgm:t>
    </dgm:pt>
    <dgm:pt modelId="{D44C8455-1638-4F18-9C32-00BBAD27C66A}">
      <dgm:prSet phldrT="[Текст]"/>
      <dgm:spPr/>
      <dgm:t>
        <a:bodyPr/>
        <a:lstStyle/>
        <a:p>
          <a:r>
            <a:rPr lang="ru-RU" dirty="0" smtClean="0"/>
            <a:t>«Школьный спортивный клуб»</a:t>
          </a:r>
          <a:endParaRPr lang="ru-RU" dirty="0"/>
        </a:p>
      </dgm:t>
    </dgm:pt>
    <dgm:pt modelId="{8C56293A-C1CB-4643-995F-54381DC20744}" type="parTrans" cxnId="{EECF388A-50A1-473E-8C71-FC8D2293B70A}">
      <dgm:prSet/>
      <dgm:spPr/>
      <dgm:t>
        <a:bodyPr/>
        <a:lstStyle/>
        <a:p>
          <a:endParaRPr lang="ru-RU"/>
        </a:p>
      </dgm:t>
    </dgm:pt>
    <dgm:pt modelId="{3551471A-7B30-4510-96F7-FD19D948C5CC}" type="sibTrans" cxnId="{EECF388A-50A1-473E-8C71-FC8D2293B70A}">
      <dgm:prSet/>
      <dgm:spPr/>
      <dgm:t>
        <a:bodyPr/>
        <a:lstStyle/>
        <a:p>
          <a:endParaRPr lang="ru-RU"/>
        </a:p>
      </dgm:t>
    </dgm:pt>
    <dgm:pt modelId="{75639F8E-2A1B-4D90-8361-B3D8B420491D}">
      <dgm:prSet/>
      <dgm:spPr/>
      <dgm:t>
        <a:bodyPr/>
        <a:lstStyle/>
        <a:p>
          <a:r>
            <a:rPr lang="ru-RU" dirty="0" smtClean="0"/>
            <a:t>Раздел «Организации и проведения значимых мероприятий в области физической культуры и спорта»</a:t>
          </a:r>
          <a:endParaRPr lang="ru-RU" dirty="0"/>
        </a:p>
      </dgm:t>
    </dgm:pt>
    <dgm:pt modelId="{2EB536AF-56CA-46F8-9E62-3FFD33764243}" type="parTrans" cxnId="{5449055F-6694-45D0-B2ED-C4A20520A324}">
      <dgm:prSet/>
      <dgm:spPr/>
      <dgm:t>
        <a:bodyPr/>
        <a:lstStyle/>
        <a:p>
          <a:endParaRPr lang="ru-RU"/>
        </a:p>
      </dgm:t>
    </dgm:pt>
    <dgm:pt modelId="{DFD76700-591F-4739-A2CD-214CB1FEA826}" type="sibTrans" cxnId="{5449055F-6694-45D0-B2ED-C4A20520A324}">
      <dgm:prSet/>
      <dgm:spPr/>
      <dgm:t>
        <a:bodyPr/>
        <a:lstStyle/>
        <a:p>
          <a:endParaRPr lang="ru-RU"/>
        </a:p>
      </dgm:t>
    </dgm:pt>
    <dgm:pt modelId="{345589B5-3E77-4DEE-8247-4ABF97C7E5D5}" type="pres">
      <dgm:prSet presAssocID="{4E61E5FC-5123-4EC3-A8CA-FEB87BBAFD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7A8FAFE-1FF8-499C-97BD-03298BF82AF8}" type="pres">
      <dgm:prSet presAssocID="{C3F8EE54-4026-4781-A07F-0A34A57E4223}" presName="hierRoot1" presStyleCnt="0"/>
      <dgm:spPr/>
    </dgm:pt>
    <dgm:pt modelId="{337AD360-9643-4644-AF0E-59C34FE0FBD0}" type="pres">
      <dgm:prSet presAssocID="{C3F8EE54-4026-4781-A07F-0A34A57E4223}" presName="composite" presStyleCnt="0"/>
      <dgm:spPr/>
    </dgm:pt>
    <dgm:pt modelId="{33C7D8CB-E64B-4752-A30A-3BC21AEA77FF}" type="pres">
      <dgm:prSet presAssocID="{C3F8EE54-4026-4781-A07F-0A34A57E4223}" presName="background" presStyleLbl="node0" presStyleIdx="0" presStyleCnt="1"/>
      <dgm:spPr/>
    </dgm:pt>
    <dgm:pt modelId="{F707AFBE-1629-4473-B32F-0EA3E875453D}" type="pres">
      <dgm:prSet presAssocID="{C3F8EE54-4026-4781-A07F-0A34A57E4223}" presName="text" presStyleLbl="fgAcc0" presStyleIdx="0" presStyleCnt="1" custScaleX="1924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681F670-06F3-49CF-BC21-7ED7CEB2848A}" type="pres">
      <dgm:prSet presAssocID="{C3F8EE54-4026-4781-A07F-0A34A57E4223}" presName="hierChild2" presStyleCnt="0"/>
      <dgm:spPr/>
    </dgm:pt>
    <dgm:pt modelId="{A8F6E844-C3CA-482A-B898-D7AAB610E925}" type="pres">
      <dgm:prSet presAssocID="{BD2097B0-34BF-4F36-A8FD-D2D3E026ED9B}" presName="Name10" presStyleLbl="parChTrans1D2" presStyleIdx="0" presStyleCnt="3"/>
      <dgm:spPr/>
      <dgm:t>
        <a:bodyPr/>
        <a:lstStyle/>
        <a:p>
          <a:endParaRPr lang="ru-RU"/>
        </a:p>
      </dgm:t>
    </dgm:pt>
    <dgm:pt modelId="{779436FE-2BFA-4EDD-9B27-DC59175A8D0F}" type="pres">
      <dgm:prSet presAssocID="{0898C31F-FB8F-428B-8C66-4A3E825A3591}" presName="hierRoot2" presStyleCnt="0"/>
      <dgm:spPr/>
    </dgm:pt>
    <dgm:pt modelId="{C900CC4D-D8DD-4545-8F4B-4CCE089D6E85}" type="pres">
      <dgm:prSet presAssocID="{0898C31F-FB8F-428B-8C66-4A3E825A3591}" presName="composite2" presStyleCnt="0"/>
      <dgm:spPr/>
    </dgm:pt>
    <dgm:pt modelId="{C0FA75AB-CA87-4E69-816D-3FE7B19B3A83}" type="pres">
      <dgm:prSet presAssocID="{0898C31F-FB8F-428B-8C66-4A3E825A3591}" presName="background2" presStyleLbl="node2" presStyleIdx="0" presStyleCnt="3"/>
      <dgm:spPr/>
    </dgm:pt>
    <dgm:pt modelId="{E705708B-4C98-4AD8-A88E-2DA669545285}" type="pres">
      <dgm:prSet presAssocID="{0898C31F-FB8F-428B-8C66-4A3E825A359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914D09F-5246-461C-95AE-8B47ED55749D}" type="pres">
      <dgm:prSet presAssocID="{0898C31F-FB8F-428B-8C66-4A3E825A3591}" presName="hierChild3" presStyleCnt="0"/>
      <dgm:spPr/>
    </dgm:pt>
    <dgm:pt modelId="{87C50A64-C541-4EC9-A18D-D3EFE448AAEA}" type="pres">
      <dgm:prSet presAssocID="{8C56293A-C1CB-4643-995F-54381DC20744}" presName="Name10" presStyleLbl="parChTrans1D2" presStyleIdx="1" presStyleCnt="3"/>
      <dgm:spPr/>
      <dgm:t>
        <a:bodyPr/>
        <a:lstStyle/>
        <a:p>
          <a:endParaRPr lang="ru-RU"/>
        </a:p>
      </dgm:t>
    </dgm:pt>
    <dgm:pt modelId="{73E2D0FC-E382-43EE-84FC-A5C8DC4871CD}" type="pres">
      <dgm:prSet presAssocID="{D44C8455-1638-4F18-9C32-00BBAD27C66A}" presName="hierRoot2" presStyleCnt="0"/>
      <dgm:spPr/>
    </dgm:pt>
    <dgm:pt modelId="{48861C98-7DE1-4F89-B4AE-0BD8CBB8777B}" type="pres">
      <dgm:prSet presAssocID="{D44C8455-1638-4F18-9C32-00BBAD27C66A}" presName="composite2" presStyleCnt="0"/>
      <dgm:spPr/>
    </dgm:pt>
    <dgm:pt modelId="{D5FC172E-915B-46EA-97A6-AF3E9A4E6A3E}" type="pres">
      <dgm:prSet presAssocID="{D44C8455-1638-4F18-9C32-00BBAD27C66A}" presName="background2" presStyleLbl="node2" presStyleIdx="1" presStyleCnt="3"/>
      <dgm:spPr/>
    </dgm:pt>
    <dgm:pt modelId="{AB0C9A0A-A3A0-4441-989D-7DC77595F088}" type="pres">
      <dgm:prSet presAssocID="{D44C8455-1638-4F18-9C32-00BBAD27C66A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6FBE4F-5F6F-42AC-A085-5887C3684F7D}" type="pres">
      <dgm:prSet presAssocID="{D44C8455-1638-4F18-9C32-00BBAD27C66A}" presName="hierChild3" presStyleCnt="0"/>
      <dgm:spPr/>
    </dgm:pt>
    <dgm:pt modelId="{9250C7B4-6539-4C20-859B-D69FEEC8C588}" type="pres">
      <dgm:prSet presAssocID="{2EB536AF-56CA-46F8-9E62-3FFD33764243}" presName="Name10" presStyleLbl="parChTrans1D2" presStyleIdx="2" presStyleCnt="3"/>
      <dgm:spPr/>
      <dgm:t>
        <a:bodyPr/>
        <a:lstStyle/>
        <a:p>
          <a:endParaRPr lang="ru-RU"/>
        </a:p>
      </dgm:t>
    </dgm:pt>
    <dgm:pt modelId="{4782EA80-3B02-4EFF-BD4F-FD8813ACA223}" type="pres">
      <dgm:prSet presAssocID="{75639F8E-2A1B-4D90-8361-B3D8B420491D}" presName="hierRoot2" presStyleCnt="0"/>
      <dgm:spPr/>
    </dgm:pt>
    <dgm:pt modelId="{372F9910-4708-4751-A861-C27B5355EAED}" type="pres">
      <dgm:prSet presAssocID="{75639F8E-2A1B-4D90-8361-B3D8B420491D}" presName="composite2" presStyleCnt="0"/>
      <dgm:spPr/>
    </dgm:pt>
    <dgm:pt modelId="{53AB8105-9A8E-430C-8566-1ABD6AA751DD}" type="pres">
      <dgm:prSet presAssocID="{75639F8E-2A1B-4D90-8361-B3D8B420491D}" presName="background2" presStyleLbl="node2" presStyleIdx="2" presStyleCnt="3"/>
      <dgm:spPr/>
    </dgm:pt>
    <dgm:pt modelId="{F7232935-531F-47C9-9F7F-CEDF3042F15B}" type="pres">
      <dgm:prSet presAssocID="{75639F8E-2A1B-4D90-8361-B3D8B420491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2BDCB62-3879-4E3F-B504-BBA0DCFB6842}" type="pres">
      <dgm:prSet presAssocID="{75639F8E-2A1B-4D90-8361-B3D8B420491D}" presName="hierChild3" presStyleCnt="0"/>
      <dgm:spPr/>
    </dgm:pt>
  </dgm:ptLst>
  <dgm:cxnLst>
    <dgm:cxn modelId="{2F166E88-8396-4AA5-8592-82E9C9164436}" type="presOf" srcId="{C3F8EE54-4026-4781-A07F-0A34A57E4223}" destId="{F707AFBE-1629-4473-B32F-0EA3E875453D}" srcOrd="0" destOrd="0" presId="urn:microsoft.com/office/officeart/2005/8/layout/hierarchy1"/>
    <dgm:cxn modelId="{45018070-0345-4323-ADDF-72AAD9D96C86}" type="presOf" srcId="{BD2097B0-34BF-4F36-A8FD-D2D3E026ED9B}" destId="{A8F6E844-C3CA-482A-B898-D7AAB610E925}" srcOrd="0" destOrd="0" presId="urn:microsoft.com/office/officeart/2005/8/layout/hierarchy1"/>
    <dgm:cxn modelId="{52826118-00C9-45BC-8A9D-9368AA8369D0}" srcId="{4E61E5FC-5123-4EC3-A8CA-FEB87BBAFDE2}" destId="{C3F8EE54-4026-4781-A07F-0A34A57E4223}" srcOrd="0" destOrd="0" parTransId="{8C8310F1-BD16-4EB5-8899-5975CEF33B6A}" sibTransId="{139DE7BD-8CB5-438A-A3A0-26CB8ADE0744}"/>
    <dgm:cxn modelId="{0A46F0FD-799C-4B62-B9F4-B1DC3E8D2675}" srcId="{C3F8EE54-4026-4781-A07F-0A34A57E4223}" destId="{0898C31F-FB8F-428B-8C66-4A3E825A3591}" srcOrd="0" destOrd="0" parTransId="{BD2097B0-34BF-4F36-A8FD-D2D3E026ED9B}" sibTransId="{BC80EFB2-94C9-49E5-AFB5-F5C3F0B4746D}"/>
    <dgm:cxn modelId="{5449055F-6694-45D0-B2ED-C4A20520A324}" srcId="{C3F8EE54-4026-4781-A07F-0A34A57E4223}" destId="{75639F8E-2A1B-4D90-8361-B3D8B420491D}" srcOrd="2" destOrd="0" parTransId="{2EB536AF-56CA-46F8-9E62-3FFD33764243}" sibTransId="{DFD76700-591F-4739-A2CD-214CB1FEA826}"/>
    <dgm:cxn modelId="{9044CFC8-6561-47DD-B695-5D6E7D0853AD}" type="presOf" srcId="{75639F8E-2A1B-4D90-8361-B3D8B420491D}" destId="{F7232935-531F-47C9-9F7F-CEDF3042F15B}" srcOrd="0" destOrd="0" presId="urn:microsoft.com/office/officeart/2005/8/layout/hierarchy1"/>
    <dgm:cxn modelId="{F498B330-6514-4D29-B2A7-31FEB2F77600}" type="presOf" srcId="{0898C31F-FB8F-428B-8C66-4A3E825A3591}" destId="{E705708B-4C98-4AD8-A88E-2DA669545285}" srcOrd="0" destOrd="0" presId="urn:microsoft.com/office/officeart/2005/8/layout/hierarchy1"/>
    <dgm:cxn modelId="{EECF388A-50A1-473E-8C71-FC8D2293B70A}" srcId="{C3F8EE54-4026-4781-A07F-0A34A57E4223}" destId="{D44C8455-1638-4F18-9C32-00BBAD27C66A}" srcOrd="1" destOrd="0" parTransId="{8C56293A-C1CB-4643-995F-54381DC20744}" sibTransId="{3551471A-7B30-4510-96F7-FD19D948C5CC}"/>
    <dgm:cxn modelId="{261B5BCA-BB08-4A14-BA5B-358287C6E7BB}" type="presOf" srcId="{D44C8455-1638-4F18-9C32-00BBAD27C66A}" destId="{AB0C9A0A-A3A0-4441-989D-7DC77595F088}" srcOrd="0" destOrd="0" presId="urn:microsoft.com/office/officeart/2005/8/layout/hierarchy1"/>
    <dgm:cxn modelId="{242B452E-CD94-44BD-8445-F09C062DC6FA}" type="presOf" srcId="{2EB536AF-56CA-46F8-9E62-3FFD33764243}" destId="{9250C7B4-6539-4C20-859B-D69FEEC8C588}" srcOrd="0" destOrd="0" presId="urn:microsoft.com/office/officeart/2005/8/layout/hierarchy1"/>
    <dgm:cxn modelId="{8EB8E804-50E3-470A-AF80-5304D82EB1B7}" type="presOf" srcId="{8C56293A-C1CB-4643-995F-54381DC20744}" destId="{87C50A64-C541-4EC9-A18D-D3EFE448AAEA}" srcOrd="0" destOrd="0" presId="urn:microsoft.com/office/officeart/2005/8/layout/hierarchy1"/>
    <dgm:cxn modelId="{F409886B-DD83-4365-92F8-6AB0ED27B216}" type="presOf" srcId="{4E61E5FC-5123-4EC3-A8CA-FEB87BBAFDE2}" destId="{345589B5-3E77-4DEE-8247-4ABF97C7E5D5}" srcOrd="0" destOrd="0" presId="urn:microsoft.com/office/officeart/2005/8/layout/hierarchy1"/>
    <dgm:cxn modelId="{EFCD8DB4-EC74-4275-93A0-DF2C6AB97813}" type="presParOf" srcId="{345589B5-3E77-4DEE-8247-4ABF97C7E5D5}" destId="{47A8FAFE-1FF8-499C-97BD-03298BF82AF8}" srcOrd="0" destOrd="0" presId="urn:microsoft.com/office/officeart/2005/8/layout/hierarchy1"/>
    <dgm:cxn modelId="{E9FAFB41-0B49-48D8-B3B1-A3CF4F210C1F}" type="presParOf" srcId="{47A8FAFE-1FF8-499C-97BD-03298BF82AF8}" destId="{337AD360-9643-4644-AF0E-59C34FE0FBD0}" srcOrd="0" destOrd="0" presId="urn:microsoft.com/office/officeart/2005/8/layout/hierarchy1"/>
    <dgm:cxn modelId="{CDEEC7A1-6CBB-44AF-BD26-3EB15B0AB277}" type="presParOf" srcId="{337AD360-9643-4644-AF0E-59C34FE0FBD0}" destId="{33C7D8CB-E64B-4752-A30A-3BC21AEA77FF}" srcOrd="0" destOrd="0" presId="urn:microsoft.com/office/officeart/2005/8/layout/hierarchy1"/>
    <dgm:cxn modelId="{10255361-ED13-406D-9071-39EB93318AD0}" type="presParOf" srcId="{337AD360-9643-4644-AF0E-59C34FE0FBD0}" destId="{F707AFBE-1629-4473-B32F-0EA3E875453D}" srcOrd="1" destOrd="0" presId="urn:microsoft.com/office/officeart/2005/8/layout/hierarchy1"/>
    <dgm:cxn modelId="{9905DD0D-E50E-4479-8C3B-A9B2ABA5697E}" type="presParOf" srcId="{47A8FAFE-1FF8-499C-97BD-03298BF82AF8}" destId="{6681F670-06F3-49CF-BC21-7ED7CEB2848A}" srcOrd="1" destOrd="0" presId="urn:microsoft.com/office/officeart/2005/8/layout/hierarchy1"/>
    <dgm:cxn modelId="{01C1F135-FD43-4C5E-B720-7413166572A0}" type="presParOf" srcId="{6681F670-06F3-49CF-BC21-7ED7CEB2848A}" destId="{A8F6E844-C3CA-482A-B898-D7AAB610E925}" srcOrd="0" destOrd="0" presId="urn:microsoft.com/office/officeart/2005/8/layout/hierarchy1"/>
    <dgm:cxn modelId="{A924DE6A-E540-435B-AE4F-F05785ED682F}" type="presParOf" srcId="{6681F670-06F3-49CF-BC21-7ED7CEB2848A}" destId="{779436FE-2BFA-4EDD-9B27-DC59175A8D0F}" srcOrd="1" destOrd="0" presId="urn:microsoft.com/office/officeart/2005/8/layout/hierarchy1"/>
    <dgm:cxn modelId="{2EF36AC6-4C85-4872-90AE-1AB5EA9FE42B}" type="presParOf" srcId="{779436FE-2BFA-4EDD-9B27-DC59175A8D0F}" destId="{C900CC4D-D8DD-4545-8F4B-4CCE089D6E85}" srcOrd="0" destOrd="0" presId="urn:microsoft.com/office/officeart/2005/8/layout/hierarchy1"/>
    <dgm:cxn modelId="{D11940E5-D7D7-40C2-968B-5D39D779EAA7}" type="presParOf" srcId="{C900CC4D-D8DD-4545-8F4B-4CCE089D6E85}" destId="{C0FA75AB-CA87-4E69-816D-3FE7B19B3A83}" srcOrd="0" destOrd="0" presId="urn:microsoft.com/office/officeart/2005/8/layout/hierarchy1"/>
    <dgm:cxn modelId="{E4BFD3E4-F9B9-4D8A-8E69-171F74D97285}" type="presParOf" srcId="{C900CC4D-D8DD-4545-8F4B-4CCE089D6E85}" destId="{E705708B-4C98-4AD8-A88E-2DA669545285}" srcOrd="1" destOrd="0" presId="urn:microsoft.com/office/officeart/2005/8/layout/hierarchy1"/>
    <dgm:cxn modelId="{8FE064F0-3343-4654-B28B-6D858E8AC641}" type="presParOf" srcId="{779436FE-2BFA-4EDD-9B27-DC59175A8D0F}" destId="{F914D09F-5246-461C-95AE-8B47ED55749D}" srcOrd="1" destOrd="0" presId="urn:microsoft.com/office/officeart/2005/8/layout/hierarchy1"/>
    <dgm:cxn modelId="{CE3A6857-B9C1-4160-9D42-7FAB1F062BD3}" type="presParOf" srcId="{6681F670-06F3-49CF-BC21-7ED7CEB2848A}" destId="{87C50A64-C541-4EC9-A18D-D3EFE448AAEA}" srcOrd="2" destOrd="0" presId="urn:microsoft.com/office/officeart/2005/8/layout/hierarchy1"/>
    <dgm:cxn modelId="{3D34B37F-6D96-495A-A266-AFE30C03232F}" type="presParOf" srcId="{6681F670-06F3-49CF-BC21-7ED7CEB2848A}" destId="{73E2D0FC-E382-43EE-84FC-A5C8DC4871CD}" srcOrd="3" destOrd="0" presId="urn:microsoft.com/office/officeart/2005/8/layout/hierarchy1"/>
    <dgm:cxn modelId="{7FE7321F-44E7-4BF8-BA28-0AAAEBA6A3CA}" type="presParOf" srcId="{73E2D0FC-E382-43EE-84FC-A5C8DC4871CD}" destId="{48861C98-7DE1-4F89-B4AE-0BD8CBB8777B}" srcOrd="0" destOrd="0" presId="urn:microsoft.com/office/officeart/2005/8/layout/hierarchy1"/>
    <dgm:cxn modelId="{DC6E54F4-F1AF-4283-B8F9-62DFF4ADC1EC}" type="presParOf" srcId="{48861C98-7DE1-4F89-B4AE-0BD8CBB8777B}" destId="{D5FC172E-915B-46EA-97A6-AF3E9A4E6A3E}" srcOrd="0" destOrd="0" presId="urn:microsoft.com/office/officeart/2005/8/layout/hierarchy1"/>
    <dgm:cxn modelId="{723AAE29-B3B4-4087-ABAA-DCEE132DA22F}" type="presParOf" srcId="{48861C98-7DE1-4F89-B4AE-0BD8CBB8777B}" destId="{AB0C9A0A-A3A0-4441-989D-7DC77595F088}" srcOrd="1" destOrd="0" presId="urn:microsoft.com/office/officeart/2005/8/layout/hierarchy1"/>
    <dgm:cxn modelId="{03276952-0CA1-48FD-82E9-54EFE40A7BCC}" type="presParOf" srcId="{73E2D0FC-E382-43EE-84FC-A5C8DC4871CD}" destId="{686FBE4F-5F6F-42AC-A085-5887C3684F7D}" srcOrd="1" destOrd="0" presId="urn:microsoft.com/office/officeart/2005/8/layout/hierarchy1"/>
    <dgm:cxn modelId="{A260B198-657D-4F6D-87EE-C455E8A118B0}" type="presParOf" srcId="{6681F670-06F3-49CF-BC21-7ED7CEB2848A}" destId="{9250C7B4-6539-4C20-859B-D69FEEC8C588}" srcOrd="4" destOrd="0" presId="urn:microsoft.com/office/officeart/2005/8/layout/hierarchy1"/>
    <dgm:cxn modelId="{CDC878E6-12AD-4D47-94A7-08899B190692}" type="presParOf" srcId="{6681F670-06F3-49CF-BC21-7ED7CEB2848A}" destId="{4782EA80-3B02-4EFF-BD4F-FD8813ACA223}" srcOrd="5" destOrd="0" presId="urn:microsoft.com/office/officeart/2005/8/layout/hierarchy1"/>
    <dgm:cxn modelId="{028E740F-3DE4-4855-86D9-35C6DA3D47EA}" type="presParOf" srcId="{4782EA80-3B02-4EFF-BD4F-FD8813ACA223}" destId="{372F9910-4708-4751-A861-C27B5355EAED}" srcOrd="0" destOrd="0" presId="urn:microsoft.com/office/officeart/2005/8/layout/hierarchy1"/>
    <dgm:cxn modelId="{C9D70A94-FDC2-43D0-9F7F-A1A8930876C4}" type="presParOf" srcId="{372F9910-4708-4751-A861-C27B5355EAED}" destId="{53AB8105-9A8E-430C-8566-1ABD6AA751DD}" srcOrd="0" destOrd="0" presId="urn:microsoft.com/office/officeart/2005/8/layout/hierarchy1"/>
    <dgm:cxn modelId="{01ED06B8-8854-407A-ACAE-17D43A95C1C9}" type="presParOf" srcId="{372F9910-4708-4751-A861-C27B5355EAED}" destId="{F7232935-531F-47C9-9F7F-CEDF3042F15B}" srcOrd="1" destOrd="0" presId="urn:microsoft.com/office/officeart/2005/8/layout/hierarchy1"/>
    <dgm:cxn modelId="{8CEA94CC-76EE-4D05-83D3-72151B974CE9}" type="presParOf" srcId="{4782EA80-3B02-4EFF-BD4F-FD8813ACA223}" destId="{02BDCB62-3879-4E3F-B504-BBA0DCFB6842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50C7B4-6539-4C20-859B-D69FEEC8C588}">
      <dsp:nvSpPr>
        <dsp:cNvPr id="0" name=""/>
        <dsp:cNvSpPr/>
      </dsp:nvSpPr>
      <dsp:spPr>
        <a:xfrm>
          <a:off x="4342173" y="2726967"/>
          <a:ext cx="3081542" cy="733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700"/>
              </a:lnTo>
              <a:lnTo>
                <a:pt x="3081542" y="499700"/>
              </a:lnTo>
              <a:lnTo>
                <a:pt x="3081542" y="733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50A64-C541-4EC9-A18D-D3EFE448AAEA}">
      <dsp:nvSpPr>
        <dsp:cNvPr id="0" name=""/>
        <dsp:cNvSpPr/>
      </dsp:nvSpPr>
      <dsp:spPr>
        <a:xfrm>
          <a:off x="4296453" y="2726967"/>
          <a:ext cx="91440" cy="73326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3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F6E844-C3CA-482A-B898-D7AAB610E925}">
      <dsp:nvSpPr>
        <dsp:cNvPr id="0" name=""/>
        <dsp:cNvSpPr/>
      </dsp:nvSpPr>
      <dsp:spPr>
        <a:xfrm>
          <a:off x="1260631" y="2726967"/>
          <a:ext cx="3081542" cy="733267"/>
        </a:xfrm>
        <a:custGeom>
          <a:avLst/>
          <a:gdLst/>
          <a:ahLst/>
          <a:cxnLst/>
          <a:rect l="0" t="0" r="0" b="0"/>
          <a:pathLst>
            <a:path>
              <a:moveTo>
                <a:pt x="3081542" y="0"/>
              </a:moveTo>
              <a:lnTo>
                <a:pt x="3081542" y="499700"/>
              </a:lnTo>
              <a:lnTo>
                <a:pt x="0" y="499700"/>
              </a:lnTo>
              <a:lnTo>
                <a:pt x="0" y="7332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7D8CB-E64B-4752-A30A-3BC21AEA77FF}">
      <dsp:nvSpPr>
        <dsp:cNvPr id="0" name=""/>
        <dsp:cNvSpPr/>
      </dsp:nvSpPr>
      <dsp:spPr>
        <a:xfrm>
          <a:off x="1915597" y="1125966"/>
          <a:ext cx="4853152" cy="1601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7AFBE-1629-4473-B32F-0EA3E875453D}">
      <dsp:nvSpPr>
        <dsp:cNvPr id="0" name=""/>
        <dsp:cNvSpPr/>
      </dsp:nvSpPr>
      <dsp:spPr>
        <a:xfrm>
          <a:off x="2195737" y="1392099"/>
          <a:ext cx="4853152" cy="1601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Подпрограмма «Развитие физической культуры и спорта»</a:t>
          </a:r>
          <a:endParaRPr lang="ru-RU" sz="1600" kern="1200" dirty="0"/>
        </a:p>
      </dsp:txBody>
      <dsp:txXfrm>
        <a:off x="2195737" y="1392099"/>
        <a:ext cx="4853152" cy="1601001"/>
      </dsp:txXfrm>
    </dsp:sp>
    <dsp:sp modelId="{C0FA75AB-CA87-4E69-816D-3FE7B19B3A83}">
      <dsp:nvSpPr>
        <dsp:cNvPr id="0" name=""/>
        <dsp:cNvSpPr/>
      </dsp:nvSpPr>
      <dsp:spPr>
        <a:xfrm>
          <a:off x="0" y="3460234"/>
          <a:ext cx="2521262" cy="1601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05708B-4C98-4AD8-A88E-2DA669545285}">
      <dsp:nvSpPr>
        <dsp:cNvPr id="0" name=""/>
        <dsp:cNvSpPr/>
      </dsp:nvSpPr>
      <dsp:spPr>
        <a:xfrm>
          <a:off x="280140" y="3726368"/>
          <a:ext cx="2521262" cy="1601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МБУ ФОК «Золотая Орда»</a:t>
          </a:r>
          <a:endParaRPr lang="ru-RU" sz="1600" kern="1200" dirty="0"/>
        </a:p>
      </dsp:txBody>
      <dsp:txXfrm>
        <a:off x="280140" y="3726368"/>
        <a:ext cx="2521262" cy="1601001"/>
      </dsp:txXfrm>
    </dsp:sp>
    <dsp:sp modelId="{D5FC172E-915B-46EA-97A6-AF3E9A4E6A3E}">
      <dsp:nvSpPr>
        <dsp:cNvPr id="0" name=""/>
        <dsp:cNvSpPr/>
      </dsp:nvSpPr>
      <dsp:spPr>
        <a:xfrm>
          <a:off x="3081542" y="3460234"/>
          <a:ext cx="2521262" cy="1601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0C9A0A-A3A0-4441-989D-7DC77595F088}">
      <dsp:nvSpPr>
        <dsp:cNvPr id="0" name=""/>
        <dsp:cNvSpPr/>
      </dsp:nvSpPr>
      <dsp:spPr>
        <a:xfrm>
          <a:off x="3361683" y="3726368"/>
          <a:ext cx="2521262" cy="1601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«Школьный спортивный клуб»</a:t>
          </a:r>
          <a:endParaRPr lang="ru-RU" sz="1600" kern="1200" dirty="0"/>
        </a:p>
      </dsp:txBody>
      <dsp:txXfrm>
        <a:off x="3361683" y="3726368"/>
        <a:ext cx="2521262" cy="1601001"/>
      </dsp:txXfrm>
    </dsp:sp>
    <dsp:sp modelId="{53AB8105-9A8E-430C-8566-1ABD6AA751DD}">
      <dsp:nvSpPr>
        <dsp:cNvPr id="0" name=""/>
        <dsp:cNvSpPr/>
      </dsp:nvSpPr>
      <dsp:spPr>
        <a:xfrm>
          <a:off x="6163085" y="3460234"/>
          <a:ext cx="2521262" cy="1601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232935-531F-47C9-9F7F-CEDF3042F15B}">
      <dsp:nvSpPr>
        <dsp:cNvPr id="0" name=""/>
        <dsp:cNvSpPr/>
      </dsp:nvSpPr>
      <dsp:spPr>
        <a:xfrm>
          <a:off x="6443225" y="3726368"/>
          <a:ext cx="2521262" cy="16010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Раздел «Организации и проведения значимых мероприятий в области физической культуры и спорта»</a:t>
          </a:r>
          <a:endParaRPr lang="ru-RU" sz="1600" kern="1200" dirty="0"/>
        </a:p>
      </dsp:txBody>
      <dsp:txXfrm>
        <a:off x="6443225" y="3726368"/>
        <a:ext cx="2521262" cy="1601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30E2D3-EA45-4277-9838-23CD43917E6C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3E27BC-5E14-4FEC-8FB4-9F8F98724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1C61B-CCC8-4F60-88B0-310AF93449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1860C-0C98-42B3-A871-70DF61F5BEA4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6577C-B77C-48BC-8AA3-E9C9D21DB5C1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5935D-4298-4A07-86ED-F21D05974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18C2C-55D3-4145-A018-CBB80CA86D60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3185-567B-474D-90DA-89E7E2E21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2A161-81F3-4E57-9112-224AEAEF0F6A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85CFB-B511-4D22-9071-55251E1509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2135D-7218-4A1F-9192-40A5BA4FF4DA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ACF29-082A-4007-B55E-E4EE86DC3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95C5-AF40-48D6-A7C3-E798F95165BE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778A-3DA4-4B44-806E-369171B6D5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9302E-5655-4C6A-A646-64284106E945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7E181-F228-4D6B-981B-1E4A8A84B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723B5-4158-4C0B-ACB4-248A1D5D7119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1DF72-142D-4328-A930-77192EE60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1FD6-17E1-4FE5-8817-BE5460551598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E2B1E-4C64-4622-9840-627582A06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2B329-0FFF-4068-A180-DBB4881C7D9E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7B13D-E044-4B98-8834-BA197F5408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04F75-F21E-4C01-8B3C-796510AC2C1E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40C84-FCB3-4876-B7D9-4BAA19432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93C5291-564D-42EF-ADA3-AF8C6BD18643}" type="datetimeFigureOut">
              <a:rPr lang="ru-RU"/>
              <a:pPr>
                <a:defRPr/>
              </a:pPr>
              <a:t>19.04.2016</a:t>
            </a:fld>
            <a:endParaRPr lang="ru-RU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1A9CA4F9-3576-4D9B-A17E-87A7909D6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00113" y="1773238"/>
            <a:ext cx="77724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>
                <a:latin typeface="Arial" charset="0"/>
              </a:rPr>
              <a:t/>
            </a:r>
            <a:br>
              <a:rPr lang="ru-RU" sz="4000">
                <a:latin typeface="Arial" charset="0"/>
              </a:rPr>
            </a:br>
            <a:r>
              <a:rPr lang="ru-RU" sz="4000">
                <a:latin typeface="Arial" charset="0"/>
              </a:rPr>
              <a:t/>
            </a:r>
            <a:br>
              <a:rPr lang="ru-RU" sz="4000">
                <a:latin typeface="Arial" charset="0"/>
              </a:rPr>
            </a:br>
            <a:r>
              <a:rPr lang="ru-RU" sz="3600" b="1">
                <a:latin typeface="Times New Roman" pitchFamily="18" charset="0"/>
              </a:rPr>
              <a:t>МУНИЦИПАЛЬНАЯ ПРОГРАММА ОРДИНСКОГО </a:t>
            </a:r>
            <a:br>
              <a:rPr lang="ru-RU" sz="3600" b="1">
                <a:latin typeface="Times New Roman" pitchFamily="18" charset="0"/>
              </a:rPr>
            </a:br>
            <a:r>
              <a:rPr lang="ru-RU" sz="3600" b="1">
                <a:latin typeface="Times New Roman" pitchFamily="18" charset="0"/>
              </a:rPr>
              <a:t>МУНИЦИПАЛЬНОГО РАЙОНА</a:t>
            </a:r>
            <a:r>
              <a:rPr lang="ru-RU" sz="3600">
                <a:latin typeface="Times New Roman" pitchFamily="18" charset="0"/>
              </a:rPr>
              <a:t/>
            </a:r>
            <a:br>
              <a:rPr lang="ru-RU" sz="3600">
                <a:latin typeface="Times New Roman" pitchFamily="18" charset="0"/>
              </a:rPr>
            </a:br>
            <a:r>
              <a:rPr lang="ru-RU" sz="4000">
                <a:latin typeface="Times New Roman" pitchFamily="18" charset="0"/>
              </a:rPr>
              <a:t> </a:t>
            </a:r>
            <a:br>
              <a:rPr lang="ru-RU" sz="4000">
                <a:latin typeface="Times New Roman" pitchFamily="18" charset="0"/>
              </a:rPr>
            </a:br>
            <a:r>
              <a:rPr lang="ru-RU" b="1" i="1">
                <a:solidFill>
                  <a:schemeClr val="tx1"/>
                </a:solidFill>
                <a:latin typeface="Times New Roman" pitchFamily="18" charset="0"/>
              </a:rPr>
              <a:t>«РАЗВИТИЕ </a:t>
            </a:r>
            <a:br>
              <a:rPr lang="ru-RU" b="1" i="1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b="1" i="1">
                <a:solidFill>
                  <a:schemeClr val="tx1"/>
                </a:solidFill>
                <a:latin typeface="Times New Roman" pitchFamily="18" charset="0"/>
              </a:rPr>
              <a:t>СОЦИАЛЬНОЙ СФЕРЫ</a:t>
            </a:r>
            <a:r>
              <a:rPr lang="ru-RU" b="1" i="1">
                <a:solidFill>
                  <a:schemeClr val="tx1"/>
                </a:solidFill>
                <a:latin typeface="Arial" charset="0"/>
              </a:rPr>
              <a:t>»</a:t>
            </a:r>
            <a:r>
              <a:rPr lang="ru-RU" b="1" i="1">
                <a:solidFill>
                  <a:schemeClr val="bg1"/>
                </a:solidFill>
                <a:latin typeface="Arial" charset="0"/>
              </a:rPr>
              <a:t/>
            </a:r>
            <a:br>
              <a:rPr lang="ru-RU" b="1" i="1">
                <a:solidFill>
                  <a:schemeClr val="bg1"/>
                </a:solidFill>
                <a:latin typeface="Arial" charset="0"/>
              </a:rPr>
            </a:br>
            <a:endParaRPr lang="ru-RU" b="1" i="1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5"/>
          <p:cNvSpPr txBox="1">
            <a:spLocks noChangeArrowheads="1"/>
          </p:cNvSpPr>
          <p:nvPr/>
        </p:nvSpPr>
        <p:spPr bwMode="auto">
          <a:xfrm>
            <a:off x="544513" y="692150"/>
            <a:ext cx="8005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latin typeface="Arial" charset="0"/>
              </a:rPr>
              <a:t>Муниципальное бюджетное учреждение </a:t>
            </a:r>
          </a:p>
          <a:p>
            <a:pPr algn="ctr"/>
            <a:r>
              <a:rPr lang="ru-RU" sz="2000" b="1">
                <a:latin typeface="Arial" charset="0"/>
              </a:rPr>
              <a:t>физкультурно – оздоровительный комплекс «Золотая Орда»</a:t>
            </a:r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539750" y="2452688"/>
            <a:ext cx="5761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Arial" charset="0"/>
              </a:rPr>
              <a:t>Ресурсное обеспечение:</a:t>
            </a:r>
          </a:p>
        </p:txBody>
      </p:sp>
      <p:graphicFrame>
        <p:nvGraphicFramePr>
          <p:cNvPr id="22571" name="Group 43"/>
          <p:cNvGraphicFramePr>
            <a:graphicFrameLocks noGrp="1"/>
          </p:cNvGraphicFramePr>
          <p:nvPr/>
        </p:nvGraphicFramePr>
        <p:xfrm>
          <a:off x="539750" y="2928938"/>
          <a:ext cx="8135938" cy="2784475"/>
        </p:xfrm>
        <a:graphic>
          <a:graphicData uri="http://schemas.openxmlformats.org/drawingml/2006/table">
            <a:tbl>
              <a:tblPr/>
              <a:tblGrid>
                <a:gridCol w="3240088"/>
                <a:gridCol w="1871662"/>
                <a:gridCol w="1296988"/>
                <a:gridCol w="1727200"/>
              </a:tblGrid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2015 год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41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Предоставление муниципальной услуги по физической культуре и спорту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4 828 007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4834269,54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08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Мероприятия обеспечивающие функционирование и развитие физической культуры и спорта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2 760 700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2276390,68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5"/>
          <p:cNvSpPr txBox="1">
            <a:spLocks noChangeArrowheads="1"/>
          </p:cNvSpPr>
          <p:nvPr/>
        </p:nvSpPr>
        <p:spPr bwMode="auto">
          <a:xfrm>
            <a:off x="963613" y="1035050"/>
            <a:ext cx="70691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b="1">
                <a:latin typeface="Arial" charset="0"/>
              </a:rPr>
              <a:t>Проект «Школьный спортивный клуб»</a:t>
            </a:r>
          </a:p>
        </p:txBody>
      </p:sp>
      <p:sp>
        <p:nvSpPr>
          <p:cNvPr id="24578" name="TextBox 6"/>
          <p:cNvSpPr txBox="1">
            <a:spLocks noChangeArrowheads="1"/>
          </p:cNvSpPr>
          <p:nvPr/>
        </p:nvSpPr>
        <p:spPr bwMode="auto">
          <a:xfrm>
            <a:off x="323850" y="2060575"/>
            <a:ext cx="84963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Arial" charset="0"/>
              </a:rPr>
              <a:t>Проект «Школьный спортивный клуб»  реализуется на основании постановления правительства Пермского края от 10.10.2011 г. № 749-п «О порядке реализации проекта «Школьный спортивный клуб», постановления главы Ординского муниципального района от 05.12.2011 480 (в ред. от 12.03.2014г. № 81)  «О порядке реализации проекта «Школьный спортивный клуб»</a:t>
            </a:r>
          </a:p>
          <a:p>
            <a:endParaRPr lang="ru-RU" dirty="0">
              <a:latin typeface="Arial" charset="0"/>
            </a:endParaRPr>
          </a:p>
          <a:p>
            <a:pPr algn="ctr"/>
            <a:r>
              <a:rPr lang="ru-RU" dirty="0">
                <a:latin typeface="Arial" charset="0"/>
              </a:rPr>
              <a:t> </a:t>
            </a:r>
          </a:p>
          <a:p>
            <a:endParaRPr lang="ru-RU" dirty="0">
              <a:latin typeface="Arial" charset="0"/>
            </a:endParaRPr>
          </a:p>
        </p:txBody>
      </p:sp>
      <p:graphicFrame>
        <p:nvGraphicFramePr>
          <p:cNvPr id="23586" name="Group 34"/>
          <p:cNvGraphicFramePr>
            <a:graphicFrameLocks noGrp="1"/>
          </p:cNvGraphicFramePr>
          <p:nvPr/>
        </p:nvGraphicFramePr>
        <p:xfrm>
          <a:off x="428596" y="3857628"/>
          <a:ext cx="7993062" cy="2384119"/>
        </p:xfrm>
        <a:graphic>
          <a:graphicData uri="http://schemas.openxmlformats.org/drawingml/2006/table">
            <a:tbl>
              <a:tblPr/>
              <a:tblGrid>
                <a:gridCol w="3384550"/>
                <a:gridCol w="1728787"/>
                <a:gridCol w="1368425"/>
                <a:gridCol w="151130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2015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509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 «Школьный спортивный клуб»  местный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б-т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3 307 696,00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3 307 691,32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 «Школьный спортивный клуб»  краевой 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б-т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1 655727,70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1655727,70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Box 5"/>
          <p:cNvSpPr txBox="1">
            <a:spLocks noChangeArrowheads="1"/>
          </p:cNvSpPr>
          <p:nvPr/>
        </p:nvSpPr>
        <p:spPr bwMode="auto">
          <a:xfrm>
            <a:off x="36513" y="836613"/>
            <a:ext cx="914400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Arial" charset="0"/>
              </a:rPr>
              <a:t> </a:t>
            </a:r>
            <a:r>
              <a:rPr lang="ru-RU" sz="2400" b="1">
                <a:latin typeface="Arial" charset="0"/>
              </a:rPr>
              <a:t>Раздел «Организация и проведения значимых мероприятий в области физической культуры и спорта»</a:t>
            </a:r>
            <a:endParaRPr lang="ru-RU" sz="2800" b="1">
              <a:latin typeface="Arial" charset="0"/>
            </a:endParaRPr>
          </a:p>
          <a:p>
            <a:endParaRPr lang="ru-RU">
              <a:latin typeface="Arial" charset="0"/>
            </a:endParaRPr>
          </a:p>
        </p:txBody>
      </p:sp>
      <p:graphicFrame>
        <p:nvGraphicFramePr>
          <p:cNvPr id="24604" name="Group 28"/>
          <p:cNvGraphicFramePr>
            <a:graphicFrameLocks noGrp="1"/>
          </p:cNvGraphicFramePr>
          <p:nvPr/>
        </p:nvGraphicFramePr>
        <p:xfrm>
          <a:off x="827088" y="2636838"/>
          <a:ext cx="7704137" cy="2160588"/>
        </p:xfrm>
        <a:graphic>
          <a:graphicData uri="http://schemas.openxmlformats.org/drawingml/2006/table">
            <a:tbl>
              <a:tblPr/>
              <a:tblGrid>
                <a:gridCol w="2447925"/>
                <a:gridCol w="1728787"/>
                <a:gridCol w="1655763"/>
                <a:gridCol w="1871662"/>
              </a:tblGrid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План 2015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 2015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5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значимых мероприятий в области физкультуры и спорта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601 800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601 800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96,4%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6"/>
          <p:cNvSpPr txBox="1">
            <a:spLocks noChangeArrowheads="1"/>
          </p:cNvSpPr>
          <p:nvPr/>
        </p:nvSpPr>
        <p:spPr bwMode="auto">
          <a:xfrm>
            <a:off x="1106337" y="404813"/>
            <a:ext cx="73520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800" dirty="0" smtClean="0">
                <a:latin typeface="Arial" charset="0"/>
              </a:rPr>
              <a:t>Результаты </a:t>
            </a:r>
            <a:r>
              <a:rPr lang="ru-RU" sz="2800" dirty="0">
                <a:latin typeface="Arial" charset="0"/>
              </a:rPr>
              <a:t>исполнения подпрограммы </a:t>
            </a:r>
          </a:p>
          <a:p>
            <a:pPr algn="ctr"/>
            <a:r>
              <a:rPr lang="ru-RU" sz="2800" dirty="0">
                <a:latin typeface="Arial" charset="0"/>
              </a:rPr>
              <a:t>«Развитие физической культуры и спорта»</a:t>
            </a:r>
          </a:p>
        </p:txBody>
      </p:sp>
      <p:graphicFrame>
        <p:nvGraphicFramePr>
          <p:cNvPr id="25642" name="Group 42"/>
          <p:cNvGraphicFramePr>
            <a:graphicFrameLocks noGrp="1"/>
          </p:cNvGraphicFramePr>
          <p:nvPr/>
        </p:nvGraphicFramePr>
        <p:xfrm>
          <a:off x="827088" y="1484313"/>
          <a:ext cx="7705725" cy="4568508"/>
        </p:xfrm>
        <a:graphic>
          <a:graphicData uri="http://schemas.openxmlformats.org/drawingml/2006/table">
            <a:tbl>
              <a:tblPr/>
              <a:tblGrid>
                <a:gridCol w="4032250"/>
                <a:gridCol w="1944687"/>
                <a:gridCol w="1728788"/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Количество спортсменов  района, завоевавших призовые места на краевых и Всероссийских соревнованиях, %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Систематическое занятие физической культурой и массовым спортом жителей района,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(3221 чел.)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28,3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(3954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96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Единовременная пропускная способность спортивных сооружений, чел.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1388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411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Доля детей в возрасте 7-17 лет, систематически занимающихся физической культурой и спортом в общем количестве детей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соответствующего возраста, 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(1355 чел.)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73,1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(1375 чел.)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/>
              <a:t>5. Подпрограмма «Развитие социально-культурной деятельности»</a:t>
            </a:r>
          </a:p>
        </p:txBody>
      </p:sp>
      <p:graphicFrame>
        <p:nvGraphicFramePr>
          <p:cNvPr id="27681" name="Group 33"/>
          <p:cNvGraphicFramePr>
            <a:graphicFrameLocks noGrp="1"/>
          </p:cNvGraphicFramePr>
          <p:nvPr>
            <p:ph idx="4294967295"/>
          </p:nvPr>
        </p:nvGraphicFramePr>
        <p:xfrm>
          <a:off x="683568" y="1484784"/>
          <a:ext cx="7993062" cy="4608512"/>
        </p:xfrm>
        <a:graphic>
          <a:graphicData uri="http://schemas.openxmlformats.org/drawingml/2006/table">
            <a:tbl>
              <a:tblPr/>
              <a:tblGrid>
                <a:gridCol w="2879725"/>
                <a:gridCol w="2447925"/>
                <a:gridCol w="2665412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1. Молодежная политика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74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2. Развитие культуры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33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3. Брендинг территории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461 000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461 000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105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Раздел 4. Организация и проведение оздоровительной кампании детей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Мес.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1 389 645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Краевой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2 527 616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Мес.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1 389 645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Краевой бюджет   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2 527 616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470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4 531 261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4 527 734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99,9%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0413"/>
          </a:xfrm>
        </p:spPr>
        <p:txBody>
          <a:bodyPr/>
          <a:lstStyle/>
          <a:p>
            <a:r>
              <a:rPr lang="ru-RU" sz="3600" b="1" i="1" dirty="0" smtClean="0">
                <a:effectLst/>
              </a:rPr>
              <a:t>Результаты</a:t>
            </a:r>
          </a:p>
        </p:txBody>
      </p:sp>
      <p:graphicFrame>
        <p:nvGraphicFramePr>
          <p:cNvPr id="4" name="Group 42"/>
          <p:cNvGraphicFramePr>
            <a:graphicFrameLocks noGrp="1"/>
          </p:cNvGraphicFramePr>
          <p:nvPr/>
        </p:nvGraphicFramePr>
        <p:xfrm>
          <a:off x="827088" y="1484313"/>
          <a:ext cx="7705725" cy="3876960"/>
        </p:xfrm>
        <a:graphic>
          <a:graphicData uri="http://schemas.openxmlformats.org/drawingml/2006/table">
            <a:tbl>
              <a:tblPr/>
              <a:tblGrid>
                <a:gridCol w="4032250"/>
                <a:gridCol w="1944687"/>
                <a:gridCol w="1728788"/>
              </a:tblGrid>
              <a:tr h="594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73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Число посетителей культурно -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досуговых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мероприятий, проводимыми муниципальными учреждениями культуры, тыс. руб.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53,3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60,9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(8,441 – музей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13,151 – МЦБ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39,370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5442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Охват детей формами оздоровления, отдыха и занятости, чел.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1550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1471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1085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Разработка социально-значимых проектов, кол-во проектов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000" b="1" dirty="0" smtClean="0"/>
              <a:t>6. Подпрограмма «Мероприятия в сфере культуры для старшего поколения и людей с ограниченными возможностями»</a:t>
            </a:r>
            <a:br>
              <a:rPr lang="ru-RU" sz="2000" b="1" dirty="0" smtClean="0"/>
            </a:br>
            <a:endParaRPr lang="ru-RU" sz="2000" b="1" dirty="0" smtClean="0"/>
          </a:p>
        </p:txBody>
      </p:sp>
      <p:graphicFrame>
        <p:nvGraphicFramePr>
          <p:cNvPr id="42" name="Group 34"/>
          <p:cNvGraphicFramePr>
            <a:graphicFrameLocks noGrp="1"/>
          </p:cNvGraphicFramePr>
          <p:nvPr/>
        </p:nvGraphicFramePr>
        <p:xfrm>
          <a:off x="539552" y="1400390"/>
          <a:ext cx="7993062" cy="4476882"/>
        </p:xfrm>
        <a:graphic>
          <a:graphicData uri="http://schemas.openxmlformats.org/drawingml/2006/table">
            <a:tbl>
              <a:tblPr/>
              <a:tblGrid>
                <a:gridCol w="3384550"/>
                <a:gridCol w="1728787"/>
                <a:gridCol w="1368425"/>
                <a:gridCol w="1511300"/>
              </a:tblGrid>
              <a:tr h="6227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2015 год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99575"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значимых мероприятий для социальной реабилитации инвалидов, администрирование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150 000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>
                          <a:schemeClr val="hlink"/>
                        </a:buClr>
                        <a:buSzPct val="120000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150 000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614746"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значимых мероприятий поддержки старшего поколения, администрирование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</a:pPr>
                      <a:r>
                        <a:rPr lang="ru-RU" sz="1800" b="1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545 800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545 556,28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9830"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695 800</a:t>
                      </a:r>
                      <a:endParaRPr lang="ru-RU" sz="18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</a:rPr>
                        <a:t>695 556,28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100%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Результаты</a:t>
            </a:r>
            <a:r>
              <a:rPr lang="ru-RU" dirty="0"/>
              <a:t>:</a:t>
            </a:r>
          </a:p>
        </p:txBody>
      </p:sp>
      <p:sp>
        <p:nvSpPr>
          <p:cNvPr id="4710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/>
              <a:t>Использование жизненного опыта, активной жизненной позиции ветеранов в вопросах патриотического  воспитания детей и молодежи.</a:t>
            </a:r>
          </a:p>
          <a:p>
            <a:pPr eaLnBrk="1" hangingPunct="1">
              <a:defRPr/>
            </a:pPr>
            <a:r>
              <a:rPr lang="ru-RU"/>
              <a:t>Обеспечение должного внимания общества ветеранам войны и труда, пожилым гражданам района.</a:t>
            </a:r>
          </a:p>
          <a:p>
            <a:pPr eaLnBrk="1" hangingPunct="1">
              <a:defRPr/>
            </a:pPr>
            <a:r>
              <a:rPr lang="ru-RU"/>
              <a:t>Сбор материалов о тружениках тыла.</a:t>
            </a:r>
          </a:p>
          <a:p>
            <a:pPr eaLnBrk="1" hangingPunct="1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214438"/>
            <a:ext cx="8229600" cy="49117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/>
              <a:t>Укрепление физического и духовного здоровья инвалидов.  </a:t>
            </a:r>
          </a:p>
          <a:p>
            <a:pPr eaLnBrk="1" hangingPunct="1">
              <a:defRPr/>
            </a:pPr>
            <a:r>
              <a:rPr lang="ru-RU" sz="2800"/>
              <a:t>Повышение активности инвалидов в общественной жизни. </a:t>
            </a:r>
          </a:p>
          <a:p>
            <a:pPr eaLnBrk="1" hangingPunct="1">
              <a:defRPr/>
            </a:pPr>
            <a:r>
              <a:rPr lang="ru-RU" sz="2800"/>
              <a:t>Повышения чувства уверенности в своих силах.</a:t>
            </a:r>
          </a:p>
          <a:p>
            <a:pPr eaLnBrk="1" hangingPunct="1">
              <a:defRPr/>
            </a:pPr>
            <a:r>
              <a:rPr lang="ru-RU" sz="2800"/>
              <a:t>Развитие дружественных, спортивных  и творческих отношений   между     членами  районной организации. </a:t>
            </a:r>
          </a:p>
          <a:p>
            <a:pPr eaLnBrk="1" hangingPunct="1">
              <a:defRPr/>
            </a:pPr>
            <a:r>
              <a:rPr lang="ru-RU" sz="2800"/>
              <a:t>Социальная адаптация в обществе детей- инвалидов.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260350"/>
            <a:ext cx="8229600" cy="100806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smtClean="0"/>
              <a:t/>
            </a:r>
            <a:br>
              <a:rPr lang="ru-RU" sz="3200" smtClean="0"/>
            </a:br>
            <a:r>
              <a:rPr lang="ru-RU" sz="1400" b="1" smtClean="0"/>
              <a:t>7. Подпрограмма </a:t>
            </a:r>
            <a:br>
              <a:rPr lang="ru-RU" sz="1400" b="1" smtClean="0"/>
            </a:br>
            <a:r>
              <a:rPr lang="ru-RU" sz="1400" b="1" smtClean="0"/>
              <a:t>«Обеспечение жильем молодых семей в Ординском муниципальном районе на 2014-2015 годы»</a:t>
            </a: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graphicFrame>
        <p:nvGraphicFramePr>
          <p:cNvPr id="39939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557338"/>
          <a:ext cx="7499350" cy="4977765"/>
        </p:xfrm>
        <a:graphic>
          <a:graphicData uri="http://schemas.openxmlformats.org/drawingml/2006/table">
            <a:tbl>
              <a:tblPr/>
              <a:tblGrid>
                <a:gridCol w="3802063"/>
                <a:gridCol w="2472977"/>
                <a:gridCol w="1224310"/>
              </a:tblGrid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                   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Годы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Источники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Финансирования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План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2015 (факт)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Местный бюджет (средства сельских поселений)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1 152 600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                   800 000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1066155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385498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7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Краевой бюджет (софинасирование в рамках ФЦП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»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 2011-2015 годы)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2 938 599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                  629 449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2718204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397995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Федеральный бюджет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(софинасирование в рамках ФЦП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«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Жилище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»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на 2011-2015 годы)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1 147 881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                   825 747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1061790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303 333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Общий объем финансирования подпрограммы (без внебюджетных источников)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7494276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5932977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6" name="Line 29"/>
          <p:cNvSpPr>
            <a:spLocks noChangeShapeType="1"/>
          </p:cNvSpPr>
          <p:nvPr/>
        </p:nvSpPr>
        <p:spPr bwMode="auto">
          <a:xfrm>
            <a:off x="5580062" y="2060575"/>
            <a:ext cx="49" cy="316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97" name="Line 30"/>
          <p:cNvSpPr>
            <a:spLocks noChangeShapeType="1"/>
          </p:cNvSpPr>
          <p:nvPr/>
        </p:nvSpPr>
        <p:spPr bwMode="auto">
          <a:xfrm>
            <a:off x="4284663" y="2060575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98" name="Text Box 31"/>
          <p:cNvSpPr txBox="1">
            <a:spLocks noChangeArrowheads="1"/>
          </p:cNvSpPr>
          <p:nvPr/>
        </p:nvSpPr>
        <p:spPr bwMode="auto">
          <a:xfrm>
            <a:off x="4624388" y="30114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2799" name="Text Box 32"/>
          <p:cNvSpPr txBox="1">
            <a:spLocks noChangeArrowheads="1"/>
          </p:cNvSpPr>
          <p:nvPr/>
        </p:nvSpPr>
        <p:spPr bwMode="auto">
          <a:xfrm>
            <a:off x="4356100" y="1989138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Остаток 2014</a:t>
            </a:r>
          </a:p>
        </p:txBody>
      </p:sp>
      <p:sp>
        <p:nvSpPr>
          <p:cNvPr id="32800" name="Text Box 33"/>
          <p:cNvSpPr txBox="1">
            <a:spLocks noChangeArrowheads="1"/>
          </p:cNvSpPr>
          <p:nvPr/>
        </p:nvSpPr>
        <p:spPr bwMode="auto">
          <a:xfrm>
            <a:off x="4356100" y="22764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32801" name="Text Box 34"/>
          <p:cNvSpPr txBox="1">
            <a:spLocks noChangeArrowheads="1"/>
          </p:cNvSpPr>
          <p:nvPr/>
        </p:nvSpPr>
        <p:spPr bwMode="auto">
          <a:xfrm>
            <a:off x="5846763" y="1984375"/>
            <a:ext cx="100806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/>
              <a:t>2015</a:t>
            </a:r>
            <a:endParaRPr lang="ru-RU" dirty="0"/>
          </a:p>
        </p:txBody>
      </p:sp>
      <p:sp>
        <p:nvSpPr>
          <p:cNvPr id="32802" name="Text Box 35"/>
          <p:cNvSpPr txBox="1">
            <a:spLocks noChangeArrowheads="1"/>
          </p:cNvSpPr>
          <p:nvPr/>
        </p:nvSpPr>
        <p:spPr bwMode="auto">
          <a:xfrm>
            <a:off x="5651500" y="2276475"/>
            <a:ext cx="18415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4294967295"/>
          </p:nvPr>
        </p:nvSpPr>
        <p:spPr>
          <a:xfrm>
            <a:off x="323850" y="981075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800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</a:rPr>
              <a:t>      </a:t>
            </a:r>
            <a:r>
              <a:rPr lang="ru-RU" sz="2800" dirty="0" smtClean="0">
                <a:latin typeface="+mj-lt"/>
              </a:rPr>
              <a:t>ЦЕЛЬ: создание условий для развития социальной сферы Ординского муниципального района, объединяющие такие направления как культура, молодежная политика, физическая культура и спорт, оздоровление, социальная политика и др.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dirty="0" smtClean="0">
                <a:latin typeface="+mj-lt"/>
              </a:rPr>
              <a:t>  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dirty="0" smtClean="0">
                <a:latin typeface="+mj-lt"/>
              </a:rPr>
              <a:t>    Объединяет цели и задачи 9 подпрограмм.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Times New Roman" pitchFamily="18" charset="0"/>
              </a:rPr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468313" y="404813"/>
            <a:ext cx="82296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8. Подпрограмма «Патриотическое воспитание»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oup 33"/>
          <p:cNvGraphicFramePr>
            <a:graphicFrameLocks/>
          </p:cNvGraphicFramePr>
          <p:nvPr/>
        </p:nvGraphicFramePr>
        <p:xfrm>
          <a:off x="683568" y="1484784"/>
          <a:ext cx="7993062" cy="2688272"/>
        </p:xfrm>
        <a:graphic>
          <a:graphicData uri="http://schemas.openxmlformats.org/drawingml/2006/table">
            <a:tbl>
              <a:tblPr/>
              <a:tblGrid>
                <a:gridCol w="2879725"/>
                <a:gridCol w="2447925"/>
                <a:gridCol w="2665412"/>
              </a:tblGrid>
              <a:tr h="633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Развитие инфраструктуры по патриотическому воспитанию</a:t>
                      </a:r>
                      <a:endParaRPr lang="ru-RU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37411">
                <a:tc>
                  <a:txBody>
                    <a:bodyPr/>
                    <a:lstStyle/>
                    <a:p>
                      <a:pPr>
                        <a:buClr>
                          <a:schemeClr val="hlink"/>
                        </a:buClr>
                        <a:buSzPct val="120000"/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Мероприятия по военно-патриотическому воспитанию</a:t>
                      </a:r>
                      <a:endParaRPr lang="ru-RU" sz="1400" b="1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356 000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356 000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747077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366 000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366 000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100 %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42"/>
          <p:cNvGraphicFramePr>
            <a:graphicFrameLocks noGrp="1"/>
          </p:cNvGraphicFramePr>
          <p:nvPr/>
        </p:nvGraphicFramePr>
        <p:xfrm>
          <a:off x="827088" y="1484313"/>
          <a:ext cx="7705725" cy="2933269"/>
        </p:xfrm>
        <a:graphic>
          <a:graphicData uri="http://schemas.openxmlformats.org/drawingml/2006/table">
            <a:tbl>
              <a:tblPr/>
              <a:tblGrid>
                <a:gridCol w="4032250"/>
                <a:gridCol w="1944687"/>
                <a:gridCol w="1728788"/>
              </a:tblGrid>
              <a:tr h="5945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2015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73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занятий подростков в клубах разной направленности, привлечение их к деятельности, чел.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168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1919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подготовки детского и молодежного актива, чел.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457200" y="292100"/>
            <a:ext cx="8229600" cy="1120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Результаты: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/>
              </a:rPr>
              <a:t>Результаты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Создание благоприятных условий для формирования и развития у подрастающего поколения чувства патриотизма.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Организация позитивных, социально значимых форм досуга.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Поддержка молодёжных общественных инициатив, увеличение количества детских и молодежных общественных объединений патриотической направленности и числа их участников.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Повышение уровня духовно-нравственного, гражданского и военно-патриотического воспитания молодёжи, увеличение проводимых мероприятий и объёма участников проектов.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Привлечение молодёжи к решению проблем района, повышение их гражданской активности.</a:t>
            </a:r>
          </a:p>
          <a:p>
            <a:pPr marL="609600" indent="-609600">
              <a:lnSpc>
                <a:spcPct val="80000"/>
              </a:lnSpc>
            </a:pPr>
            <a:r>
              <a:rPr lang="ru-RU" sz="2000" b="1" i="1" smtClean="0">
                <a:effectLst/>
              </a:rPr>
              <a:t>Участие в краевых молодёжных форумах.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229600" cy="7651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1400" b="1" dirty="0" smtClean="0"/>
              <a:t>9. Подпрограмма «Обеспечение реализации программы и прочие мероприятия в области социальной сферы»</a:t>
            </a:r>
            <a:r>
              <a:rPr lang="ru-RU" sz="1200" b="1" dirty="0" smtClean="0"/>
              <a:t/>
            </a:r>
            <a:br>
              <a:rPr lang="ru-RU" sz="1200" b="1" dirty="0" smtClean="0"/>
            </a:br>
            <a:endParaRPr lang="ru-RU" sz="1200" b="1" dirty="0" smtClean="0"/>
          </a:p>
        </p:txBody>
      </p:sp>
      <p:sp>
        <p:nvSpPr>
          <p:cNvPr id="58370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8446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/>
              <a:t>     </a:t>
            </a:r>
          </a:p>
        </p:txBody>
      </p:sp>
      <p:graphicFrame>
        <p:nvGraphicFramePr>
          <p:cNvPr id="37936" name="Group 48"/>
          <p:cNvGraphicFramePr>
            <a:graphicFrameLocks noGrp="1"/>
          </p:cNvGraphicFramePr>
          <p:nvPr/>
        </p:nvGraphicFramePr>
        <p:xfrm>
          <a:off x="539552" y="836712"/>
          <a:ext cx="8143932" cy="5072042"/>
        </p:xfrm>
        <a:graphic>
          <a:graphicData uri="http://schemas.openxmlformats.org/drawingml/2006/table">
            <a:tbl>
              <a:tblPr/>
              <a:tblGrid>
                <a:gridCol w="4493457"/>
                <a:gridCol w="1816773"/>
                <a:gridCol w="1833702"/>
              </a:tblGrid>
              <a:tr h="3911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План 2015 год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Факт 2015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94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Обеспечение работников муниципальных учреждений Ординского муниципального района путевками на санаторно-курортное лечение и оздоровление (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местн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./край)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60 000/116500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40315/94058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028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бюджетных учреждений, ведение работы по бухгалтерскому обслуживанию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2264700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2264700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17332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Осуществление полномочий по обеспечению жильем отдельных категорий граждан, установленных Федеральным законом от 12 января 1995 года № 5-ФЗ «О ветеранах», в соответствии с Указом Президента РФ от 07 мая 2008 года №714 «Об обеспечении жильем ветеранов Вов 1941-1945 годов» (Фед. бюджет)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7 313 976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7 313 976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380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Осуществление полномочий по обеспечению жильем отдельных категорий граждан,  постановленных ФЗ от 12.01.1995 №5-ФЗ «О ветеранах» и от 24.11.1995 №181-ФЗ «О социальной защите инвалидов в РФ»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1 223 856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1 223 856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057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Субвенции на осуществление государственных полномочий по регистрации и учету граждан, имеющих право на получение жилищных сертификатов в связи с переселением из районов Крайнего Севера и приравненных к ним местностей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05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Коммунальные специалистам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173 510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173 510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99,6 %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</p:txBody>
      </p:sp>
      <p:sp>
        <p:nvSpPr>
          <p:cNvPr id="38914" name="Rectangle 3"/>
          <p:cNvSpPr>
            <a:spLocks noChangeArrowheads="1"/>
          </p:cNvSpPr>
          <p:nvPr/>
        </p:nvSpPr>
        <p:spPr bwMode="auto">
          <a:xfrm>
            <a:off x="533400" y="609600"/>
            <a:ext cx="80010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dirty="0" smtClean="0">
                <a:latin typeface="Arial" charset="0"/>
              </a:rPr>
              <a:t>Исполнение программы «Развитие социальной сферы» за 2015 год составляет 95,2%</a:t>
            </a:r>
            <a:endParaRPr lang="ru-RU" sz="2800" dirty="0">
              <a:latin typeface="Arial" charset="0"/>
            </a:endParaRPr>
          </a:p>
          <a:p>
            <a:endParaRPr lang="ru-RU" sz="2800" dirty="0">
              <a:latin typeface="Arial" charset="0"/>
            </a:endParaRPr>
          </a:p>
          <a:p>
            <a:pPr>
              <a:buFontTx/>
              <a:buChar char="•"/>
            </a:pPr>
            <a:endParaRPr lang="ru-RU" sz="28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ru-RU" smtClean="0">
                <a:effectLst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2800"/>
              <a:t>1. Подпрограмма «Сохранение и развитие профессионального искусства»</a:t>
            </a:r>
            <a:br>
              <a:rPr lang="ru-RU" sz="2800"/>
            </a:br>
            <a:endParaRPr lang="ru-RU" sz="2800"/>
          </a:p>
        </p:txBody>
      </p:sp>
      <p:graphicFrame>
        <p:nvGraphicFramePr>
          <p:cNvPr id="15396" name="Group 36"/>
          <p:cNvGraphicFramePr>
            <a:graphicFrameLocks noGrp="1"/>
          </p:cNvGraphicFramePr>
          <p:nvPr>
            <p:ph idx="4294967295"/>
          </p:nvPr>
        </p:nvGraphicFramePr>
        <p:xfrm>
          <a:off x="323850" y="1916113"/>
          <a:ext cx="8064500" cy="3457103"/>
        </p:xfrm>
        <a:graphic>
          <a:graphicData uri="http://schemas.openxmlformats.org/drawingml/2006/table">
            <a:tbl>
              <a:tblPr/>
              <a:tblGrid>
                <a:gridCol w="3384054"/>
                <a:gridCol w="1584176"/>
                <a:gridCol w="1584176"/>
                <a:gridCol w="1512094"/>
              </a:tblGrid>
              <a:tr h="8740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16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Предоставление муниципальной услуги по музыкальному сопровождению мероприятий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1 223 964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1223 944,79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324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Мероприятия, обеспечивающие функционирование и развитие профессионального искусства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10350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6899,66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343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1 234 314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1 230844,45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594928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99,7%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Результат</a:t>
            </a:r>
            <a:r>
              <a:rPr lang="ru-RU" dirty="0"/>
              <a:t>:</a:t>
            </a:r>
          </a:p>
        </p:txBody>
      </p:sp>
      <p:sp>
        <p:nvSpPr>
          <p:cNvPr id="17410" name="Rectangle 3"/>
          <p:cNvSpPr>
            <a:spLocks noGrp="1"/>
          </p:cNvSpPr>
          <p:nvPr>
            <p:ph type="body" idx="4294967295"/>
          </p:nvPr>
        </p:nvSpPr>
        <p:spPr>
          <a:xfrm>
            <a:off x="468312" y="1628775"/>
            <a:ext cx="8424167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dirty="0"/>
              <a:t>- Узнаваемость района через увеличение географии выступлений </a:t>
            </a:r>
            <a:r>
              <a:rPr lang="ru-RU" dirty="0" smtClean="0"/>
              <a:t>оркестра (г.Пермь, Чусовой, Кунгур, Уинский район и пр.)</a:t>
            </a:r>
            <a:endParaRPr lang="ru-RU" dirty="0"/>
          </a:p>
          <a:p>
            <a:pPr eaLnBrk="1" hangingPunct="1">
              <a:buFontTx/>
              <a:buNone/>
              <a:defRPr/>
            </a:pPr>
            <a:r>
              <a:rPr lang="ru-RU" dirty="0"/>
              <a:t>- Привлечение заинтересованных и увлеченных духовой музыкой людей в оркестр.</a:t>
            </a:r>
          </a:p>
          <a:p>
            <a:pPr eaLnBrk="1" hangingPunct="1">
              <a:buFontTx/>
              <a:buNone/>
              <a:defRPr/>
            </a:pPr>
            <a:r>
              <a:rPr lang="ru-RU" dirty="0"/>
              <a:t>- </a:t>
            </a:r>
            <a:r>
              <a:rPr lang="ru-RU" dirty="0" smtClean="0"/>
              <a:t>Выступление на районных мероприятиях.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>
                <a:latin typeface="Times New Roman" pitchFamily="18" charset="0"/>
              </a:rPr>
              <a:t>2. Подпрограмма «Сохранение и развитие библиотечного дела»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i="1"/>
              <a:t>    </a:t>
            </a:r>
            <a:endParaRPr lang="ru-RU" sz="2800"/>
          </a:p>
        </p:txBody>
      </p:sp>
      <p:graphicFrame>
        <p:nvGraphicFramePr>
          <p:cNvPr id="17461" name="Group 53"/>
          <p:cNvGraphicFramePr>
            <a:graphicFrameLocks noGrp="1"/>
          </p:cNvGraphicFramePr>
          <p:nvPr/>
        </p:nvGraphicFramePr>
        <p:xfrm>
          <a:off x="785786" y="2143116"/>
          <a:ext cx="7848600" cy="3802165"/>
        </p:xfrm>
        <a:graphic>
          <a:graphicData uri="http://schemas.openxmlformats.org/drawingml/2006/table">
            <a:tbl>
              <a:tblPr/>
              <a:tblGrid>
                <a:gridCol w="2879725"/>
                <a:gridCol w="1728788"/>
                <a:gridCol w="1800225"/>
                <a:gridCol w="1439862"/>
              </a:tblGrid>
              <a:tr h="8809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План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2016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2015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46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Предоставление муниципальной услуги по организации обслуживания населения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3419481,60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3420117,31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583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Мероприятия, обеспечивающие функционирование и развитие библиотечного дела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285979,40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280124,90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1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3705461,00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3700242,21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99,9%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Результат: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/>
              <a:t>повышение имиджа библиотеки как современной информационной структуры;</a:t>
            </a:r>
          </a:p>
          <a:p>
            <a:pPr eaLnBrk="1" hangingPunct="1">
              <a:defRPr/>
            </a:pPr>
            <a:r>
              <a:rPr lang="ru-RU" dirty="0"/>
              <a:t> библиотека - коммуникационная площадка продвижения чтения российского общества;</a:t>
            </a:r>
          </a:p>
          <a:p>
            <a:pPr eaLnBrk="1" hangingPunct="1">
              <a:defRPr/>
            </a:pPr>
            <a:r>
              <a:rPr lang="ru-RU" dirty="0"/>
              <a:t>организация привлекательного для пользователя образа центральной библиотеки.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288" y="188913"/>
            <a:ext cx="8229600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/>
              <a:t>3. Подпрограмма «Сохранение, пополнение, популяризация музейного фонда и развитие музея»</a:t>
            </a:r>
          </a:p>
        </p:txBody>
      </p:sp>
      <p:graphicFrame>
        <p:nvGraphicFramePr>
          <p:cNvPr id="19510" name="Group 54"/>
          <p:cNvGraphicFramePr>
            <a:graphicFrameLocks noGrp="1"/>
          </p:cNvGraphicFramePr>
          <p:nvPr>
            <p:ph idx="4294967295"/>
          </p:nvPr>
        </p:nvGraphicFramePr>
        <p:xfrm>
          <a:off x="250825" y="2060575"/>
          <a:ext cx="8497888" cy="3352800"/>
        </p:xfrm>
        <a:graphic>
          <a:graphicData uri="http://schemas.openxmlformats.org/drawingml/2006/table">
            <a:tbl>
              <a:tblPr/>
              <a:tblGrid>
                <a:gridCol w="3889375"/>
                <a:gridCol w="1655763"/>
                <a:gridCol w="1512887"/>
                <a:gridCol w="1439863"/>
              </a:tblGrid>
              <a:tr h="193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Единица измерения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План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Факт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2015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Предоставление муниципальной услуги по сохранению, изучению, и представлению музейных предметов, музейных коллекций, книжных памятников, архивных фондов, документов и иных культурных ценностей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1 977 453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1974814,42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Мероприятия, обеспечивающие функционирование и развитие музея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рублей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195620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186565,25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2173073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2161379,67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7544" y="616530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Исполнение подпрограммы на 95,4%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0825" y="188913"/>
            <a:ext cx="8229600" cy="8636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smtClean="0"/>
              <a:t>Результат:</a:t>
            </a:r>
            <a:endParaRPr lang="ru-RU" sz="2800" dirty="0"/>
          </a:p>
        </p:txBody>
      </p:sp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250825" y="1052513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/>
              <a:t>комплектование и увеличение музейных фондов; </a:t>
            </a:r>
          </a:p>
          <a:p>
            <a:pPr eaLnBrk="1" hangingPunct="1">
              <a:defRPr/>
            </a:pPr>
            <a:r>
              <a:rPr lang="ru-RU" sz="2000"/>
              <a:t>обеспечение сохранности музейных предметов, коллекций, укрепление материально-технической базы; </a:t>
            </a:r>
          </a:p>
          <a:p>
            <a:pPr eaLnBrk="1" hangingPunct="1">
              <a:defRPr/>
            </a:pPr>
            <a:r>
              <a:rPr lang="ru-RU" sz="2000"/>
              <a:t>создание и разработка новых тематических экспозиций; </a:t>
            </a:r>
          </a:p>
          <a:p>
            <a:pPr eaLnBrk="1" hangingPunct="1">
              <a:defRPr/>
            </a:pPr>
            <a:r>
              <a:rPr lang="ru-RU" sz="2000"/>
              <a:t> активное участие в патриотическом воспитании подрастающего поколения;</a:t>
            </a:r>
          </a:p>
          <a:p>
            <a:pPr eaLnBrk="1" hangingPunct="1">
              <a:defRPr/>
            </a:pPr>
            <a:r>
              <a:rPr lang="ru-RU" sz="2000"/>
              <a:t> увеличение количества посетителей муниципального бюджетного учреждения «Ординский народный историко-краеведческий музей»;</a:t>
            </a:r>
          </a:p>
          <a:p>
            <a:pPr eaLnBrk="1" hangingPunct="1">
              <a:defRPr/>
            </a:pPr>
            <a:r>
              <a:rPr lang="ru-RU" sz="2000"/>
              <a:t>на основании вышеперечисленных пунктов увеличение культурного престижа музея, а также увеличение туристической привлекательности Ординского района.</a:t>
            </a:r>
          </a:p>
          <a:p>
            <a:pPr eaLnBrk="1" hangingPunct="1">
              <a:defRPr/>
            </a:pPr>
            <a:endParaRPr lang="ru-RU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11188" y="404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/>
              <a:t>4. Подпрограмма «Развитие физической культуры и спорта»</a:t>
            </a:r>
            <a:r>
              <a:rPr lang="ru-RU" sz="4000"/>
              <a:t/>
            </a:r>
            <a:br>
              <a:rPr lang="ru-RU" sz="4000"/>
            </a:br>
            <a:r>
              <a:rPr lang="ru-RU" sz="4000"/>
              <a:t> 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idx="4294967295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i="1"/>
              <a:t>   </a:t>
            </a:r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107504" y="792088"/>
          <a:ext cx="8964488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1035</TotalTime>
  <Words>1426</Words>
  <Application>Microsoft Office PowerPoint</Application>
  <PresentationFormat>Экран (4:3)</PresentationFormat>
  <Paragraphs>347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Океан</vt:lpstr>
      <vt:lpstr>  МУНИЦИПАЛЬНАЯ ПРОГРАММА ОРДИНСКОГО  МУНИЦИПАЛЬНОГО РАЙОНА   «РАЗВИТИЕ  СОЦИАЛЬНОЙ СФЕРЫ» </vt:lpstr>
      <vt:lpstr>Слайд 2</vt:lpstr>
      <vt:lpstr>1. Подпрограмма «Сохранение и развитие профессионального искусства» </vt:lpstr>
      <vt:lpstr>Результат:</vt:lpstr>
      <vt:lpstr>2. Подпрограмма «Сохранение и развитие библиотечного дела»</vt:lpstr>
      <vt:lpstr>Результат:</vt:lpstr>
      <vt:lpstr>3. Подпрограмма «Сохранение, пополнение, популяризация музейного фонда и развитие музея»</vt:lpstr>
      <vt:lpstr>Результат:</vt:lpstr>
      <vt:lpstr>4. Подпрограмма «Развитие физической культуры и спорта»  </vt:lpstr>
      <vt:lpstr>Слайд 10</vt:lpstr>
      <vt:lpstr>Слайд 11</vt:lpstr>
      <vt:lpstr>Слайд 12</vt:lpstr>
      <vt:lpstr>Слайд 13</vt:lpstr>
      <vt:lpstr>5. Подпрограмма «Развитие социально-культурной деятельности»</vt:lpstr>
      <vt:lpstr>Результаты</vt:lpstr>
      <vt:lpstr>6. Подпрограмма «Мероприятия в сфере культуры для старшего поколения и людей с ограниченными возможностями» </vt:lpstr>
      <vt:lpstr>Результаты:</vt:lpstr>
      <vt:lpstr>Слайд 18</vt:lpstr>
      <vt:lpstr>  7. Подпрограмма  «Обеспечение жильем молодых семей в Ординском муниципальном районе на 2014-2015 годы» </vt:lpstr>
      <vt:lpstr>Слайд 20</vt:lpstr>
      <vt:lpstr>Слайд 21</vt:lpstr>
      <vt:lpstr>Результаты</vt:lpstr>
      <vt:lpstr>9. Подпрограмма «Обеспечение реализации программы и прочие мероприятия в области социальной сферы» </vt:lpstr>
      <vt:lpstr>Слайд 24</vt:lpstr>
      <vt:lpstr>Слайд 25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ОРДИНСКОГО  МУНИЦИПАЛЬНОГО РАЙОНА   «РАЗВИТИЕ СОЦИАЛЬНОЙ СФЕРЫ» 2014 – 2016 гг.</dc:title>
  <dc:creator>Общая</dc:creator>
  <cp:lastModifiedBy>ОДС Руководитель</cp:lastModifiedBy>
  <cp:revision>94</cp:revision>
  <dcterms:created xsi:type="dcterms:W3CDTF">2013-10-30T16:17:50Z</dcterms:created>
  <dcterms:modified xsi:type="dcterms:W3CDTF">2016-04-19T05:15:44Z</dcterms:modified>
</cp:coreProperties>
</file>