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02" r:id="rId3"/>
    <p:sldId id="308" r:id="rId4"/>
    <p:sldId id="312" r:id="rId5"/>
    <p:sldId id="313" r:id="rId6"/>
    <p:sldId id="314" r:id="rId7"/>
    <p:sldId id="29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171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4CFB6-F7BB-4F34-BD7F-55599709EB76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3CDE4-6AB6-45EF-BA8B-6D66A94C9B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3CDE4-6AB6-45EF-BA8B-6D66A94C9B4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3CDE4-6AB6-45EF-BA8B-6D66A94C9B4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Муниципальная программа </a:t>
            </a:r>
            <a:r>
              <a:rPr lang="ru-RU" i="1" dirty="0" err="1" smtClean="0">
                <a:solidFill>
                  <a:srgbClr val="002060"/>
                </a:solidFill>
              </a:rPr>
              <a:t>Ординского</a:t>
            </a:r>
            <a:r>
              <a:rPr lang="ru-RU" i="1" dirty="0" smtClean="0">
                <a:solidFill>
                  <a:srgbClr val="002060"/>
                </a:solidFill>
              </a:rPr>
              <a:t> муниципального района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232848" cy="364996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«</a:t>
            </a:r>
            <a:r>
              <a:rPr lang="ru-RU" sz="5400" b="1" i="1" dirty="0" smtClean="0">
                <a:solidFill>
                  <a:srgbClr val="002060"/>
                </a:solidFill>
              </a:rPr>
              <a:t>Развитие системы образования»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з</a:t>
            </a:r>
            <a:r>
              <a:rPr lang="ru-RU" sz="3600" b="1" i="1" dirty="0" smtClean="0">
                <a:solidFill>
                  <a:srgbClr val="002060"/>
                </a:solidFill>
              </a:rPr>
              <a:t>а 2015 год</a:t>
            </a:r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5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ЦЕЛЬ ПРОГРАММЫ: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b="1" i="1" dirty="0" smtClean="0">
                <a:latin typeface="+mj-lt"/>
              </a:rPr>
              <a:t>  Комплексное развитие системы образования района, обеспечивающее повышение доступности качества образования, посредством создания условий для индивидуализации образования и использования инновационных механизмов обучения, воспитания и социализации личности, как важного фактора устойчивого социально-экономического и </a:t>
            </a:r>
            <a:r>
              <a:rPr lang="ru-RU" sz="2800" b="1" i="1" dirty="0" err="1" smtClean="0">
                <a:latin typeface="+mj-lt"/>
              </a:rPr>
              <a:t>социокультурного</a:t>
            </a:r>
            <a:r>
              <a:rPr lang="ru-RU" sz="2800" b="1" i="1" dirty="0" smtClean="0">
                <a:latin typeface="+mj-lt"/>
              </a:rPr>
              <a:t> развития района в интересах человека, общества и государства.</a:t>
            </a:r>
            <a:endParaRPr lang="ru-RU" sz="28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332656"/>
          <a:ext cx="8229600" cy="62574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232248"/>
                <a:gridCol w="1090464"/>
              </a:tblGrid>
              <a:tr h="155094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ПЛАН финансирования за 2015 год</a:t>
                      </a:r>
                    </a:p>
                    <a:p>
                      <a:r>
                        <a:rPr lang="ru-RU" sz="2000" b="1" dirty="0" smtClean="0"/>
                        <a:t>(тыс.руб.)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ФАКТ финансирования за 2015 год</a:t>
                      </a:r>
                    </a:p>
                    <a:p>
                      <a:r>
                        <a:rPr lang="ru-RU" sz="2000" b="1" dirty="0" smtClean="0"/>
                        <a:t>(тыс.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% исполнения</a:t>
                      </a:r>
                      <a:endParaRPr lang="ru-RU" sz="2000" b="1" dirty="0"/>
                    </a:p>
                  </a:txBody>
                  <a:tcPr/>
                </a:tc>
              </a:tr>
              <a:tr h="248150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1 «Дошкольное образование»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12737,623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к/б 29867,815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 11672,22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к/б 30138,95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91,6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100,9</a:t>
                      </a:r>
                      <a:endParaRPr lang="ru-RU" sz="2000" b="1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2 «Общее образование»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  34558,703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к/б 149536,337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err="1" smtClean="0"/>
                        <a:t>внеб</a:t>
                      </a:r>
                      <a:r>
                        <a:rPr lang="ru-RU" sz="2000" b="1" baseline="0" dirty="0" smtClean="0"/>
                        <a:t>. 5448,74</a:t>
                      </a:r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32976,55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к/б 149964,25</a:t>
                      </a:r>
                    </a:p>
                    <a:p>
                      <a:endParaRPr lang="ru-RU" sz="2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err="1" smtClean="0"/>
                        <a:t>внеб</a:t>
                      </a:r>
                      <a:r>
                        <a:rPr lang="ru-RU" sz="2000" b="1" baseline="0" dirty="0" smtClean="0"/>
                        <a:t>. 5448,74</a:t>
                      </a:r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95,4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100,3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332656"/>
          <a:ext cx="8229600" cy="60486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232248"/>
                <a:gridCol w="1090464"/>
              </a:tblGrid>
              <a:tr h="155094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ПЛАН финансирования за 2015 год</a:t>
                      </a:r>
                    </a:p>
                    <a:p>
                      <a:r>
                        <a:rPr lang="ru-RU" sz="2000" b="1" dirty="0" smtClean="0"/>
                        <a:t>(тыс.руб.)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ФАКТ финансирования за 2015 год</a:t>
                      </a:r>
                    </a:p>
                    <a:p>
                      <a:r>
                        <a:rPr lang="ru-RU" sz="2000" b="1" dirty="0" smtClean="0"/>
                        <a:t>(тыс.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% исполнения</a:t>
                      </a:r>
                      <a:endParaRPr lang="ru-RU" sz="2000" b="1" dirty="0"/>
                    </a:p>
                  </a:txBody>
                  <a:tcPr/>
                </a:tc>
              </a:tr>
              <a:tr h="2481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3 «Дополнительное образование детей»</a:t>
                      </a:r>
                      <a:br>
                        <a:rPr lang="ru-RU" sz="24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11720,02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err="1" smtClean="0"/>
                        <a:t>внеб</a:t>
                      </a:r>
                      <a:r>
                        <a:rPr lang="ru-RU" sz="2000" b="1" baseline="0" dirty="0" smtClean="0"/>
                        <a:t>. 220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 11693,02</a:t>
                      </a:r>
                    </a:p>
                    <a:p>
                      <a:endParaRPr lang="ru-RU" sz="2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err="1" smtClean="0"/>
                        <a:t>внеб</a:t>
                      </a:r>
                      <a:r>
                        <a:rPr lang="ru-RU" sz="2000" b="1" baseline="0" dirty="0" smtClean="0"/>
                        <a:t>. 220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99,8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100</a:t>
                      </a:r>
                    </a:p>
                    <a:p>
                      <a:endParaRPr lang="ru-RU" sz="2000" b="1" dirty="0" smtClean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4</a:t>
                      </a:r>
                      <a:br>
                        <a:rPr lang="ru-RU" sz="24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«Кадровая политика»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  206,5</a:t>
                      </a:r>
                    </a:p>
                    <a:p>
                      <a:endParaRPr lang="ru-RU" sz="2000" b="1" baseline="0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206,5</a:t>
                      </a:r>
                    </a:p>
                    <a:p>
                      <a:endParaRPr lang="ru-RU" sz="2000" b="1" baseline="0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100</a:t>
                      </a:r>
                    </a:p>
                    <a:p>
                      <a:endParaRPr lang="ru-RU" sz="20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-1" y="-1274629"/>
          <a:ext cx="9144000" cy="75119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71866"/>
                <a:gridCol w="2080233"/>
                <a:gridCol w="2480275"/>
                <a:gridCol w="1211626"/>
              </a:tblGrid>
              <a:tr h="146481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ПЛАН финансирования за 2015 год</a:t>
                      </a:r>
                    </a:p>
                    <a:p>
                      <a:r>
                        <a:rPr lang="ru-RU" sz="2000" b="1" dirty="0" smtClean="0"/>
                        <a:t>(тыс.руб.)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ФАКТ финансирования за 2015 год</a:t>
                      </a:r>
                    </a:p>
                    <a:p>
                      <a:r>
                        <a:rPr lang="ru-RU" sz="2000" b="1" dirty="0" smtClean="0"/>
                        <a:t>(тыс.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% исполнения</a:t>
                      </a:r>
                      <a:endParaRPr lang="ru-RU" sz="2000" b="1" dirty="0"/>
                    </a:p>
                  </a:txBody>
                  <a:tcPr/>
                </a:tc>
              </a:tr>
              <a:tr h="31052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5 «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</a:rPr>
                        <a:t>Приведение образовательных учреждений в нормативное состояние»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/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36071,299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к/б 36109,17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 39214,3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к/б 36109,17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108,7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</a:tr>
              <a:tr h="28467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6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«Обеспечение реализации муниципальной программы и прочие мероприятия в сфере образования»</a:t>
                      </a:r>
                      <a:endParaRPr lang="ru-RU" sz="28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  4410,455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к/б 13919,174</a:t>
                      </a:r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4410,455</a:t>
                      </a:r>
                    </a:p>
                    <a:p>
                      <a:endParaRPr lang="ru-RU" sz="2000" b="1" baseline="0" dirty="0" smtClean="0"/>
                    </a:p>
                    <a:p>
                      <a:r>
                        <a:rPr lang="ru-RU" sz="2000" b="1" baseline="0" dirty="0" smtClean="0"/>
                        <a:t>к/б 14124,08</a:t>
                      </a:r>
                    </a:p>
                    <a:p>
                      <a:endParaRPr lang="ru-RU" sz="2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100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101,5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-79160"/>
          <a:ext cx="8229600" cy="68925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232248"/>
                <a:gridCol w="1090464"/>
              </a:tblGrid>
              <a:tr h="152805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ПЛАН финансирования за 2015 год</a:t>
                      </a:r>
                    </a:p>
                    <a:p>
                      <a:r>
                        <a:rPr lang="ru-RU" sz="2000" b="1" dirty="0" smtClean="0"/>
                        <a:t>(тыс.руб.)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ФАКТ финансирования за 2015 год</a:t>
                      </a:r>
                    </a:p>
                    <a:p>
                      <a:r>
                        <a:rPr lang="ru-RU" sz="2000" b="1" dirty="0" smtClean="0"/>
                        <a:t>(тыс.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% исполнения</a:t>
                      </a:r>
                      <a:endParaRPr lang="ru-RU" sz="2000" b="1" dirty="0"/>
                    </a:p>
                  </a:txBody>
                  <a:tcPr/>
                </a:tc>
              </a:tr>
              <a:tr h="309311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7 «Централизованная организация</a:t>
                      </a:r>
                      <a:r>
                        <a:rPr lang="ru-RU" sz="2000" b="1" i="1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ведения бухгалтерского учета и предоставление отчетности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smtClean="0"/>
                        <a:t>475</a:t>
                      </a:r>
                    </a:p>
                    <a:p>
                      <a:endParaRPr lang="ru-RU" sz="2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err="1" smtClean="0"/>
                        <a:t>внеб</a:t>
                      </a:r>
                      <a:r>
                        <a:rPr lang="ru-RU" sz="2000" b="1" baseline="0" dirty="0" smtClean="0"/>
                        <a:t>. 4700</a:t>
                      </a:r>
                      <a:endParaRPr lang="ru-RU" sz="2000" b="1" dirty="0" smtClean="0"/>
                    </a:p>
                    <a:p>
                      <a:endParaRPr lang="ru-RU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</a:t>
                      </a:r>
                      <a:r>
                        <a:rPr lang="ru-RU" sz="2000" b="1" baseline="0" dirty="0" smtClean="0"/>
                        <a:t>  </a:t>
                      </a:r>
                      <a:r>
                        <a:rPr lang="ru-RU" sz="2000" b="1" baseline="0" dirty="0" smtClean="0"/>
                        <a:t>475</a:t>
                      </a:r>
                    </a:p>
                    <a:p>
                      <a:endParaRPr lang="ru-RU" sz="20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err="1" smtClean="0"/>
                        <a:t>внеб</a:t>
                      </a:r>
                      <a:r>
                        <a:rPr lang="ru-RU" sz="2000" b="1" baseline="0" dirty="0" smtClean="0"/>
                        <a:t>. 3921,85</a:t>
                      </a:r>
                      <a:endParaRPr lang="ru-RU" sz="2000" b="1" dirty="0" smtClean="0"/>
                    </a:p>
                    <a:p>
                      <a:endParaRPr lang="ru-RU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100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83,4</a:t>
                      </a:r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</a:txBody>
                  <a:tcPr/>
                </a:tc>
              </a:tr>
              <a:tr h="219220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ИТОГО: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 100179,6</a:t>
                      </a:r>
                    </a:p>
                    <a:p>
                      <a:r>
                        <a:rPr lang="ru-RU" sz="2000" b="1" dirty="0" smtClean="0"/>
                        <a:t>к/б 229432,496</a:t>
                      </a:r>
                    </a:p>
                    <a:p>
                      <a:r>
                        <a:rPr lang="ru-RU" sz="2000" b="1" dirty="0" smtClean="0"/>
                        <a:t>ПД 10 368,74</a:t>
                      </a:r>
                    </a:p>
                    <a:p>
                      <a:r>
                        <a:rPr lang="ru-RU" sz="2000" b="1" dirty="0" smtClean="0"/>
                        <a:t>Итого-339980,8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м/б 100648,0</a:t>
                      </a:r>
                    </a:p>
                    <a:p>
                      <a:r>
                        <a:rPr lang="ru-RU" sz="2000" b="1" dirty="0" smtClean="0"/>
                        <a:t>к/б 230336,45</a:t>
                      </a:r>
                    </a:p>
                    <a:p>
                      <a:r>
                        <a:rPr lang="ru-RU" sz="2000" b="1" dirty="0" smtClean="0"/>
                        <a:t>ПД 10 368,74</a:t>
                      </a:r>
                    </a:p>
                    <a:p>
                      <a:r>
                        <a:rPr lang="ru-RU" sz="2000" b="1" dirty="0" smtClean="0"/>
                        <a:t>Итого-339980,8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100,2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6000" b="1" i="1" smtClean="0">
                <a:solidFill>
                  <a:srgbClr val="002060"/>
                </a:solidFill>
                <a:latin typeface="Bookman Old Style" pitchFamily="18" charset="0"/>
              </a:rPr>
              <a:t>СПАСИБО </a:t>
            </a:r>
            <a:r>
              <a:rPr lang="ru-RU" sz="6000" b="1" i="1" dirty="0" smtClean="0">
                <a:solidFill>
                  <a:srgbClr val="002060"/>
                </a:solidFill>
                <a:latin typeface="Bookman Old Style" pitchFamily="18" charset="0"/>
              </a:rPr>
              <a:t>ЗА ВНИМАНИЕ !</a:t>
            </a:r>
            <a:endParaRPr lang="ru-RU" sz="6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1335</TotalTime>
  <Words>297</Words>
  <Application>Microsoft Office PowerPoint</Application>
  <PresentationFormat>Экран (4:3)</PresentationFormat>
  <Paragraphs>121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Муниципальная программа Ординского муниципального района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</dc:title>
  <dc:creator>user</dc:creator>
  <cp:lastModifiedBy>user</cp:lastModifiedBy>
  <cp:revision>69</cp:revision>
  <dcterms:created xsi:type="dcterms:W3CDTF">2014-10-24T09:40:54Z</dcterms:created>
  <dcterms:modified xsi:type="dcterms:W3CDTF">2016-04-13T07:36:20Z</dcterms:modified>
</cp:coreProperties>
</file>