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819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19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8020538-D59B-49D1-9D62-69C376E9F3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59E16-737B-4D88-861D-1A27E4F473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8A214-1470-4529-BBDF-F584B3AD3F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DF289B9-3886-4934-9883-0556B65BA3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9196E-FD93-4CBA-AEE0-782F91E988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DBE75-D336-458C-96FC-F597ABE691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6C430-09F7-48AE-9911-BE059CA8DE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57736-D4E4-4078-91CC-D6B96810BE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1D888-C797-4043-B451-5E11655A5C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B29A7-E354-456B-B7F1-4C831D1077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0C10C-9468-4FAB-9E00-4629004FA0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D1AE0-09FF-4545-AAF5-305B439711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717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17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E5E0BC-0E07-4DD3-BE3C-97D10C27AC7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95400"/>
            <a:ext cx="7239000" cy="1444625"/>
          </a:xfrm>
        </p:spPr>
        <p:txBody>
          <a:bodyPr/>
          <a:lstStyle/>
          <a:p>
            <a:pPr algn="ctr"/>
            <a:r>
              <a:rPr lang="ru-RU" sz="3200" b="1"/>
              <a:t>ИСПОЛНЕНИЕ </a:t>
            </a:r>
            <a:br>
              <a:rPr lang="ru-RU" sz="3200" b="1"/>
            </a:br>
            <a:r>
              <a:rPr lang="ru-RU" sz="3200" b="1"/>
              <a:t>ПО МУНИЦИПАЛЬНОЙ ПРОГРАММЕ</a:t>
            </a:r>
            <a:br>
              <a:rPr lang="ru-RU" sz="3200" b="1"/>
            </a:br>
            <a:endParaRPr lang="ru-RU" sz="3200" b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743200"/>
            <a:ext cx="8305800" cy="1752600"/>
          </a:xfrm>
        </p:spPr>
        <p:txBody>
          <a:bodyPr/>
          <a:lstStyle/>
          <a:p>
            <a:pPr algn="ctr"/>
            <a:r>
              <a:rPr lang="ru-RU" sz="2800" b="1">
                <a:solidFill>
                  <a:schemeClr val="tx2"/>
                </a:solidFill>
                <a:latin typeface="Arial" charset="0"/>
              </a:rPr>
              <a:t>«Развитие малого и среднего предпринимательства в Ординском муниципальном районе на 2014-2016 годы»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133600" y="4419600"/>
            <a:ext cx="556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2800" b="1" dirty="0">
                <a:solidFill>
                  <a:schemeClr val="tx2"/>
                </a:solidFill>
                <a:latin typeface="Arial" charset="0"/>
              </a:rPr>
              <a:t>за   </a:t>
            </a:r>
            <a:r>
              <a:rPr lang="ru-RU" sz="2800" b="1" dirty="0" smtClean="0">
                <a:solidFill>
                  <a:schemeClr val="tx2"/>
                </a:solidFill>
                <a:latin typeface="Arial" charset="0"/>
              </a:rPr>
              <a:t>2015   </a:t>
            </a:r>
            <a:r>
              <a:rPr lang="ru-RU" sz="2800" b="1" dirty="0">
                <a:solidFill>
                  <a:schemeClr val="tx2"/>
                </a:solidFill>
                <a:latin typeface="Arial" charset="0"/>
              </a:rPr>
              <a:t>год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382000" cy="2057400"/>
          </a:xfrm>
        </p:spPr>
        <p:txBody>
          <a:bodyPr/>
          <a:lstStyle/>
          <a:p>
            <a:r>
              <a:rPr lang="ru-RU" sz="2400" b="1"/>
              <a:t>Цель Программы: </a:t>
            </a:r>
            <a:br>
              <a:rPr lang="ru-RU" sz="2400" b="1"/>
            </a:br>
            <a:r>
              <a:rPr lang="ru-RU" sz="1800" b="1"/>
              <a:t>Создание благоприятных условий для развития субъектов малого и среднего предпринимательства, способствующих увеличению количества зарегистрированных субъектов малого и среднего предпринимательства и объемов, производимых ими товаров (работ и услуг)</a:t>
            </a: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7845425" cy="4343400"/>
          </a:xfrm>
        </p:spPr>
        <p:txBody>
          <a:bodyPr/>
          <a:lstStyle/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chemeClr val="tx2"/>
                </a:solidFill>
                <a:latin typeface="Arial" charset="0"/>
              </a:rPr>
              <a:t>Задачи:</a:t>
            </a:r>
            <a:r>
              <a:rPr lang="ru-RU" sz="2000" b="1">
                <a:solidFill>
                  <a:schemeClr val="tx2"/>
                </a:solidFill>
                <a:latin typeface="Arial" charset="0"/>
              </a:rPr>
              <a:t> </a:t>
            </a: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solidFill>
                  <a:schemeClr val="tx2"/>
                </a:solidFill>
                <a:latin typeface="Arial" charset="0"/>
              </a:rPr>
              <a:t>1.Совершенствование нормативно-правовых, организационных условий для развития малого и среднего бизнеса. </a:t>
            </a: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solidFill>
                  <a:schemeClr val="tx2"/>
                </a:solidFill>
                <a:latin typeface="Arial" charset="0"/>
              </a:rPr>
              <a:t>                    </a:t>
            </a: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solidFill>
                  <a:schemeClr val="tx2"/>
                </a:solidFill>
                <a:latin typeface="Arial" charset="0"/>
              </a:rPr>
              <a:t>2. Развитие имеющейся инфраструктуры поддержки малого и среднего предпринимательства на территории района.   </a:t>
            </a: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solidFill>
                  <a:schemeClr val="tx2"/>
                </a:solidFill>
                <a:latin typeface="Arial" charset="0"/>
              </a:rPr>
              <a:t>             </a:t>
            </a: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solidFill>
                  <a:schemeClr val="tx2"/>
                </a:solidFill>
                <a:latin typeface="Arial" charset="0"/>
              </a:rPr>
              <a:t>3. Расширение информационно-консультационного поля в сфере предпринимательства.</a:t>
            </a: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endParaRPr lang="ru-RU" sz="1800" b="1">
              <a:solidFill>
                <a:schemeClr val="tx2"/>
              </a:solidFill>
              <a:latin typeface="Arial" charset="0"/>
            </a:endParaRP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solidFill>
                  <a:schemeClr val="tx2"/>
                </a:solidFill>
                <a:latin typeface="Arial" charset="0"/>
              </a:rPr>
              <a:t>4. Участие бизнес-сообщества в формировании политики Ординского муниципального района по развитию малого и среднего предпринимательства.</a:t>
            </a: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endParaRPr lang="ru-RU" sz="1800" b="1">
              <a:solidFill>
                <a:schemeClr val="tx2"/>
              </a:solidFill>
              <a:latin typeface="Arial" charset="0"/>
            </a:endParaRP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solidFill>
                  <a:schemeClr val="tx2"/>
                </a:solidFill>
                <a:latin typeface="Arial" charset="0"/>
              </a:rPr>
              <a:t>5. Реализация механизмов по поддержке малого и среднего предпринимательства.</a:t>
            </a:r>
            <a:r>
              <a:rPr lang="ru-RU" sz="1800" b="1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313613" cy="758825"/>
          </a:xfrm>
        </p:spPr>
        <p:txBody>
          <a:bodyPr/>
          <a:lstStyle/>
          <a:p>
            <a:pPr algn="ctr"/>
            <a:r>
              <a:rPr lang="ru-RU" sz="3200" b="1"/>
              <a:t>Целевые показатели Программы</a:t>
            </a:r>
            <a:r>
              <a:rPr lang="ru-RU"/>
              <a:t> </a:t>
            </a:r>
          </a:p>
        </p:txBody>
      </p:sp>
      <p:graphicFrame>
        <p:nvGraphicFramePr>
          <p:cNvPr id="12656" name="Group 368"/>
          <p:cNvGraphicFramePr>
            <a:graphicFrameLocks noGrp="1"/>
          </p:cNvGraphicFramePr>
          <p:nvPr>
            <p:ph idx="1"/>
          </p:nvPr>
        </p:nvGraphicFramePr>
        <p:xfrm>
          <a:off x="304800" y="1676400"/>
          <a:ext cx="8386763" cy="5120640"/>
        </p:xfrm>
        <a:graphic>
          <a:graphicData uri="http://schemas.openxmlformats.org/drawingml/2006/table">
            <a:tbl>
              <a:tblPr/>
              <a:tblGrid>
                <a:gridCol w="3754438"/>
                <a:gridCol w="1047750"/>
                <a:gridCol w="1303337"/>
                <a:gridCol w="1141413"/>
                <a:gridCol w="1139825"/>
              </a:tblGrid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Ед.изм.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2015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(план)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2015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Количество з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арегистрированных субъектов малого и среднего предпринимательства, в том числе: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единиц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малые и средние предприятия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индивидуальные предприниматели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1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Оборот продукции (услуг), производимой малыми и средними предприятиями, в том числе микро-предприятиями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млн. руб.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912,6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620000" cy="609600"/>
          </a:xfrm>
        </p:spPr>
        <p:txBody>
          <a:bodyPr/>
          <a:lstStyle/>
          <a:p>
            <a:pPr algn="ctr"/>
            <a:r>
              <a:rPr lang="ru-RU" sz="2800" b="1" dirty="0"/>
              <a:t>Объемы и источники финансирования</a:t>
            </a:r>
            <a:endParaRPr lang="ru-RU" sz="3200" dirty="0"/>
          </a:p>
        </p:txBody>
      </p:sp>
      <p:graphicFrame>
        <p:nvGraphicFramePr>
          <p:cNvPr id="13388" name="Group 76"/>
          <p:cNvGraphicFramePr>
            <a:graphicFrameLocks noGrp="1"/>
          </p:cNvGraphicFramePr>
          <p:nvPr>
            <p:ph idx="1"/>
          </p:nvPr>
        </p:nvGraphicFramePr>
        <p:xfrm>
          <a:off x="685800" y="1676400"/>
          <a:ext cx="8153400" cy="3200401"/>
        </p:xfrm>
        <a:graphic>
          <a:graphicData uri="http://schemas.openxmlformats.org/drawingml/2006/table">
            <a:tbl>
              <a:tblPr/>
              <a:tblGrid>
                <a:gridCol w="3197225"/>
                <a:gridCol w="1933575"/>
                <a:gridCol w="1760538"/>
                <a:gridCol w="1262062"/>
              </a:tblGrid>
              <a:tr h="642938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Источники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финансирования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Год 2015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8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факт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Бюджет района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500 000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Бюджет края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488 636,32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488 636,32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3. Федеральный бюджет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1 062 758,68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1 195 958,68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112,5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Итого общий объем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финансирования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2 051 395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2 184 595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106,5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1066800" y="6096000"/>
            <a:ext cx="762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ru-RU" sz="2000" b="1">
                <a:solidFill>
                  <a:schemeClr val="tx2"/>
                </a:solidFill>
                <a:latin typeface="Arial" charset="0"/>
              </a:rPr>
              <a:t>*</a:t>
            </a:r>
            <a:r>
              <a:rPr lang="ru-RU" sz="1200" b="1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1400" b="1">
                <a:solidFill>
                  <a:schemeClr val="tx2"/>
                </a:solidFill>
                <a:latin typeface="Arial" charset="0"/>
              </a:rPr>
              <a:t>Сумма определяется по результатам Отбора инвестиционных проектов</a:t>
            </a:r>
            <a:r>
              <a:rPr lang="ru-RU" sz="1400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79" name="Rectangle 171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400800" cy="225425"/>
          </a:xfrm>
          <a:noFill/>
          <a:ln/>
        </p:spPr>
        <p:txBody>
          <a:bodyPr/>
          <a:lstStyle/>
          <a:p>
            <a:pPr algn="ctr"/>
            <a:r>
              <a:rPr lang="ru-RU" sz="2000" b="1"/>
              <a:t>Мероприятия Программы</a:t>
            </a:r>
          </a:p>
        </p:txBody>
      </p:sp>
      <p:graphicFrame>
        <p:nvGraphicFramePr>
          <p:cNvPr id="17903" name="Group 495"/>
          <p:cNvGraphicFramePr>
            <a:graphicFrameLocks noGrp="1"/>
          </p:cNvGraphicFramePr>
          <p:nvPr>
            <p:ph idx="1"/>
          </p:nvPr>
        </p:nvGraphicFramePr>
        <p:xfrm>
          <a:off x="381000" y="838200"/>
          <a:ext cx="8534400" cy="5669598"/>
        </p:xfrm>
        <a:graphic>
          <a:graphicData uri="http://schemas.openxmlformats.org/drawingml/2006/table">
            <a:tbl>
              <a:tblPr/>
              <a:tblGrid>
                <a:gridCol w="346075"/>
                <a:gridCol w="3768725"/>
                <a:gridCol w="1524000"/>
                <a:gridCol w="1066800"/>
                <a:gridCol w="914400"/>
                <a:gridCol w="9144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г. план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г. факт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kumimoji="0" lang="ru-RU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Предоставление бюджетных средств на увеличение объема заемного капитала Ординского фонда развития предпринимательства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143 000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на возмещение части затрат, связанных с уплатой субъектами малого и среднего предпринимательства первого взноса (аванса) при заключении договора (договоров) лизинга оборудования с российскими лизинговыми организациями в целях создания и (или) развития либо модернизации производства товаров (работ, услуг), включая затраты на монтаж оборудования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Краевой бюджет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 бюджет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133 702,97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290 797,03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133 702,97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290 797,03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на возмещение части затрат, связанных с приобретением субъектами малого и среднего предпринимательства, в том числе участниками инновационных территориальных кластеров, оборудования, включая затраты на монтаж оборудования, в целях создания, и (или) развития либо модернизации производства товаров (работ, услуг)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Краевой бюджет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 бюджет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200 000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309 768,83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673 731,17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200 000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309 768,83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673 731,17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вновь зарегистрированным и действующим менее одного года на момент принятия решения о предоставлении субсидии субъектам малого предпринимательства на возмещение части затрат по государственной регистрации юридического лица или индивидуального предпринимателя, расходов, связанных с началом предпринимательской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Краевой бюджет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 бюджет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60 000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45 164,52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98 230,48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60 000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45 164,52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231 430,48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Поддержка развития информационно-консалтинговых услуг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круглых столов с предпринимателями, дня Предпринимателя, конкурса «Предприниматель года»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2 051 395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2 184 595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911</TotalTime>
  <Words>486</Words>
  <Application>Microsoft PowerPoint</Application>
  <PresentationFormat>Экран (4:3)</PresentationFormat>
  <Paragraphs>159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Затмение</vt:lpstr>
      <vt:lpstr>ИСПОЛНЕНИЕ  ПО МУНИЦИПАЛЬНОЙ ПРОГРАММЕ </vt:lpstr>
      <vt:lpstr>Цель Программы:  Создание благоприятных условий для развития субъектов малого и среднего предпринимательства, способствующих увеличению количества зарегистрированных субъектов малого и среднего предпринимательства и объемов, производимых ими товаров (работ и услуг)</vt:lpstr>
      <vt:lpstr>Целевые показатели Программы </vt:lpstr>
      <vt:lpstr>Объемы и источники финансирования</vt:lpstr>
      <vt:lpstr>Мероприятия Программы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Т. И. Сычева</cp:lastModifiedBy>
  <cp:revision>44</cp:revision>
  <cp:lastPrinted>1601-01-01T00:00:00Z</cp:lastPrinted>
  <dcterms:created xsi:type="dcterms:W3CDTF">1601-01-01T00:00:00Z</dcterms:created>
  <dcterms:modified xsi:type="dcterms:W3CDTF">2016-04-15T07:51:19Z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