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  <p:sldMasterId id="2147483739" r:id="rId7"/>
  </p:sldMasterIdLst>
  <p:notesMasterIdLst>
    <p:notesMasterId r:id="rId23"/>
  </p:notesMasterIdLst>
  <p:sldIdLst>
    <p:sldId id="256" r:id="rId8"/>
    <p:sldId id="272" r:id="rId9"/>
    <p:sldId id="260" r:id="rId10"/>
    <p:sldId id="261" r:id="rId11"/>
    <p:sldId id="264" r:id="rId12"/>
    <p:sldId id="276" r:id="rId13"/>
    <p:sldId id="265" r:id="rId14"/>
    <p:sldId id="278" r:id="rId15"/>
    <p:sldId id="279" r:id="rId16"/>
    <p:sldId id="277" r:id="rId17"/>
    <p:sldId id="267" r:id="rId18"/>
    <p:sldId id="268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7" autoAdjust="0"/>
  </p:normalViewPr>
  <p:slideViewPr>
    <p:cSldViewPr snapToGrid="0">
      <p:cViewPr varScale="1">
        <p:scale>
          <a:sx n="110" d="100"/>
          <a:sy n="110" d="100"/>
        </p:scale>
        <p:origin x="16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Рынок услуг радиационной обработки в мире, %</a:t>
            </a:r>
          </a:p>
        </c:rich>
      </c:tx>
      <c:layout>
        <c:manualLayout>
          <c:xMode val="edge"/>
          <c:yMode val="edge"/>
          <c:x val="0.12309811547900171"/>
          <c:y val="7.48459254527603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7232446697687E-2"/>
          <c:y val="0.15265062806046401"/>
          <c:w val="0.45253142579345801"/>
          <c:h val="0.801149670002129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Рынок услуг радиацонной обработки</c:v>
                </c:pt>
              </c:strCache>
            </c:strRef>
          </c:tx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D53-4C25-893F-CB9EA71C40C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D53-4C25-893F-CB9EA71C40C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D53-4C25-893F-CB9EA71C40CE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categories</c:f>
              <c:strCache>
                <c:ptCount val="3"/>
                <c:pt idx="0">
                  <c:v>Мед оборудование</c:v>
                </c:pt>
                <c:pt idx="1">
                  <c:v>Полимеры</c:v>
                </c:pt>
                <c:pt idx="2">
                  <c:v>Пищевые продукты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3-4C25-893F-CB9EA71C4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3D84-9EFE-41E7-BD6D-9775BA084E8E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C2CED70-6E39-4A25-AEA6-671B975EF4B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dirty="0">
            <a:solidFill>
              <a:schemeClr val="bg1"/>
            </a:solidFill>
            <a:latin typeface="+mj-lt"/>
          </a:endParaRPr>
        </a:p>
      </dgm:t>
    </dgm:pt>
    <dgm:pt modelId="{ABF8F740-96B1-42BF-A897-5B7392CE1805}" type="par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59CC5BDA-D163-4983-AB44-4494591F9C7E}" type="sibTrans" cxnId="{71F44868-720F-41A5-8575-E3A6B0F1D3CB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E200C02-8603-4CAA-A0A0-55418E907F4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dirty="0">
            <a:solidFill>
              <a:schemeClr val="bg1"/>
            </a:solidFill>
          </a:endParaRPr>
        </a:p>
      </dgm:t>
    </dgm:pt>
    <dgm:pt modelId="{A55811B3-C4C7-4E6E-B97B-F28B5E8EC8CD}" type="par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8A0F0E19-5175-4718-96C1-E8F28AC65303}" type="sibTrans" cxnId="{620C807B-4589-465D-8A1E-E522ACF1EE06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4EFC007D-952F-46FD-921D-B905DB9D62A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r>
            <a:rPr lang="ru-RU" sz="1100" b="1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dirty="0">
            <a:solidFill>
              <a:schemeClr val="bg1"/>
            </a:solidFill>
          </a:endParaRPr>
        </a:p>
      </dgm:t>
    </dgm:pt>
    <dgm:pt modelId="{28B2E67D-C279-4EF7-8DB5-4F27880158B6}" type="par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1CD13801-04E3-4D61-9F1C-23147A9319C4}" type="sibTrans" cxnId="{D4AE185F-9FEA-4FAE-81A7-6FFAD03079B9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90B7C48A-B522-4627-B532-B1E9A3599BD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dirty="0">
            <a:solidFill>
              <a:schemeClr val="bg1"/>
            </a:solidFill>
          </a:endParaRPr>
        </a:p>
      </dgm:t>
    </dgm:pt>
    <dgm:pt modelId="{AD10DDE5-B6B8-435E-9C30-61A861E67B0D}" type="par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6BFA32E-3A28-43F1-9FC8-97C937241744}" type="sibTrans" cxnId="{93217D54-7ACD-4C52-96C7-5FBD05646CB0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2BE08DB8-E445-43A4-A333-0413C224D43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dirty="0">
            <a:solidFill>
              <a:schemeClr val="bg1"/>
            </a:solidFill>
          </a:endParaRPr>
        </a:p>
      </dgm:t>
    </dgm:pt>
    <dgm:pt modelId="{FA81C33B-1895-4583-BA72-0165204B4E76}" type="par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EA0C1EE-0BAA-4759-993E-C3AD8A08D5B7}" type="sibTrans" cxnId="{8973DA9F-3E46-4B06-B9AD-9A87D9FEFC92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0AA901C4-DEEE-478B-B4D1-B461234DC7FD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dirty="0">
            <a:solidFill>
              <a:schemeClr val="bg1"/>
            </a:solidFill>
          </a:endParaRPr>
        </a:p>
      </dgm:t>
    </dgm:pt>
    <dgm:pt modelId="{DDA78A69-9290-4583-9531-33521A7CD96B}" type="par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71424818-3C18-43DD-8AFD-313A55BBABE0}" type="sibTrans" cxnId="{0A50BAB6-9D95-49A9-A5B0-1A0D53A303CF}">
      <dgm:prSet/>
      <dgm:spPr/>
      <dgm:t>
        <a:bodyPr/>
        <a:lstStyle/>
        <a:p>
          <a:endParaRPr lang="ru-RU">
            <a:solidFill>
              <a:schemeClr val="bg2">
                <a:lumMod val="50000"/>
              </a:schemeClr>
            </a:solidFill>
          </a:endParaRPr>
        </a:p>
      </dgm:t>
    </dgm:pt>
    <dgm:pt modelId="{384B02D4-F0D7-4B46-B953-E37131086493}" type="pres">
      <dgm:prSet presAssocID="{328E3D84-9EFE-41E7-BD6D-9775BA084E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7A5AA-C6C1-4E64-A259-BB3053DB8ECF}" type="pres">
      <dgm:prSet presAssocID="{DC2CED70-6E39-4A25-AEA6-671B975EF4BD}" presName="node" presStyleLbl="node1" presStyleIdx="0" presStyleCnt="6" custScaleX="114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D296B-B19B-436D-9B84-B9D41A9FF8EC}" type="pres">
      <dgm:prSet presAssocID="{DC2CED70-6E39-4A25-AEA6-671B975EF4BD}" presName="spNode" presStyleCnt="0"/>
      <dgm:spPr/>
    </dgm:pt>
    <dgm:pt modelId="{8F8EBB8E-9E40-45AD-9B11-01A428C4BA84}" type="pres">
      <dgm:prSet presAssocID="{59CC5BDA-D163-4983-AB44-4494591F9C7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8237D9D-F315-4DF5-ACA4-3B349821790D}" type="pres">
      <dgm:prSet presAssocID="{0E200C02-8603-4CAA-A0A0-55418E907F47}" presName="node" presStyleLbl="node1" presStyleIdx="1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9CC4C-6711-45E2-B177-FD99A5D46C7F}" type="pres">
      <dgm:prSet presAssocID="{0E200C02-8603-4CAA-A0A0-55418E907F47}" presName="spNode" presStyleCnt="0"/>
      <dgm:spPr/>
    </dgm:pt>
    <dgm:pt modelId="{70ABFEC7-1C4B-49A2-B227-D079D8BE40F3}" type="pres">
      <dgm:prSet presAssocID="{8A0F0E19-5175-4718-96C1-E8F28AC6530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16843BA-3DCA-40B5-B242-9D2314E01405}" type="pres">
      <dgm:prSet presAssocID="{4EFC007D-952F-46FD-921D-B905DB9D62AF}" presName="node" presStyleLbl="node1" presStyleIdx="2" presStyleCnt="6" custScaleX="101103" custRadScaleRad="92925" custRadScaleInc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E565-74BB-4810-A4C2-CB76CA20B215}" type="pres">
      <dgm:prSet presAssocID="{4EFC007D-952F-46FD-921D-B905DB9D62AF}" presName="spNode" presStyleCnt="0"/>
      <dgm:spPr/>
    </dgm:pt>
    <dgm:pt modelId="{06ED5325-63D5-4D80-B180-ACACC5EEF35C}" type="pres">
      <dgm:prSet presAssocID="{1CD13801-04E3-4D61-9F1C-23147A9319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8D85B5D-7673-4020-813A-15BA07864A2B}" type="pres">
      <dgm:prSet presAssocID="{90B7C48A-B522-4627-B532-B1E9A3599BD9}" presName="node" presStyleLbl="node1" presStyleIdx="3" presStyleCnt="6" custScaleX="9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422C-83A9-483B-8E88-57E695D8B3FA}" type="pres">
      <dgm:prSet presAssocID="{90B7C48A-B522-4627-B532-B1E9A3599BD9}" presName="spNode" presStyleCnt="0"/>
      <dgm:spPr/>
    </dgm:pt>
    <dgm:pt modelId="{FADB2A66-9CF3-44A6-8A8E-80E17FD02ACB}" type="pres">
      <dgm:prSet presAssocID="{36BFA32E-3A28-43F1-9FC8-97C93724174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E0E601D-10CB-4D2F-BD4A-C4676D1F968D}" type="pres">
      <dgm:prSet presAssocID="{2BE08DB8-E445-43A4-A333-0413C224D439}" presName="node" presStyleLbl="node1" presStyleIdx="4" presStyleCnt="6" custScaleX="96048" custRadScaleRad="98432" custRadScaleInc="-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6B90-DE19-4DF3-ABBD-8115156D5188}" type="pres">
      <dgm:prSet presAssocID="{2BE08DB8-E445-43A4-A333-0413C224D439}" presName="spNode" presStyleCnt="0"/>
      <dgm:spPr/>
    </dgm:pt>
    <dgm:pt modelId="{3D86DC62-82C9-4501-B558-3794FECEAAD2}" type="pres">
      <dgm:prSet presAssocID="{3EA0C1EE-0BAA-4759-993E-C3AD8A08D5B7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754EE01-00DC-41F2-8704-630765BD7976}" type="pres">
      <dgm:prSet presAssocID="{0AA901C4-DEEE-478B-B4D1-B461234DC7FD}" presName="node" presStyleLbl="node1" presStyleIdx="5" presStyleCnt="6" custScaleX="96048" custRadScaleRad="102162" custRadScaleInc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DC030-0227-4E2D-887A-D17DD5EA0D21}" type="pres">
      <dgm:prSet presAssocID="{0AA901C4-DEEE-478B-B4D1-B461234DC7FD}" presName="spNode" presStyleCnt="0"/>
      <dgm:spPr/>
    </dgm:pt>
    <dgm:pt modelId="{0F2E25C3-28D7-4ADD-9AFE-A417A42432E9}" type="pres">
      <dgm:prSet presAssocID="{71424818-3C18-43DD-8AFD-313A55BBABE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38F354E-DF6C-4F94-8A2F-CFEFBB26C4A7}" type="presOf" srcId="{90B7C48A-B522-4627-B532-B1E9A3599BD9}" destId="{28D85B5D-7673-4020-813A-15BA07864A2B}" srcOrd="0" destOrd="0" presId="urn:microsoft.com/office/officeart/2005/8/layout/cycle6"/>
    <dgm:cxn modelId="{0A50BAB6-9D95-49A9-A5B0-1A0D53A303CF}" srcId="{328E3D84-9EFE-41E7-BD6D-9775BA084E8E}" destId="{0AA901C4-DEEE-478B-B4D1-B461234DC7FD}" srcOrd="5" destOrd="0" parTransId="{DDA78A69-9290-4583-9531-33521A7CD96B}" sibTransId="{71424818-3C18-43DD-8AFD-313A55BBABE0}"/>
    <dgm:cxn modelId="{C1CBB547-FC8B-4569-A6F7-B6C2A26BEA02}" type="presOf" srcId="{8A0F0E19-5175-4718-96C1-E8F28AC65303}" destId="{70ABFEC7-1C4B-49A2-B227-D079D8BE40F3}" srcOrd="0" destOrd="0" presId="urn:microsoft.com/office/officeart/2005/8/layout/cycle6"/>
    <dgm:cxn modelId="{4C61D3B5-5B88-42E0-90AE-DDE5F994E41D}" type="presOf" srcId="{3EA0C1EE-0BAA-4759-993E-C3AD8A08D5B7}" destId="{3D86DC62-82C9-4501-B558-3794FECEAAD2}" srcOrd="0" destOrd="0" presId="urn:microsoft.com/office/officeart/2005/8/layout/cycle6"/>
    <dgm:cxn modelId="{FBA148C0-9586-45EB-9B01-E443879CFF74}" type="presOf" srcId="{36BFA32E-3A28-43F1-9FC8-97C937241744}" destId="{FADB2A66-9CF3-44A6-8A8E-80E17FD02ACB}" srcOrd="0" destOrd="0" presId="urn:microsoft.com/office/officeart/2005/8/layout/cycle6"/>
    <dgm:cxn modelId="{4FFC0931-D82A-4506-B51F-72708A827418}" type="presOf" srcId="{DC2CED70-6E39-4A25-AEA6-671B975EF4BD}" destId="{96E7A5AA-C6C1-4E64-A259-BB3053DB8ECF}" srcOrd="0" destOrd="0" presId="urn:microsoft.com/office/officeart/2005/8/layout/cycle6"/>
    <dgm:cxn modelId="{ACA85651-9E27-45B6-AB62-1E13A53D79FD}" type="presOf" srcId="{71424818-3C18-43DD-8AFD-313A55BBABE0}" destId="{0F2E25C3-28D7-4ADD-9AFE-A417A42432E9}" srcOrd="0" destOrd="0" presId="urn:microsoft.com/office/officeart/2005/8/layout/cycle6"/>
    <dgm:cxn modelId="{F7612508-BEB5-4839-A30A-6163DBE1296D}" type="presOf" srcId="{4EFC007D-952F-46FD-921D-B905DB9D62AF}" destId="{116843BA-3DCA-40B5-B242-9D2314E01405}" srcOrd="0" destOrd="0" presId="urn:microsoft.com/office/officeart/2005/8/layout/cycle6"/>
    <dgm:cxn modelId="{C708793F-6A05-45DA-BBC6-4020CBDEBF92}" type="presOf" srcId="{0AA901C4-DEEE-478B-B4D1-B461234DC7FD}" destId="{B754EE01-00DC-41F2-8704-630765BD7976}" srcOrd="0" destOrd="0" presId="urn:microsoft.com/office/officeart/2005/8/layout/cycle6"/>
    <dgm:cxn modelId="{914FB8F7-45B0-4DA5-9746-4C8E35B18FE0}" type="presOf" srcId="{0E200C02-8603-4CAA-A0A0-55418E907F47}" destId="{C8237D9D-F315-4DF5-ACA4-3B349821790D}" srcOrd="0" destOrd="0" presId="urn:microsoft.com/office/officeart/2005/8/layout/cycle6"/>
    <dgm:cxn modelId="{D0A88FBA-25FE-4045-AD77-8768C6189EE8}" type="presOf" srcId="{2BE08DB8-E445-43A4-A333-0413C224D439}" destId="{FE0E601D-10CB-4D2F-BD4A-C4676D1F968D}" srcOrd="0" destOrd="0" presId="urn:microsoft.com/office/officeart/2005/8/layout/cycle6"/>
    <dgm:cxn modelId="{8E1EEBB4-1763-4C2F-A479-DEB12639B701}" type="presOf" srcId="{59CC5BDA-D163-4983-AB44-4494591F9C7E}" destId="{8F8EBB8E-9E40-45AD-9B11-01A428C4BA84}" srcOrd="0" destOrd="0" presId="urn:microsoft.com/office/officeart/2005/8/layout/cycle6"/>
    <dgm:cxn modelId="{CBD2F3B4-F07A-4448-85AB-C7B8B4E6E1A8}" type="presOf" srcId="{1CD13801-04E3-4D61-9F1C-23147A9319C4}" destId="{06ED5325-63D5-4D80-B180-ACACC5EEF35C}" srcOrd="0" destOrd="0" presId="urn:microsoft.com/office/officeart/2005/8/layout/cycle6"/>
    <dgm:cxn modelId="{71F44868-720F-41A5-8575-E3A6B0F1D3CB}" srcId="{328E3D84-9EFE-41E7-BD6D-9775BA084E8E}" destId="{DC2CED70-6E39-4A25-AEA6-671B975EF4BD}" srcOrd="0" destOrd="0" parTransId="{ABF8F740-96B1-42BF-A897-5B7392CE1805}" sibTransId="{59CC5BDA-D163-4983-AB44-4494591F9C7E}"/>
    <dgm:cxn modelId="{8973DA9F-3E46-4B06-B9AD-9A87D9FEFC92}" srcId="{328E3D84-9EFE-41E7-BD6D-9775BA084E8E}" destId="{2BE08DB8-E445-43A4-A333-0413C224D439}" srcOrd="4" destOrd="0" parTransId="{FA81C33B-1895-4583-BA72-0165204B4E76}" sibTransId="{3EA0C1EE-0BAA-4759-993E-C3AD8A08D5B7}"/>
    <dgm:cxn modelId="{620C807B-4589-465D-8A1E-E522ACF1EE06}" srcId="{328E3D84-9EFE-41E7-BD6D-9775BA084E8E}" destId="{0E200C02-8603-4CAA-A0A0-55418E907F47}" srcOrd="1" destOrd="0" parTransId="{A55811B3-C4C7-4E6E-B97B-F28B5E8EC8CD}" sibTransId="{8A0F0E19-5175-4718-96C1-E8F28AC65303}"/>
    <dgm:cxn modelId="{AA83FBD5-5FF2-48DB-8E54-C052A03142D5}" type="presOf" srcId="{328E3D84-9EFE-41E7-BD6D-9775BA084E8E}" destId="{384B02D4-F0D7-4B46-B953-E37131086493}" srcOrd="0" destOrd="0" presId="urn:microsoft.com/office/officeart/2005/8/layout/cycle6"/>
    <dgm:cxn modelId="{D4AE185F-9FEA-4FAE-81A7-6FFAD03079B9}" srcId="{328E3D84-9EFE-41E7-BD6D-9775BA084E8E}" destId="{4EFC007D-952F-46FD-921D-B905DB9D62AF}" srcOrd="2" destOrd="0" parTransId="{28B2E67D-C279-4EF7-8DB5-4F27880158B6}" sibTransId="{1CD13801-04E3-4D61-9F1C-23147A9319C4}"/>
    <dgm:cxn modelId="{93217D54-7ACD-4C52-96C7-5FBD05646CB0}" srcId="{328E3D84-9EFE-41E7-BD6D-9775BA084E8E}" destId="{90B7C48A-B522-4627-B532-B1E9A3599BD9}" srcOrd="3" destOrd="0" parTransId="{AD10DDE5-B6B8-435E-9C30-61A861E67B0D}" sibTransId="{36BFA32E-3A28-43F1-9FC8-97C937241744}"/>
    <dgm:cxn modelId="{95C919C3-D911-4A49-83D9-16B576F7A73C}" type="presParOf" srcId="{384B02D4-F0D7-4B46-B953-E37131086493}" destId="{96E7A5AA-C6C1-4E64-A259-BB3053DB8ECF}" srcOrd="0" destOrd="0" presId="urn:microsoft.com/office/officeart/2005/8/layout/cycle6"/>
    <dgm:cxn modelId="{4471EB38-5E5B-4A8C-ABD2-BCD28F76CCBC}" type="presParOf" srcId="{384B02D4-F0D7-4B46-B953-E37131086493}" destId="{A65D296B-B19B-436D-9B84-B9D41A9FF8EC}" srcOrd="1" destOrd="0" presId="urn:microsoft.com/office/officeart/2005/8/layout/cycle6"/>
    <dgm:cxn modelId="{907BD759-AE1D-4649-8A1B-CC90ECE134CA}" type="presParOf" srcId="{384B02D4-F0D7-4B46-B953-E37131086493}" destId="{8F8EBB8E-9E40-45AD-9B11-01A428C4BA84}" srcOrd="2" destOrd="0" presId="urn:microsoft.com/office/officeart/2005/8/layout/cycle6"/>
    <dgm:cxn modelId="{FB3A4BAB-CA9B-417D-A3B4-B061A379AA31}" type="presParOf" srcId="{384B02D4-F0D7-4B46-B953-E37131086493}" destId="{C8237D9D-F315-4DF5-ACA4-3B349821790D}" srcOrd="3" destOrd="0" presId="urn:microsoft.com/office/officeart/2005/8/layout/cycle6"/>
    <dgm:cxn modelId="{BF47E7E7-1613-40CF-ADAF-D58543B77237}" type="presParOf" srcId="{384B02D4-F0D7-4B46-B953-E37131086493}" destId="{39B9CC4C-6711-45E2-B177-FD99A5D46C7F}" srcOrd="4" destOrd="0" presId="urn:microsoft.com/office/officeart/2005/8/layout/cycle6"/>
    <dgm:cxn modelId="{57D11AAC-7461-4882-B96C-5195E07C699D}" type="presParOf" srcId="{384B02D4-F0D7-4B46-B953-E37131086493}" destId="{70ABFEC7-1C4B-49A2-B227-D079D8BE40F3}" srcOrd="5" destOrd="0" presId="urn:microsoft.com/office/officeart/2005/8/layout/cycle6"/>
    <dgm:cxn modelId="{05BD1507-1495-485D-B016-B0645D0D5BDF}" type="presParOf" srcId="{384B02D4-F0D7-4B46-B953-E37131086493}" destId="{116843BA-3DCA-40B5-B242-9D2314E01405}" srcOrd="6" destOrd="0" presId="urn:microsoft.com/office/officeart/2005/8/layout/cycle6"/>
    <dgm:cxn modelId="{2EE5F520-01DB-4B35-A9CB-9FD36A49834A}" type="presParOf" srcId="{384B02D4-F0D7-4B46-B953-E37131086493}" destId="{DB0EE565-74BB-4810-A4C2-CB76CA20B215}" srcOrd="7" destOrd="0" presId="urn:microsoft.com/office/officeart/2005/8/layout/cycle6"/>
    <dgm:cxn modelId="{1ED62C71-D1CF-4841-83A4-0BE6B95E3863}" type="presParOf" srcId="{384B02D4-F0D7-4B46-B953-E37131086493}" destId="{06ED5325-63D5-4D80-B180-ACACC5EEF35C}" srcOrd="8" destOrd="0" presId="urn:microsoft.com/office/officeart/2005/8/layout/cycle6"/>
    <dgm:cxn modelId="{6DBCB27B-5A7E-4203-AA38-B9A2B6A7669E}" type="presParOf" srcId="{384B02D4-F0D7-4B46-B953-E37131086493}" destId="{28D85B5D-7673-4020-813A-15BA07864A2B}" srcOrd="9" destOrd="0" presId="urn:microsoft.com/office/officeart/2005/8/layout/cycle6"/>
    <dgm:cxn modelId="{13D3DA4B-9D8D-48AA-B92B-D9C197CE5FAE}" type="presParOf" srcId="{384B02D4-F0D7-4B46-B953-E37131086493}" destId="{26B7422C-83A9-483B-8E88-57E695D8B3FA}" srcOrd="10" destOrd="0" presId="urn:microsoft.com/office/officeart/2005/8/layout/cycle6"/>
    <dgm:cxn modelId="{27A0BFE1-1E35-4647-8FF4-97AE536B2BF8}" type="presParOf" srcId="{384B02D4-F0D7-4B46-B953-E37131086493}" destId="{FADB2A66-9CF3-44A6-8A8E-80E17FD02ACB}" srcOrd="11" destOrd="0" presId="urn:microsoft.com/office/officeart/2005/8/layout/cycle6"/>
    <dgm:cxn modelId="{EF0A9B59-DF7D-4F4C-8C1E-9DB722934703}" type="presParOf" srcId="{384B02D4-F0D7-4B46-B953-E37131086493}" destId="{FE0E601D-10CB-4D2F-BD4A-C4676D1F968D}" srcOrd="12" destOrd="0" presId="urn:microsoft.com/office/officeart/2005/8/layout/cycle6"/>
    <dgm:cxn modelId="{5ECB59EE-7068-49AB-ADF1-69864CF94AA0}" type="presParOf" srcId="{384B02D4-F0D7-4B46-B953-E37131086493}" destId="{3BF56B90-DE19-4DF3-ABBD-8115156D5188}" srcOrd="13" destOrd="0" presId="urn:microsoft.com/office/officeart/2005/8/layout/cycle6"/>
    <dgm:cxn modelId="{F9EA39AD-1645-49FF-AD2B-4CB080F5CCB2}" type="presParOf" srcId="{384B02D4-F0D7-4B46-B953-E37131086493}" destId="{3D86DC62-82C9-4501-B558-3794FECEAAD2}" srcOrd="14" destOrd="0" presId="urn:microsoft.com/office/officeart/2005/8/layout/cycle6"/>
    <dgm:cxn modelId="{EDE6DF44-CFD3-4086-B32B-C9B22DC616E7}" type="presParOf" srcId="{384B02D4-F0D7-4B46-B953-E37131086493}" destId="{B754EE01-00DC-41F2-8704-630765BD7976}" srcOrd="15" destOrd="0" presId="urn:microsoft.com/office/officeart/2005/8/layout/cycle6"/>
    <dgm:cxn modelId="{CEA599BC-2A16-4ED9-9922-6D3AD7557D08}" type="presParOf" srcId="{384B02D4-F0D7-4B46-B953-E37131086493}" destId="{921DC030-0227-4E2D-887A-D17DD5EA0D21}" srcOrd="16" destOrd="0" presId="urn:microsoft.com/office/officeart/2005/8/layout/cycle6"/>
    <dgm:cxn modelId="{1EFCD1DB-901A-4F94-AD48-FB4677A2688E}" type="presParOf" srcId="{384B02D4-F0D7-4B46-B953-E37131086493}" destId="{0F2E25C3-28D7-4ADD-9AFE-A417A42432E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FFB93-D23B-4AD7-971C-DB4AC747D4BF}" type="doc">
      <dgm:prSet loTypeId="urn:microsoft.com/office/officeart/2008/layout/PictureStrip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C84ED-920A-470E-AFCF-D52984931AC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Сухофрукты, орехи, снеки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B591E-BD08-4DE3-821C-BEC18B081B0D}" type="parTrans" cxnId="{D33CB2D1-43D1-4F5F-AFD7-9CC2228B2017}">
      <dgm:prSet/>
      <dgm:spPr/>
      <dgm:t>
        <a:bodyPr/>
        <a:lstStyle/>
        <a:p>
          <a:endParaRPr lang="ru-RU"/>
        </a:p>
      </dgm:t>
    </dgm:pt>
    <dgm:pt modelId="{23CBB32E-4FD2-4BE8-8F7C-7322B751554D}" type="sibTrans" cxnId="{D33CB2D1-43D1-4F5F-AFD7-9CC2228B2017}">
      <dgm:prSet/>
      <dgm:spPr/>
      <dgm:t>
        <a:bodyPr/>
        <a:lstStyle/>
        <a:p>
          <a:endParaRPr lang="ru-RU"/>
        </a:p>
      </dgm:t>
    </dgm:pt>
    <dgm:pt modelId="{FBBD37D7-F23C-4030-BA8E-7869E535866C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Специи, пряности, растительные экстракты и добавки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C1275-0FC2-443F-B161-E1BD232EC1C6}" type="parTrans" cxnId="{28C6246F-5177-4C86-8883-78A8FDD95EE1}">
      <dgm:prSet/>
      <dgm:spPr/>
      <dgm:t>
        <a:bodyPr/>
        <a:lstStyle/>
        <a:p>
          <a:endParaRPr lang="ru-RU"/>
        </a:p>
      </dgm:t>
    </dgm:pt>
    <dgm:pt modelId="{656290A0-E233-442D-91FA-20CCEB4981A3}" type="sibTrans" cxnId="{28C6246F-5177-4C86-8883-78A8FDD95EE1}">
      <dgm:prSet/>
      <dgm:spPr/>
      <dgm:t>
        <a:bodyPr/>
        <a:lstStyle/>
        <a:p>
          <a:endParaRPr lang="ru-RU"/>
        </a:p>
      </dgm:t>
    </dgm:pt>
    <dgm:pt modelId="{07B65A0B-1EF9-478C-8F0C-7271BB13C16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Косметическое и лекарственное сырье, препараты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7E1D0-F977-4B22-B53B-6D52DFABDD22}" type="parTrans" cxnId="{3A4F46FE-EC83-4F3B-ADB5-8A8A1543A26A}">
      <dgm:prSet/>
      <dgm:spPr/>
      <dgm:t>
        <a:bodyPr/>
        <a:lstStyle/>
        <a:p>
          <a:endParaRPr lang="ru-RU"/>
        </a:p>
      </dgm:t>
    </dgm:pt>
    <dgm:pt modelId="{D5104B3C-7912-4C77-A981-16B2ED8F3AB8}" type="sibTrans" cxnId="{3A4F46FE-EC83-4F3B-ADB5-8A8A1543A26A}">
      <dgm:prSet/>
      <dgm:spPr/>
      <dgm:t>
        <a:bodyPr/>
        <a:lstStyle/>
        <a:p>
          <a:endParaRPr lang="ru-RU"/>
        </a:p>
      </dgm:t>
    </dgm:pt>
    <dgm:pt modelId="{7BDDF043-0B79-459D-96CD-EE2CC0480D2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Полимеры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9394F-0346-4D2E-B95D-5325A8328AD4}" type="parTrans" cxnId="{9CAA6439-3D72-4C64-9E23-532EFC1DB6DC}">
      <dgm:prSet/>
      <dgm:spPr/>
      <dgm:t>
        <a:bodyPr/>
        <a:lstStyle/>
        <a:p>
          <a:endParaRPr lang="ru-RU"/>
        </a:p>
      </dgm:t>
    </dgm:pt>
    <dgm:pt modelId="{02869932-126E-4D59-98EE-AEE52543B11F}" type="sibTrans" cxnId="{9CAA6439-3D72-4C64-9E23-532EFC1DB6DC}">
      <dgm:prSet/>
      <dgm:spPr/>
      <dgm:t>
        <a:bodyPr/>
        <a:lstStyle/>
        <a:p>
          <a:endParaRPr lang="ru-RU"/>
        </a:p>
      </dgm:t>
    </dgm:pt>
    <dgm:pt modelId="{74B7E192-8FAE-4CFE-B648-37749A8A0E6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Военные пайки, спецпитание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23244-2EF5-4D29-B4D9-07FB08672EDD}" type="sibTrans" cxnId="{D9ADC4B4-96BC-43B2-93E4-986A25079654}">
      <dgm:prSet/>
      <dgm:spPr/>
      <dgm:t>
        <a:bodyPr/>
        <a:lstStyle/>
        <a:p>
          <a:endParaRPr lang="ru-RU"/>
        </a:p>
      </dgm:t>
    </dgm:pt>
    <dgm:pt modelId="{79BE3F25-CC92-482D-A116-2411F75AECAE}" type="parTrans" cxnId="{D9ADC4B4-96BC-43B2-93E4-986A25079654}">
      <dgm:prSet/>
      <dgm:spPr/>
      <dgm:t>
        <a:bodyPr/>
        <a:lstStyle/>
        <a:p>
          <a:endParaRPr lang="ru-RU"/>
        </a:p>
      </dgm:t>
    </dgm:pt>
    <dgm:pt modelId="{244C6CAD-BB18-4BBF-8C0E-E494EA65FB9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Изделия медицинского назначения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0D19C-38C6-4FF3-B93E-96907F21A0B2}" type="sibTrans" cxnId="{BD0CDFFD-0615-44AA-87A1-B3E5E2C78AD7}">
      <dgm:prSet/>
      <dgm:spPr/>
      <dgm:t>
        <a:bodyPr/>
        <a:lstStyle/>
        <a:p>
          <a:endParaRPr lang="ru-RU"/>
        </a:p>
      </dgm:t>
    </dgm:pt>
    <dgm:pt modelId="{6372A280-38CB-4A1F-A6DF-138EFD5796D0}" type="parTrans" cxnId="{BD0CDFFD-0615-44AA-87A1-B3E5E2C78AD7}">
      <dgm:prSet/>
      <dgm:spPr/>
      <dgm:t>
        <a:bodyPr/>
        <a:lstStyle/>
        <a:p>
          <a:endParaRPr lang="ru-RU"/>
        </a:p>
      </dgm:t>
    </dgm:pt>
    <dgm:pt modelId="{1CE77D5D-32BB-4B5D-8A24-133532AB2130}" type="pres">
      <dgm:prSet presAssocID="{872FFB93-D23B-4AD7-971C-DB4AC747D4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CB51B-D4DD-4360-BA69-DA182673E528}" type="pres">
      <dgm:prSet presAssocID="{244C6CAD-BB18-4BBF-8C0E-E494EA65FB91}" presName="composite" presStyleCnt="0"/>
      <dgm:spPr/>
    </dgm:pt>
    <dgm:pt modelId="{5BAA481A-71C4-4D5C-8D95-8350F7D00A2D}" type="pres">
      <dgm:prSet presAssocID="{244C6CAD-BB18-4BBF-8C0E-E494EA65FB9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D1061-A068-4E31-B35C-1C8D555D8888}" type="pres">
      <dgm:prSet presAssocID="{244C6CAD-BB18-4BBF-8C0E-E494EA65FB91}" presName="rect2" presStyleLbl="fgImgPlace1" presStyleIdx="0" presStyleCnt="6" custScaleY="753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ECC0B1-46E1-4712-BED7-E0D5201756AF}" type="pres">
      <dgm:prSet presAssocID="{52D0D19C-38C6-4FF3-B93E-96907F21A0B2}" presName="sibTrans" presStyleCnt="0"/>
      <dgm:spPr/>
    </dgm:pt>
    <dgm:pt modelId="{DE08FB34-AB23-4193-8F7F-8D90EAABEE94}" type="pres">
      <dgm:prSet presAssocID="{FBBD37D7-F23C-4030-BA8E-7869E535866C}" presName="composite" presStyleCnt="0"/>
      <dgm:spPr/>
    </dgm:pt>
    <dgm:pt modelId="{A335A5C3-6F06-495D-ACB5-58B49ABDE873}" type="pres">
      <dgm:prSet presAssocID="{FBBD37D7-F23C-4030-BA8E-7869E535866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B794-2598-41F0-8D15-E35FD978EDF5}" type="pres">
      <dgm:prSet presAssocID="{FBBD37D7-F23C-4030-BA8E-7869E535866C}" presName="rect2" presStyleLbl="fgImgPlace1" presStyleIdx="1" presStyleCnt="6" custScaleY="795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791F8BCF-5516-4B33-8010-5487006495A5}" type="pres">
      <dgm:prSet presAssocID="{656290A0-E233-442D-91FA-20CCEB4981A3}" presName="sibTrans" presStyleCnt="0"/>
      <dgm:spPr/>
    </dgm:pt>
    <dgm:pt modelId="{BAF50129-0BC6-44D0-936C-C3C03634DC07}" type="pres">
      <dgm:prSet presAssocID="{7BDDF043-0B79-459D-96CD-EE2CC0480D20}" presName="composite" presStyleCnt="0"/>
      <dgm:spPr/>
    </dgm:pt>
    <dgm:pt modelId="{0E4622EB-6DEF-4785-A528-CB967700766A}" type="pres">
      <dgm:prSet presAssocID="{7BDDF043-0B79-459D-96CD-EE2CC0480D2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91A9-F945-41C1-BE2A-8B68E93A7AF3}" type="pres">
      <dgm:prSet presAssocID="{7BDDF043-0B79-459D-96CD-EE2CC0480D20}" presName="rect2" presStyleLbl="fgImgPlace1" presStyleIdx="2" presStyleCnt="6" custScaleX="119635" custScaleY="557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255D877C-2B8A-4F55-B313-944A7A7C5691}" type="pres">
      <dgm:prSet presAssocID="{02869932-126E-4D59-98EE-AEE52543B11F}" presName="sibTrans" presStyleCnt="0"/>
      <dgm:spPr/>
    </dgm:pt>
    <dgm:pt modelId="{4FDFDCD1-81A9-4F4B-A90E-B999A9D8802D}" type="pres">
      <dgm:prSet presAssocID="{943C84ED-920A-470E-AFCF-D52984931ACB}" presName="composite" presStyleCnt="0"/>
      <dgm:spPr/>
    </dgm:pt>
    <dgm:pt modelId="{0258128B-D77A-4DAD-84FC-5F17C7E8F50B}" type="pres">
      <dgm:prSet presAssocID="{943C84ED-920A-470E-AFCF-D52984931AC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90F21-934F-4D4D-9884-356DEF90B390}" type="pres">
      <dgm:prSet presAssocID="{943C84ED-920A-470E-AFCF-D52984931ACB}" presName="rect2" presStyleLbl="fgImgPlace1" presStyleIdx="3" presStyleCnt="6" custScaleY="7717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AC496F67-67CD-413E-A0A7-7D11CEEBD2F0}" type="pres">
      <dgm:prSet presAssocID="{23CBB32E-4FD2-4BE8-8F7C-7322B751554D}" presName="sibTrans" presStyleCnt="0"/>
      <dgm:spPr/>
    </dgm:pt>
    <dgm:pt modelId="{BF52313D-517A-4246-96B4-05AE2DEC073E}" type="pres">
      <dgm:prSet presAssocID="{07B65A0B-1EF9-478C-8F0C-7271BB13C168}" presName="composite" presStyleCnt="0"/>
      <dgm:spPr/>
    </dgm:pt>
    <dgm:pt modelId="{447EB8E0-B6AE-46A9-B784-740588F7AA28}" type="pres">
      <dgm:prSet presAssocID="{07B65A0B-1EF9-478C-8F0C-7271BB13C16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C45D-79E2-41BF-B38D-58FE6801C05B}" type="pres">
      <dgm:prSet presAssocID="{07B65A0B-1EF9-478C-8F0C-7271BB13C168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2CAD39-986D-4C33-A7C4-210A53EB7CF9}" type="pres">
      <dgm:prSet presAssocID="{D5104B3C-7912-4C77-A981-16B2ED8F3AB8}" presName="sibTrans" presStyleCnt="0"/>
      <dgm:spPr/>
    </dgm:pt>
    <dgm:pt modelId="{7E151ED4-283E-4E8E-BD25-E5C9BFEFB92D}" type="pres">
      <dgm:prSet presAssocID="{74B7E192-8FAE-4CFE-B648-37749A8A0E6B}" presName="composite" presStyleCnt="0"/>
      <dgm:spPr/>
    </dgm:pt>
    <dgm:pt modelId="{15D1D156-345A-485B-8F95-CAA2ACA6C992}" type="pres">
      <dgm:prSet presAssocID="{74B7E192-8FAE-4CFE-B648-37749A8A0E6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94422-AD17-464B-B6A3-E907CBAD096E}" type="pres">
      <dgm:prSet presAssocID="{74B7E192-8FAE-4CFE-B648-37749A8A0E6B}" presName="rect2" presStyleLbl="fgImgPlace1" presStyleIdx="5" presStyleCnt="6" custScaleY="6806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F810AAF-0247-4CD1-9F0A-E2472E71762F}" type="presOf" srcId="{FBBD37D7-F23C-4030-BA8E-7869E535866C}" destId="{A335A5C3-6F06-495D-ACB5-58B49ABDE873}" srcOrd="0" destOrd="0" presId="urn:microsoft.com/office/officeart/2008/layout/PictureStrips"/>
    <dgm:cxn modelId="{CCC9BB82-1D2B-42E0-976E-62FB1BC3CED3}" type="presOf" srcId="{07B65A0B-1EF9-478C-8F0C-7271BB13C168}" destId="{447EB8E0-B6AE-46A9-B784-740588F7AA28}" srcOrd="0" destOrd="0" presId="urn:microsoft.com/office/officeart/2008/layout/PictureStrips"/>
    <dgm:cxn modelId="{78EB900C-DE0B-4998-AA87-408DC26F5249}" type="presOf" srcId="{943C84ED-920A-470E-AFCF-D52984931ACB}" destId="{0258128B-D77A-4DAD-84FC-5F17C7E8F50B}" srcOrd="0" destOrd="0" presId="urn:microsoft.com/office/officeart/2008/layout/PictureStrips"/>
    <dgm:cxn modelId="{3A4F46FE-EC83-4F3B-ADB5-8A8A1543A26A}" srcId="{872FFB93-D23B-4AD7-971C-DB4AC747D4BF}" destId="{07B65A0B-1EF9-478C-8F0C-7271BB13C168}" srcOrd="4" destOrd="0" parTransId="{D297E1D0-F977-4B22-B53B-6D52DFABDD22}" sibTransId="{D5104B3C-7912-4C77-A981-16B2ED8F3AB8}"/>
    <dgm:cxn modelId="{B161CBF2-63C7-4F1B-870E-C1296EB3C339}" type="presOf" srcId="{244C6CAD-BB18-4BBF-8C0E-E494EA65FB91}" destId="{5BAA481A-71C4-4D5C-8D95-8350F7D00A2D}" srcOrd="0" destOrd="0" presId="urn:microsoft.com/office/officeart/2008/layout/PictureStrips"/>
    <dgm:cxn modelId="{9CAA6439-3D72-4C64-9E23-532EFC1DB6DC}" srcId="{872FFB93-D23B-4AD7-971C-DB4AC747D4BF}" destId="{7BDDF043-0B79-459D-96CD-EE2CC0480D20}" srcOrd="2" destOrd="0" parTransId="{A899394F-0346-4D2E-B95D-5325A8328AD4}" sibTransId="{02869932-126E-4D59-98EE-AEE52543B11F}"/>
    <dgm:cxn modelId="{BD0CDFFD-0615-44AA-87A1-B3E5E2C78AD7}" srcId="{872FFB93-D23B-4AD7-971C-DB4AC747D4BF}" destId="{244C6CAD-BB18-4BBF-8C0E-E494EA65FB91}" srcOrd="0" destOrd="0" parTransId="{6372A280-38CB-4A1F-A6DF-138EFD5796D0}" sibTransId="{52D0D19C-38C6-4FF3-B93E-96907F21A0B2}"/>
    <dgm:cxn modelId="{BC523C77-C42F-4B9B-B016-D3E05987CB64}" type="presOf" srcId="{7BDDF043-0B79-459D-96CD-EE2CC0480D20}" destId="{0E4622EB-6DEF-4785-A528-CB967700766A}" srcOrd="0" destOrd="0" presId="urn:microsoft.com/office/officeart/2008/layout/PictureStrips"/>
    <dgm:cxn modelId="{E2D28999-CF05-47FA-B558-EB354C26C177}" type="presOf" srcId="{74B7E192-8FAE-4CFE-B648-37749A8A0E6B}" destId="{15D1D156-345A-485B-8F95-CAA2ACA6C992}" srcOrd="0" destOrd="0" presId="urn:microsoft.com/office/officeart/2008/layout/PictureStrips"/>
    <dgm:cxn modelId="{D9ADC4B4-96BC-43B2-93E4-986A25079654}" srcId="{872FFB93-D23B-4AD7-971C-DB4AC747D4BF}" destId="{74B7E192-8FAE-4CFE-B648-37749A8A0E6B}" srcOrd="5" destOrd="0" parTransId="{79BE3F25-CC92-482D-A116-2411F75AECAE}" sibTransId="{5C623244-2EF5-4D29-B4D9-07FB08672EDD}"/>
    <dgm:cxn modelId="{A050A7A9-4EFF-4B02-B459-AE701176715A}" type="presOf" srcId="{872FFB93-D23B-4AD7-971C-DB4AC747D4BF}" destId="{1CE77D5D-32BB-4B5D-8A24-133532AB2130}" srcOrd="0" destOrd="0" presId="urn:microsoft.com/office/officeart/2008/layout/PictureStrips"/>
    <dgm:cxn modelId="{28C6246F-5177-4C86-8883-78A8FDD95EE1}" srcId="{872FFB93-D23B-4AD7-971C-DB4AC747D4BF}" destId="{FBBD37D7-F23C-4030-BA8E-7869E535866C}" srcOrd="1" destOrd="0" parTransId="{B3DC1275-0FC2-443F-B161-E1BD232EC1C6}" sibTransId="{656290A0-E233-442D-91FA-20CCEB4981A3}"/>
    <dgm:cxn modelId="{D33CB2D1-43D1-4F5F-AFD7-9CC2228B2017}" srcId="{872FFB93-D23B-4AD7-971C-DB4AC747D4BF}" destId="{943C84ED-920A-470E-AFCF-D52984931ACB}" srcOrd="3" destOrd="0" parTransId="{C3AB591E-BD08-4DE3-821C-BEC18B081B0D}" sibTransId="{23CBB32E-4FD2-4BE8-8F7C-7322B751554D}"/>
    <dgm:cxn modelId="{ADAD03B7-4E5A-4D8D-86D3-5E46820B0B81}" type="presParOf" srcId="{1CE77D5D-32BB-4B5D-8A24-133532AB2130}" destId="{F6BCB51B-D4DD-4360-BA69-DA182673E528}" srcOrd="0" destOrd="0" presId="urn:microsoft.com/office/officeart/2008/layout/PictureStrips"/>
    <dgm:cxn modelId="{653A3370-620F-48B0-B03D-6ECEE7E1F860}" type="presParOf" srcId="{F6BCB51B-D4DD-4360-BA69-DA182673E528}" destId="{5BAA481A-71C4-4D5C-8D95-8350F7D00A2D}" srcOrd="0" destOrd="0" presId="urn:microsoft.com/office/officeart/2008/layout/PictureStrips"/>
    <dgm:cxn modelId="{D1FB15A7-8AB6-4202-B1D9-DC8B56715590}" type="presParOf" srcId="{F6BCB51B-D4DD-4360-BA69-DA182673E528}" destId="{4F3D1061-A068-4E31-B35C-1C8D555D8888}" srcOrd="1" destOrd="0" presId="urn:microsoft.com/office/officeart/2008/layout/PictureStrips"/>
    <dgm:cxn modelId="{602E6C2F-B7A6-45A3-A16D-F626A757028F}" type="presParOf" srcId="{1CE77D5D-32BB-4B5D-8A24-133532AB2130}" destId="{B9ECC0B1-46E1-4712-BED7-E0D5201756AF}" srcOrd="1" destOrd="0" presId="urn:microsoft.com/office/officeart/2008/layout/PictureStrips"/>
    <dgm:cxn modelId="{4CFB416A-548D-4323-ADFA-27BD9CCE6D59}" type="presParOf" srcId="{1CE77D5D-32BB-4B5D-8A24-133532AB2130}" destId="{DE08FB34-AB23-4193-8F7F-8D90EAABEE94}" srcOrd="2" destOrd="0" presId="urn:microsoft.com/office/officeart/2008/layout/PictureStrips"/>
    <dgm:cxn modelId="{1CD388FC-8EC7-45ED-A00F-F6E1794F9CCF}" type="presParOf" srcId="{DE08FB34-AB23-4193-8F7F-8D90EAABEE94}" destId="{A335A5C3-6F06-495D-ACB5-58B49ABDE873}" srcOrd="0" destOrd="0" presId="urn:microsoft.com/office/officeart/2008/layout/PictureStrips"/>
    <dgm:cxn modelId="{31A6C415-D3C3-483C-9FA5-6A2E1FFA5DF4}" type="presParOf" srcId="{DE08FB34-AB23-4193-8F7F-8D90EAABEE94}" destId="{91BAB794-2598-41F0-8D15-E35FD978EDF5}" srcOrd="1" destOrd="0" presId="urn:microsoft.com/office/officeart/2008/layout/PictureStrips"/>
    <dgm:cxn modelId="{A2F46175-225A-417A-A9CB-FC33CBD02253}" type="presParOf" srcId="{1CE77D5D-32BB-4B5D-8A24-133532AB2130}" destId="{791F8BCF-5516-4B33-8010-5487006495A5}" srcOrd="3" destOrd="0" presId="urn:microsoft.com/office/officeart/2008/layout/PictureStrips"/>
    <dgm:cxn modelId="{3645CAEA-CEA3-4C53-B4BD-BD403FE50149}" type="presParOf" srcId="{1CE77D5D-32BB-4B5D-8A24-133532AB2130}" destId="{BAF50129-0BC6-44D0-936C-C3C03634DC07}" srcOrd="4" destOrd="0" presId="urn:microsoft.com/office/officeart/2008/layout/PictureStrips"/>
    <dgm:cxn modelId="{4F665AB6-B83A-469A-93C0-47965F501CC8}" type="presParOf" srcId="{BAF50129-0BC6-44D0-936C-C3C03634DC07}" destId="{0E4622EB-6DEF-4785-A528-CB967700766A}" srcOrd="0" destOrd="0" presId="urn:microsoft.com/office/officeart/2008/layout/PictureStrips"/>
    <dgm:cxn modelId="{DC405A4B-D3EB-4D37-BCF6-ECE4DBC39EE1}" type="presParOf" srcId="{BAF50129-0BC6-44D0-936C-C3C03634DC07}" destId="{F0DE91A9-F945-41C1-BE2A-8B68E93A7AF3}" srcOrd="1" destOrd="0" presId="urn:microsoft.com/office/officeart/2008/layout/PictureStrips"/>
    <dgm:cxn modelId="{48A843DD-F38B-4079-A41A-83555381655E}" type="presParOf" srcId="{1CE77D5D-32BB-4B5D-8A24-133532AB2130}" destId="{255D877C-2B8A-4F55-B313-944A7A7C5691}" srcOrd="5" destOrd="0" presId="urn:microsoft.com/office/officeart/2008/layout/PictureStrips"/>
    <dgm:cxn modelId="{2E2B07D2-284C-4F4D-B70E-FF48698C0AFC}" type="presParOf" srcId="{1CE77D5D-32BB-4B5D-8A24-133532AB2130}" destId="{4FDFDCD1-81A9-4F4B-A90E-B999A9D8802D}" srcOrd="6" destOrd="0" presId="urn:microsoft.com/office/officeart/2008/layout/PictureStrips"/>
    <dgm:cxn modelId="{6BFD025D-B68B-4ABF-978E-82381956066E}" type="presParOf" srcId="{4FDFDCD1-81A9-4F4B-A90E-B999A9D8802D}" destId="{0258128B-D77A-4DAD-84FC-5F17C7E8F50B}" srcOrd="0" destOrd="0" presId="urn:microsoft.com/office/officeart/2008/layout/PictureStrips"/>
    <dgm:cxn modelId="{ED4E536A-438D-47B8-811D-30F1569075F4}" type="presParOf" srcId="{4FDFDCD1-81A9-4F4B-A90E-B999A9D8802D}" destId="{F5890F21-934F-4D4D-9884-356DEF90B390}" srcOrd="1" destOrd="0" presId="urn:microsoft.com/office/officeart/2008/layout/PictureStrips"/>
    <dgm:cxn modelId="{3BD0FB01-5C23-4659-B238-B64B5E21C9DB}" type="presParOf" srcId="{1CE77D5D-32BB-4B5D-8A24-133532AB2130}" destId="{AC496F67-67CD-413E-A0A7-7D11CEEBD2F0}" srcOrd="7" destOrd="0" presId="urn:microsoft.com/office/officeart/2008/layout/PictureStrips"/>
    <dgm:cxn modelId="{5DF779AC-851B-4F0C-9178-59A29BCEF421}" type="presParOf" srcId="{1CE77D5D-32BB-4B5D-8A24-133532AB2130}" destId="{BF52313D-517A-4246-96B4-05AE2DEC073E}" srcOrd="8" destOrd="0" presId="urn:microsoft.com/office/officeart/2008/layout/PictureStrips"/>
    <dgm:cxn modelId="{3BAD34F2-87A2-47A4-8653-3C211CD6364E}" type="presParOf" srcId="{BF52313D-517A-4246-96B4-05AE2DEC073E}" destId="{447EB8E0-B6AE-46A9-B784-740588F7AA28}" srcOrd="0" destOrd="0" presId="urn:microsoft.com/office/officeart/2008/layout/PictureStrips"/>
    <dgm:cxn modelId="{2D9737FC-630A-4B02-956E-69CB195164EC}" type="presParOf" srcId="{BF52313D-517A-4246-96B4-05AE2DEC073E}" destId="{0EEAC45D-79E2-41BF-B38D-58FE6801C05B}" srcOrd="1" destOrd="0" presId="urn:microsoft.com/office/officeart/2008/layout/PictureStrips"/>
    <dgm:cxn modelId="{73098169-7CED-4C32-905B-F91D2A96D173}" type="presParOf" srcId="{1CE77D5D-32BB-4B5D-8A24-133532AB2130}" destId="{082CAD39-986D-4C33-A7C4-210A53EB7CF9}" srcOrd="9" destOrd="0" presId="urn:microsoft.com/office/officeart/2008/layout/PictureStrips"/>
    <dgm:cxn modelId="{F16AB581-9BE4-48C2-AA26-893CE4024C5F}" type="presParOf" srcId="{1CE77D5D-32BB-4B5D-8A24-133532AB2130}" destId="{7E151ED4-283E-4E8E-BD25-E5C9BFEFB92D}" srcOrd="10" destOrd="0" presId="urn:microsoft.com/office/officeart/2008/layout/PictureStrips"/>
    <dgm:cxn modelId="{9EF6CFDD-DE97-47C2-AF31-A8F7946D6662}" type="presParOf" srcId="{7E151ED4-283E-4E8E-BD25-E5C9BFEFB92D}" destId="{15D1D156-345A-485B-8F95-CAA2ACA6C992}" srcOrd="0" destOrd="0" presId="urn:microsoft.com/office/officeart/2008/layout/PictureStrips"/>
    <dgm:cxn modelId="{0F5EA21C-E2BB-4B58-BD8F-5334E7A176AD}" type="presParOf" srcId="{7E151ED4-283E-4E8E-BD25-E5C9BFEFB92D}" destId="{97B94422-AD17-464B-B6A3-E907CBAD09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A5AA-C6C1-4E64-A259-BB3053DB8ECF}">
      <dsp:nvSpPr>
        <dsp:cNvPr id="0" name=""/>
        <dsp:cNvSpPr/>
      </dsp:nvSpPr>
      <dsp:spPr>
        <a:xfrm>
          <a:off x="3738326" y="719"/>
          <a:ext cx="163134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j-lt"/>
            </a:rPr>
            <a:t>Машиностроение</a:t>
          </a:r>
          <a:endParaRPr lang="ru-RU" sz="1200" b="1" kern="1200" dirty="0">
            <a:solidFill>
              <a:schemeClr val="bg1"/>
            </a:solidFill>
            <a:latin typeface="+mj-lt"/>
          </a:endParaRPr>
        </a:p>
      </dsp:txBody>
      <dsp:txXfrm>
        <a:off x="3783519" y="45912"/>
        <a:ext cx="1540961" cy="835399"/>
      </dsp:txXfrm>
    </dsp:sp>
    <dsp:sp modelId="{8F8EBB8E-9E40-45AD-9B11-01A428C4BA84}">
      <dsp:nvSpPr>
        <dsp:cNvPr id="0" name=""/>
        <dsp:cNvSpPr/>
      </dsp:nvSpPr>
      <dsp:spPr>
        <a:xfrm>
          <a:off x="2374406" y="46361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003180" y="161591"/>
              </a:moveTo>
              <a:arcTo wR="2179593" hR="2179593" stAng="17532081" swAng="13287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37D9D-F315-4DF5-ACA4-3B349821790D}">
      <dsp:nvSpPr>
        <dsp:cNvPr id="0" name=""/>
        <dsp:cNvSpPr/>
      </dsp:nvSpPr>
      <dsp:spPr>
        <a:xfrm>
          <a:off x="5757585" y="1090516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Ядерная медицина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802778" y="1135709"/>
        <a:ext cx="1277611" cy="835399"/>
      </dsp:txXfrm>
    </dsp:sp>
    <dsp:sp modelId="{70ABFEC7-1C4B-49A2-B227-D079D8BE40F3}">
      <dsp:nvSpPr>
        <dsp:cNvPr id="0" name=""/>
        <dsp:cNvSpPr/>
      </dsp:nvSpPr>
      <dsp:spPr>
        <a:xfrm>
          <a:off x="2309406" y="179356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4333908" y="1848601"/>
              </a:moveTo>
              <a:arcTo wR="2179593" hR="2179593" stAng="21075918" swAng="1847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843BA-3DCA-40B5-B242-9D2314E01405}">
      <dsp:nvSpPr>
        <dsp:cNvPr id="0" name=""/>
        <dsp:cNvSpPr/>
      </dsp:nvSpPr>
      <dsp:spPr>
        <a:xfrm>
          <a:off x="5590826" y="3188166"/>
          <a:ext cx="1439995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Медицина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Arial" charset="0"/>
            </a:rPr>
            <a:t>и фармацевтика 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5636019" y="3233359"/>
        <a:ext cx="1349609" cy="835399"/>
      </dsp:txXfrm>
    </dsp:sp>
    <dsp:sp modelId="{06ED5325-63D5-4D80-B180-ACACC5EEF35C}">
      <dsp:nvSpPr>
        <dsp:cNvPr id="0" name=""/>
        <dsp:cNvSpPr/>
      </dsp:nvSpPr>
      <dsp:spPr>
        <a:xfrm>
          <a:off x="2038054" y="607089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3902798" y="3514208"/>
              </a:moveTo>
              <a:arcTo wR="2179593" hR="2179593" stAng="2265458" swAng="14451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85B5D-7673-4020-813A-15BA07864A2B}">
      <dsp:nvSpPr>
        <dsp:cNvPr id="0" name=""/>
        <dsp:cNvSpPr/>
      </dsp:nvSpPr>
      <dsp:spPr>
        <a:xfrm>
          <a:off x="3870001" y="4359907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Строительство и ЖКХ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3915194" y="4405100"/>
        <a:ext cx="1277611" cy="835399"/>
      </dsp:txXfrm>
    </dsp:sp>
    <dsp:sp modelId="{FADB2A66-9CF3-44A6-8A8E-80E17FD02ACB}">
      <dsp:nvSpPr>
        <dsp:cNvPr id="0" name=""/>
        <dsp:cNvSpPr/>
      </dsp:nvSpPr>
      <dsp:spPr>
        <a:xfrm>
          <a:off x="2455718" y="492283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406059" y="4217306"/>
              </a:moveTo>
              <a:arcTo wR="2179593" hR="2179593" stAng="6647233" swAng="1368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601D-10CB-4D2F-BD4A-C4676D1F968D}">
      <dsp:nvSpPr>
        <dsp:cNvPr id="0" name=""/>
        <dsp:cNvSpPr/>
      </dsp:nvSpPr>
      <dsp:spPr>
        <a:xfrm>
          <a:off x="2051521" y="3318709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Сельское хозяйство;  переработка пищевой продукции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096714" y="3363902"/>
        <a:ext cx="1277611" cy="835399"/>
      </dsp:txXfrm>
    </dsp:sp>
    <dsp:sp modelId="{3D86DC62-82C9-4501-B558-3794FECEAAD2}">
      <dsp:nvSpPr>
        <dsp:cNvPr id="0" name=""/>
        <dsp:cNvSpPr/>
      </dsp:nvSpPr>
      <dsp:spPr>
        <a:xfrm>
          <a:off x="2361956" y="330001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150864" y="2976392"/>
              </a:moveTo>
              <a:arcTo wR="2179593" hR="2179593" stAng="9513432" swAng="20812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4EE01-00DC-41F2-8704-630765BD7976}">
      <dsp:nvSpPr>
        <dsp:cNvPr id="0" name=""/>
        <dsp:cNvSpPr/>
      </dsp:nvSpPr>
      <dsp:spPr>
        <a:xfrm>
          <a:off x="1938948" y="1071575"/>
          <a:ext cx="1367997" cy="9257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</a:rPr>
            <a:t>Экология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984141" y="1116768"/>
        <a:ext cx="1277611" cy="835399"/>
      </dsp:txXfrm>
    </dsp:sp>
    <dsp:sp modelId="{0F2E25C3-28D7-4ADD-9AFE-A417A42432E9}">
      <dsp:nvSpPr>
        <dsp:cNvPr id="0" name=""/>
        <dsp:cNvSpPr/>
      </dsp:nvSpPr>
      <dsp:spPr>
        <a:xfrm>
          <a:off x="2262656" y="505192"/>
          <a:ext cx="4359187" cy="4359187"/>
        </a:xfrm>
        <a:custGeom>
          <a:avLst/>
          <a:gdLst/>
          <a:ahLst/>
          <a:cxnLst/>
          <a:rect l="0" t="0" r="0" b="0"/>
          <a:pathLst>
            <a:path>
              <a:moveTo>
                <a:pt x="720485" y="560448"/>
              </a:moveTo>
              <a:arcTo wR="2179593" hR="2179593" stAng="13678566" swAng="1376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481A-71C4-4D5C-8D95-8350F7D00A2D}">
      <dsp:nvSpPr>
        <dsp:cNvPr id="0" name=""/>
        <dsp:cNvSpPr/>
      </dsp:nvSpPr>
      <dsp:spPr>
        <a:xfrm>
          <a:off x="216736" y="545105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Изделия медицинского назначения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736" y="545105"/>
        <a:ext cx="3710868" cy="1159646"/>
      </dsp:txXfrm>
    </dsp:sp>
    <dsp:sp modelId="{4F3D1061-A068-4E31-B35C-1C8D555D8888}">
      <dsp:nvSpPr>
        <dsp:cNvPr id="0" name=""/>
        <dsp:cNvSpPr/>
      </dsp:nvSpPr>
      <dsp:spPr>
        <a:xfrm>
          <a:off x="62117" y="527466"/>
          <a:ext cx="811752" cy="9178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A5C3-6F06-495D-ACB5-58B49ABDE873}">
      <dsp:nvSpPr>
        <dsp:cNvPr id="0" name=""/>
        <dsp:cNvSpPr/>
      </dsp:nvSpPr>
      <dsp:spPr>
        <a:xfrm>
          <a:off x="4321614" y="557829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Специи, пряности, растительные экстракты и добавки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1614" y="557829"/>
        <a:ext cx="3710868" cy="1159646"/>
      </dsp:txXfrm>
    </dsp:sp>
    <dsp:sp modelId="{91BAB794-2598-41F0-8D15-E35FD978EDF5}">
      <dsp:nvSpPr>
        <dsp:cNvPr id="0" name=""/>
        <dsp:cNvSpPr/>
      </dsp:nvSpPr>
      <dsp:spPr>
        <a:xfrm>
          <a:off x="4166995" y="514742"/>
          <a:ext cx="811752" cy="9687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4622EB-6DEF-4785-A528-CB967700766A}">
      <dsp:nvSpPr>
        <dsp:cNvPr id="0" name=""/>
        <dsp:cNvSpPr/>
      </dsp:nvSpPr>
      <dsp:spPr>
        <a:xfrm>
          <a:off x="256583" y="1864468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Полимеры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583" y="1864468"/>
        <a:ext cx="3710868" cy="1159646"/>
      </dsp:txXfrm>
    </dsp:sp>
    <dsp:sp modelId="{F0DE91A9-F945-41C1-BE2A-8B68E93A7AF3}">
      <dsp:nvSpPr>
        <dsp:cNvPr id="0" name=""/>
        <dsp:cNvSpPr/>
      </dsp:nvSpPr>
      <dsp:spPr>
        <a:xfrm>
          <a:off x="22270" y="1966400"/>
          <a:ext cx="971140" cy="67875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58128B-D77A-4DAD-84FC-5F17C7E8F50B}">
      <dsp:nvSpPr>
        <dsp:cNvPr id="0" name=""/>
        <dsp:cNvSpPr/>
      </dsp:nvSpPr>
      <dsp:spPr>
        <a:xfrm>
          <a:off x="4361461" y="1878745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Сухофрукты, орехи, снеки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1461" y="1878745"/>
        <a:ext cx="3710868" cy="1159646"/>
      </dsp:txXfrm>
    </dsp:sp>
    <dsp:sp modelId="{F5890F21-934F-4D4D-9884-356DEF90B390}">
      <dsp:nvSpPr>
        <dsp:cNvPr id="0" name=""/>
        <dsp:cNvSpPr/>
      </dsp:nvSpPr>
      <dsp:spPr>
        <a:xfrm>
          <a:off x="4206842" y="1850190"/>
          <a:ext cx="811752" cy="93972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7EB8E0-B6AE-46A9-B784-740588F7AA28}">
      <dsp:nvSpPr>
        <dsp:cNvPr id="0" name=""/>
        <dsp:cNvSpPr/>
      </dsp:nvSpPr>
      <dsp:spPr>
        <a:xfrm>
          <a:off x="216736" y="3338611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Косметическое и лекарственное сырье, препараты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736" y="3338611"/>
        <a:ext cx="3710868" cy="1159646"/>
      </dsp:txXfrm>
    </dsp:sp>
    <dsp:sp modelId="{0EEAC45D-79E2-41BF-B38D-58FE6801C05B}">
      <dsp:nvSpPr>
        <dsp:cNvPr id="0" name=""/>
        <dsp:cNvSpPr/>
      </dsp:nvSpPr>
      <dsp:spPr>
        <a:xfrm>
          <a:off x="62117" y="3171106"/>
          <a:ext cx="811752" cy="1217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D1D156-345A-485B-8F95-CAA2ACA6C992}">
      <dsp:nvSpPr>
        <dsp:cNvPr id="0" name=""/>
        <dsp:cNvSpPr/>
      </dsp:nvSpPr>
      <dsp:spPr>
        <a:xfrm>
          <a:off x="4321614" y="3254859"/>
          <a:ext cx="3710868" cy="1159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4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Военные пайки, спецпитание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1614" y="3254859"/>
        <a:ext cx="3710868" cy="1159646"/>
      </dsp:txXfrm>
    </dsp:sp>
    <dsp:sp modelId="{97B94422-AD17-464B-B6A3-E907CBAD096E}">
      <dsp:nvSpPr>
        <dsp:cNvPr id="0" name=""/>
        <dsp:cNvSpPr/>
      </dsp:nvSpPr>
      <dsp:spPr>
        <a:xfrm>
          <a:off x="4166995" y="3281810"/>
          <a:ext cx="811752" cy="8287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01D6CFC-B9E2-4D98-A0B3-7DA7DED8E25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96411E-1C78-4C0F-B0B1-A86CCB299048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995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970E310-CB15-4B39-BE81-3E8ACF2585D2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C0504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43BC8B1-89E5-43D6-B72D-1C3C23DD16C5}" type="slidenum">
              <a:rPr lang="ru-RU" sz="1200" b="0" strike="noStrike" spc="-1">
                <a:solidFill>
                  <a:srgbClr val="C0504D"/>
                </a:solidFill>
                <a:latin typeface="Arial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66738" y="617538"/>
            <a:ext cx="6042025" cy="4530725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606960" y="5327640"/>
            <a:ext cx="5924160" cy="33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96411E-1C78-4C0F-B0B1-A86CCB299048}" type="slidenum">
              <a:rPr lang="ru-RU">
                <a:solidFill>
                  <a:srgbClr val="C0504D"/>
                </a:solidFill>
              </a:rPr>
              <a:pPr/>
              <a:t>9</a:t>
            </a:fld>
            <a:endParaRPr lang="ru-RU">
              <a:solidFill>
                <a:srgbClr val="C0504D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5113" y="666750"/>
            <a:ext cx="6518275" cy="48895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183" y="5748477"/>
            <a:ext cx="5820253" cy="3607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45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3BCD58-D17A-4E5D-9FC1-D579EACB4A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F0397D-E588-49A2-B313-DA6B9E05D4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20FA3F-B010-4D35-9F52-A360B2D464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B24FD1-F32F-4588-A260-0BF1B7633C2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ACFC42-927D-44C7-A55F-4B59322D9D0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F22BB97-0097-4550-91BE-061F1C9552B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09E195C-6D49-4CAF-9865-60650B4225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AD78B1-375F-4B1C-BB99-FF0169A81EF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0E026A-7492-4791-B936-C9DB6C57600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7CEC753-223E-4766-9B1D-9BF7EE9BEA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E7FEB8-63FF-4605-9949-9FC01D4E98E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AB3C18-9AB8-4AF9-9BC4-7FD98719B32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AE0448-A57B-4D0F-9F8C-A6ABAF4B1C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9404D1D-0F2D-4A6E-B3E9-7785D82D91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BC52B46-3068-4AC1-8D10-DDA6B5BA27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3FBF5D6-3787-4574-BAC2-3586EF56C6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AE105B0-B8BC-4639-9006-6E622A6758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28A33D0-DAF8-4D7A-B10E-619C245713F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CB133EC-39F1-4968-9888-37132C4F0F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D206725-6CAB-445E-A300-518DD031A4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B179E90-E9B9-41C5-983A-9C0E2D141C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9D4A2EA-FDFE-4B84-BCEA-51419B7C00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F129215-58C4-4F02-AD16-548D7CD1E7F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01F599D-8E1C-438C-975B-420ADC90AB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99B12A-30A5-4B7B-8518-C1BE91308F5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3992706-7378-4C29-973A-9EC9C4AF74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EB27ABA-EAD0-4ACA-9B36-FCB4FDC6DF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172008-3361-4A3A-B3CD-F3CFC819BBC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EAD74F-F2B8-4485-850D-89E3C2AF8A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166E37-7639-4CB8-B1D7-F508956390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88C222-BBC3-434C-AE6E-9553615ABC8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A78585-FD07-46F5-82E8-66E8DA4B50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1D5B6D-8119-4688-BF1A-AAE4DA4290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DF1060-5A60-42C3-904F-76CC6694F4D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ED6251E-C307-4938-A74A-E703C597E12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DA8792-74C8-4BEE-914C-F31CDC0902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D72925-4421-4268-B70E-08C468A00A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F2AC580-EA0F-4BF2-985E-508D687FB72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4275032-64B1-43E9-8DCE-1C25F1D7846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B7C8886-281A-4BF4-BE14-A5583FFD934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7D883C-AB0C-4025-87A8-156BB32707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92BCB30-9AD9-41C4-AFC8-6C562CB896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95D0637-670D-457E-8BA1-6F27BC791B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D2C94A-E62B-495F-9274-189D9B7F80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B528D16-7B5B-4905-A28E-7A13AA401ED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14F212-A4AC-4F0C-B86C-38B87680A74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CAFF07-9965-4326-A5C7-B9A32F62166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04C2FD3-9DC2-4F3C-A428-CC93BC0C2E6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A86-D3D0-44F6-8A92-4915364EF685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585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384B8-4358-403F-8ED1-199FB3B14743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043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1A1C-0A07-46F7-8A2D-78E2F147FEAF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0317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D7F01-7017-4224-BEAE-8261B570B8E7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456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BE94D-2BD3-4C64-94C4-30AA93652C52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889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57026-1D7B-4661-B1B4-4187DD57C49B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48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8388-3919-4FC7-B82D-19BB7251E22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8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4863D-D7B0-4AE2-8661-41F70506A5A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399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1107-B3D4-4D92-BC92-CD226F65BC6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889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6E19E-C4F8-4BBB-B873-F5DF631616BA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6796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37554-7002-4339-8479-D2DDBCAAD8C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3566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B5959-4195-4FD7-9076-0E666DE574AD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37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"/>
          <p:cNvPicPr/>
          <p:nvPr/>
        </p:nvPicPr>
        <p:blipFill>
          <a:blip r:embed="rId15"/>
          <a:stretch/>
        </p:blipFill>
        <p:spPr>
          <a:xfrm>
            <a:off x="788400" y="453960"/>
            <a:ext cx="1989360" cy="1124640"/>
          </a:xfrm>
          <a:prstGeom prst="rect">
            <a:avLst/>
          </a:prstGeom>
          <a:ln w="0">
            <a:noFill/>
          </a:ln>
        </p:spPr>
      </p:pic>
      <p:sp>
        <p:nvSpPr>
          <p:cNvPr id="2" name="Заголовок 1"/>
          <p:cNvSpPr/>
          <p:nvPr/>
        </p:nvSpPr>
        <p:spPr>
          <a:xfrm>
            <a:off x="260640" y="5157360"/>
            <a:ext cx="7428240" cy="50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5A227E65-F791-48B1-9412-0CDB70BC1356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sldNum" idx="4"/>
          </p:nvPr>
        </p:nvSpPr>
        <p:spPr>
          <a:xfrm>
            <a:off x="8259120" y="6449040"/>
            <a:ext cx="626040" cy="375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C075BFF2-9A9A-40A1-BE06-BCD21CDC7970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ftr" idx="5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sldNum" idx="6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0D23C40B-C285-4DBE-99D4-6384A3846051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7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ftr" idx="8"/>
          </p:nvPr>
        </p:nvSpPr>
        <p:spPr>
          <a:xfrm>
            <a:off x="3124440" y="6356880"/>
            <a:ext cx="289404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sldNum" idx="9"/>
          </p:nvPr>
        </p:nvSpPr>
        <p:spPr>
          <a:xfrm>
            <a:off x="655344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fld id="{48D4CA1A-93D3-4666-AD0B-D67B5C8DD73F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457200" y="635688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7280" cy="772920"/>
          </a:xfrm>
          <a:prstGeom prst="rect">
            <a:avLst/>
          </a:prstGeom>
          <a:ln w="0">
            <a:noFill/>
          </a:ln>
        </p:spPr>
      </p:pic>
      <p:sp>
        <p:nvSpPr>
          <p:cNvPr id="248" name="Номер слайда 3"/>
          <p:cNvSpPr/>
          <p:nvPr/>
        </p:nvSpPr>
        <p:spPr>
          <a:xfrm>
            <a:off x="8026560" y="6170040"/>
            <a:ext cx="577800" cy="14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006FB76-07CB-400B-968E-50D38B2248C6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XO Oriel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224120" y="408240"/>
            <a:ext cx="1368000" cy="7736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1"/>
          </p:nvPr>
        </p:nvSpPr>
        <p:spPr>
          <a:xfrm>
            <a:off x="312444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&lt;нижний колонтитул&gt;</a:t>
            </a:r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2"/>
          </p:nvPr>
        </p:nvSpPr>
        <p:spPr>
          <a:xfrm>
            <a:off x="655344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ru-RU" sz="1800" b="0" strike="noStrike" spc="-1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DA02C-F211-464E-A50E-1742E6AF87AE}" type="slidenum">
              <a: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3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1038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67560" y="2943360"/>
            <a:ext cx="7401600" cy="91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Региональный центр </a:t>
            </a:r>
            <a:r>
              <a:rPr lang="ru-RU" sz="3200" b="1" strike="noStrike" spc="-1" dirty="0" err="1">
                <a:solidFill>
                  <a:srgbClr val="222A35"/>
                </a:solidFill>
                <a:latin typeface="Arial"/>
                <a:ea typeface="Rosatom Light"/>
              </a:rPr>
              <a:t>облучательных</a:t>
            </a:r>
            <a:r>
              <a:rPr lang="ru-RU" sz="32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 технологий «Эра»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1800" dirty="0"/>
              <a:t/>
            </a:r>
            <a:br>
              <a:rPr sz="1800" dirty="0"/>
            </a:b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Возможности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перспективы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использования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гамма-установки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 РТУ-3000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для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обработки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продуктов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,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изделий</a:t>
            </a:r>
            <a:r>
              <a:rPr lang="en-GB" sz="1800" b="1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 и </a:t>
            </a:r>
            <a:r>
              <a:rPr lang="en-GB" sz="1800" b="1" strike="noStrike" spc="-1" dirty="0" err="1">
                <a:solidFill>
                  <a:srgbClr val="333333"/>
                </a:solidFill>
                <a:latin typeface="Arial"/>
                <a:ea typeface="Rosatom Light"/>
              </a:rPr>
              <a:t>материалов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endParaRPr lang="ru-RU" sz="1800" b="0" strike="noStrike" spc="-1" dirty="0">
              <a:latin typeface="XO Orie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73680" y="5822640"/>
            <a:ext cx="4987800" cy="25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Rosatom Light"/>
              </a:rPr>
              <a:t>Никитин Сергей Олегович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73680" y="6115680"/>
            <a:ext cx="4987800" cy="2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333333"/>
                </a:solidFill>
                <a:latin typeface="Arial"/>
                <a:ea typeface="Rosatom Light"/>
              </a:rPr>
              <a:t>Генеральный директор ООО «РЦОТ «Эра»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Box 1"/>
          <p:cNvSpPr/>
          <p:nvPr/>
        </p:nvSpPr>
        <p:spPr>
          <a:xfrm>
            <a:off x="448200" y="370800"/>
            <a:ext cx="6323400" cy="137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Применение </a:t>
            </a:r>
            <a:r>
              <a:rPr lang="ru-RU" sz="279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радиационных </a:t>
            </a:r>
            <a:r>
              <a:rPr lang="ru-RU" sz="279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технологий на РЦОТ «Эра» сегодня</a:t>
            </a:r>
            <a:endParaRPr lang="ru-RU" sz="2790" b="0" strike="noStrike" spc="-1" dirty="0">
              <a:latin typeface="XO Orie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05066870"/>
              </p:ext>
            </p:extLst>
          </p:nvPr>
        </p:nvGraphicFramePr>
        <p:xfrm>
          <a:off x="559440" y="1535760"/>
          <a:ext cx="8094600" cy="50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" name="Прямоугольник 2"/>
          <p:cNvSpPr/>
          <p:nvPr/>
        </p:nvSpPr>
        <p:spPr>
          <a:xfrm>
            <a:off x="2441520" y="193536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98" name="Прямоугольник 4"/>
          <p:cNvSpPr/>
          <p:nvPr/>
        </p:nvSpPr>
        <p:spPr>
          <a:xfrm>
            <a:off x="6311880" y="1935359"/>
            <a:ext cx="2181960" cy="500109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1F4E79"/>
                </a:solidFill>
                <a:latin typeface="Arial"/>
                <a:ea typeface="DejaVu Sans"/>
              </a:rPr>
              <a:t>Обеззараживание, дезинсекция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299" name="Прямоугольник 5"/>
          <p:cNvSpPr/>
          <p:nvPr/>
        </p:nvSpPr>
        <p:spPr>
          <a:xfrm>
            <a:off x="2441520" y="3321720"/>
            <a:ext cx="1942560" cy="36216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Модификация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0" name="Прямоугольник 7"/>
          <p:cNvSpPr/>
          <p:nvPr/>
        </p:nvSpPr>
        <p:spPr>
          <a:xfrm>
            <a:off x="6551640" y="3335040"/>
            <a:ext cx="1942560" cy="5338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Продление срока хранения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1" name="Прямоугольник 8"/>
          <p:cNvSpPr/>
          <p:nvPr/>
        </p:nvSpPr>
        <p:spPr>
          <a:xfrm>
            <a:off x="2441520" y="4680000"/>
            <a:ext cx="19425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 стерилизация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Прямоугольник 9"/>
          <p:cNvSpPr/>
          <p:nvPr/>
        </p:nvSpPr>
        <p:spPr>
          <a:xfrm>
            <a:off x="6311880" y="4682880"/>
            <a:ext cx="2181960" cy="467280"/>
          </a:xfrm>
          <a:prstGeom prst="rect">
            <a:avLst/>
          </a:prstGeom>
          <a:solidFill>
            <a:srgbClr val="FFFFFF"/>
          </a:solidFill>
          <a:ln w="28575"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Arial"/>
                <a:ea typeface="DejaVu Sans"/>
              </a:rPr>
              <a:t>Обеззараживание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4EBCA20-91FB-4B93-BB49-E5719C3C85C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10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54267983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560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strike="noStrike" spc="-1">
                <a:solidFill>
                  <a:srgbClr val="333333"/>
                </a:solidFill>
                <a:latin typeface="Arial"/>
                <a:ea typeface="Arial"/>
              </a:rPr>
              <a:t>Направления работы</a:t>
            </a:r>
            <a:endParaRPr lang="ru-RU" sz="2800" b="0" strike="noStrike" spc="-1">
              <a:latin typeface="XO Oriel"/>
            </a:endParaRPr>
          </a:p>
        </p:txBody>
      </p:sp>
      <p:graphicFrame>
        <p:nvGraphicFramePr>
          <p:cNvPr id="372" name="Таблица 6"/>
          <p:cNvGraphicFramePr/>
          <p:nvPr>
            <p:extLst>
              <p:ext uri="{D42A27DB-BD31-4B8C-83A1-F6EECF244321}">
                <p14:modId xmlns:p14="http://schemas.microsoft.com/office/powerpoint/2010/main" val="2453747359"/>
              </p:ext>
            </p:extLst>
          </p:nvPr>
        </p:nvGraphicFramePr>
        <p:xfrm>
          <a:off x="554040" y="1488240"/>
          <a:ext cx="8017560" cy="3342120"/>
        </p:xfrm>
        <a:graphic>
          <a:graphicData uri="http://schemas.openxmlformats.org/drawingml/2006/table">
            <a:tbl>
              <a:tblPr/>
              <a:tblGrid>
                <a:gridCol w="59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14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№ п/п</a:t>
                      </a:r>
                      <a:endParaRPr lang="ru-RU" sz="14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Сегмент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r>
                        <a:rPr lang="en-GB" sz="2100" b="1" strike="noStrike" spc="-1" dirty="0" err="1">
                          <a:solidFill>
                            <a:srgbClr val="222A35"/>
                          </a:solidFill>
                          <a:latin typeface="Arial"/>
                        </a:rPr>
                        <a:t>рынка</a:t>
                      </a:r>
                      <a:r>
                        <a:rPr lang="ru-RU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обработки</a:t>
                      </a:r>
                      <a:r>
                        <a:rPr lang="en-GB" sz="21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 </a:t>
                      </a:r>
                      <a:endParaRPr lang="ru-RU" sz="21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1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Изделия медицинского назначения (хирургические комплекты,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СИЗ, </a:t>
                      </a:r>
                      <a:r>
                        <a:rPr lang="ru-RU" sz="1800" b="0" strike="noStrike" spc="-1" dirty="0" err="1" smtClean="0">
                          <a:solidFill>
                            <a:srgbClr val="222A35"/>
                          </a:solidFill>
                          <a:latin typeface="Arial"/>
                        </a:rPr>
                        <a:t>импланты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ru-RU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2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Специи, приправы, сухие смеси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3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Модификация полимеров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4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Сырье для косметической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промышленности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buNone/>
                      </a:pPr>
                      <a:r>
                        <a:rPr lang="en-US" sz="1800" b="1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buNone/>
                      </a:pPr>
                      <a:r>
                        <a:rPr lang="ru-RU" sz="1800" b="0" strike="noStrike" spc="-1" dirty="0">
                          <a:solidFill>
                            <a:srgbClr val="222A35"/>
                          </a:solidFill>
                          <a:latin typeface="Arial"/>
                        </a:rPr>
                        <a:t>НИР, формирование спроса на услугу, подбор </a:t>
                      </a:r>
                      <a:r>
                        <a:rPr lang="ru-RU" sz="1800" b="0" strike="noStrike" spc="-1">
                          <a:solidFill>
                            <a:srgbClr val="222A35"/>
                          </a:solidFill>
                          <a:latin typeface="Arial"/>
                        </a:rPr>
                        <a:t>доз </a:t>
                      </a:r>
                      <a:r>
                        <a:rPr lang="ru-RU" sz="1800" b="0" strike="noStrike" spc="-1" smtClean="0">
                          <a:solidFill>
                            <a:srgbClr val="222A35"/>
                          </a:solidFill>
                          <a:latin typeface="Arial"/>
                        </a:rPr>
                        <a:t>(коллагеновая 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оболочка, саженцы</a:t>
                      </a:r>
                      <a:r>
                        <a:rPr lang="ru-RU" sz="1800" b="0" strike="noStrike" spc="-1" baseline="0" dirty="0" smtClean="0">
                          <a:solidFill>
                            <a:srgbClr val="222A35"/>
                          </a:solidFill>
                          <a:latin typeface="Arial"/>
                        </a:rPr>
                        <a:t> и т.д.</a:t>
                      </a:r>
                      <a:r>
                        <a:rPr lang="ru-RU" sz="1800" b="0" strike="noStrike" spc="-1" dirty="0" smtClean="0">
                          <a:solidFill>
                            <a:srgbClr val="222A35"/>
                          </a:solidFill>
                          <a:latin typeface="Arial"/>
                        </a:rPr>
                        <a:t>)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1F4E79"/>
                      </a:solidFill>
                    </a:lnL>
                    <a:lnR w="12240">
                      <a:solidFill>
                        <a:srgbClr val="1F4E79"/>
                      </a:solidFill>
                    </a:lnR>
                    <a:lnT w="12240">
                      <a:solidFill>
                        <a:srgbClr val="1F4E79"/>
                      </a:solidFill>
                    </a:lnT>
                    <a:lnB w="12240">
                      <a:solidFill>
                        <a:srgbClr val="1F4E7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3" name="Picture 2" descr="C:\Users\ass\Desktop\Преза новая\картинки\img-6145443.png"/>
          <p:cNvPicPr/>
          <p:nvPr/>
        </p:nvPicPr>
        <p:blipFill>
          <a:blip r:embed="rId2"/>
          <a:srcRect l="23424" r="23222"/>
          <a:stretch/>
        </p:blipFill>
        <p:spPr>
          <a:xfrm>
            <a:off x="517680" y="4905720"/>
            <a:ext cx="567720" cy="55440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4"/>
          <p:cNvPicPr/>
          <p:nvPr/>
        </p:nvPicPr>
        <p:blipFill>
          <a:blip r:embed="rId3"/>
          <a:stretch/>
        </p:blipFill>
        <p:spPr>
          <a:xfrm>
            <a:off x="1415880" y="5129280"/>
            <a:ext cx="876960" cy="5839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3"/>
          <p:cNvPicPr/>
          <p:nvPr/>
        </p:nvPicPr>
        <p:blipFill>
          <a:blip r:embed="rId4"/>
          <a:stretch/>
        </p:blipFill>
        <p:spPr>
          <a:xfrm>
            <a:off x="2778120" y="4941360"/>
            <a:ext cx="1492920" cy="35748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2" descr="C:\Users\ass\Desktop\Преза новая\картинки\русский аппетит.jpg"/>
          <p:cNvPicPr/>
          <p:nvPr/>
        </p:nvPicPr>
        <p:blipFill>
          <a:blip r:embed="rId5"/>
          <a:srcRect t="17720" b="14438"/>
          <a:stretch/>
        </p:blipFill>
        <p:spPr>
          <a:xfrm>
            <a:off x="5771520" y="4890960"/>
            <a:ext cx="1180440" cy="80028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3"/>
          <p:cNvPicPr/>
          <p:nvPr/>
        </p:nvPicPr>
        <p:blipFill>
          <a:blip r:embed="rId6"/>
          <a:stretch/>
        </p:blipFill>
        <p:spPr>
          <a:xfrm>
            <a:off x="4443480" y="5175000"/>
            <a:ext cx="898200" cy="89424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4"/>
          <p:cNvPicPr/>
          <p:nvPr/>
        </p:nvPicPr>
        <p:blipFill>
          <a:blip r:embed="rId7"/>
          <a:srcRect l="13102" t="11250" r="15039" b="14292"/>
          <a:stretch/>
        </p:blipFill>
        <p:spPr>
          <a:xfrm>
            <a:off x="7251480" y="5043240"/>
            <a:ext cx="1036800" cy="756000"/>
          </a:xfrm>
          <a:prstGeom prst="rect">
            <a:avLst/>
          </a:prstGeom>
          <a:ln w="0">
            <a:noFill/>
          </a:ln>
        </p:spPr>
      </p:pic>
      <p:sp>
        <p:nvSpPr>
          <p:cNvPr id="379" name="TextBox 51"/>
          <p:cNvSpPr/>
          <p:nvPr/>
        </p:nvSpPr>
        <p:spPr>
          <a:xfrm>
            <a:off x="8473680" y="6113880"/>
            <a:ext cx="646200" cy="446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1D573002-F01A-4FC7-B275-1379850B304A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11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Прямоугольник 3"/>
          <p:cNvSpPr/>
          <p:nvPr/>
        </p:nvSpPr>
        <p:spPr>
          <a:xfrm>
            <a:off x="554040" y="282600"/>
            <a:ext cx="68392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</a:rPr>
              <a:t>Проведение НИР</a:t>
            </a:r>
          </a:p>
        </p:txBody>
      </p:sp>
      <p:pic>
        <p:nvPicPr>
          <p:cNvPr id="381" name="Picture 3" descr="C:\Users\ass\Desktop\Преза новая\Презентация-доклад\Картинки\minoboroni_350x350.png"/>
          <p:cNvPicPr/>
          <p:nvPr/>
        </p:nvPicPr>
        <p:blipFill>
          <a:blip r:embed="rId2"/>
          <a:srcRect t="12305" b="10224"/>
          <a:stretch/>
        </p:blipFill>
        <p:spPr>
          <a:xfrm>
            <a:off x="424080" y="1195560"/>
            <a:ext cx="1384920" cy="10724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2" descr="C:\Users\ass\Desktop\Преза новая\Презентация-доклад\Доклад новый\c05f348b-2062-4d14-8825-b5e8f2c80b68.JPG"/>
          <p:cNvPicPr/>
          <p:nvPr/>
        </p:nvPicPr>
        <p:blipFill>
          <a:blip r:embed="rId3"/>
          <a:srcRect l="17599" t="10505" r="5844" b="27915"/>
          <a:stretch/>
        </p:blipFill>
        <p:spPr>
          <a:xfrm>
            <a:off x="6473520" y="3999960"/>
            <a:ext cx="2093040" cy="128556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3" name="Picture 4"/>
          <p:cNvPicPr/>
          <p:nvPr/>
        </p:nvPicPr>
        <p:blipFill>
          <a:blip r:embed="rId4"/>
          <a:stretch/>
        </p:blipFill>
        <p:spPr>
          <a:xfrm>
            <a:off x="783720" y="4353480"/>
            <a:ext cx="602280" cy="77148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2" descr="C:\Users\ass\Desktop\Преза новая\Презентация-доклад\Картинки\Logo ЮУНИИСК.png"/>
          <p:cNvPicPr/>
          <p:nvPr/>
        </p:nvPicPr>
        <p:blipFill>
          <a:blip r:embed="rId5"/>
          <a:srcRect r="83309"/>
          <a:stretch/>
        </p:blipFill>
        <p:spPr>
          <a:xfrm>
            <a:off x="563040" y="2706840"/>
            <a:ext cx="1054800" cy="84204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5" descr="C:\Users\ass\Desktop\Преза новая\Презентация-доклад\Картинки\Черенки.jpg"/>
          <p:cNvPicPr/>
          <p:nvPr/>
        </p:nvPicPr>
        <p:blipFill>
          <a:blip r:embed="rId6"/>
          <a:srcRect l="34212" t="4720" r="26643"/>
          <a:stretch/>
        </p:blipFill>
        <p:spPr>
          <a:xfrm rot="5400000">
            <a:off x="6964920" y="2264400"/>
            <a:ext cx="1134360" cy="207252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" name="TextBox 4"/>
          <p:cNvSpPr/>
          <p:nvPr/>
        </p:nvSpPr>
        <p:spPr>
          <a:xfrm>
            <a:off x="1882440" y="1154880"/>
            <a:ext cx="443016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Научные работы с ФГБУ «48 ЦНИИ»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Минобороны России по изучению возможности применения гамма-установки для обеззараживания оборудования и имущества МО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7" name="TextBox 12"/>
          <p:cNvSpPr/>
          <p:nvPr/>
        </p:nvSpPr>
        <p:spPr>
          <a:xfrm>
            <a:off x="1882440" y="2639880"/>
            <a:ext cx="4199400" cy="130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Серия научных экспериментов по облучению плодово-ягодных культур селекции ЮУНИИСК с целью получения мутантных форм растений с хозяйственно-ценными признаками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8" name="TextBox 13"/>
          <p:cNvSpPr/>
          <p:nvPr/>
        </p:nvSpPr>
        <p:spPr>
          <a:xfrm>
            <a:off x="1902240" y="431496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Научно исследовательские разработки 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и обоснование вариантов переработки ВАО сложного химического состава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89" name="Picture 5"/>
          <p:cNvPicPr/>
          <p:nvPr/>
        </p:nvPicPr>
        <p:blipFill>
          <a:blip r:embed="rId7"/>
          <a:srcRect t="17007" b="18783"/>
          <a:stretch/>
        </p:blipFill>
        <p:spPr>
          <a:xfrm>
            <a:off x="6494040" y="1242720"/>
            <a:ext cx="2072520" cy="1329840"/>
          </a:xfrm>
          <a:prstGeom prst="rect">
            <a:avLst/>
          </a:prstGeom>
          <a:ln w="38100" cap="sq">
            <a:solidFill>
              <a:srgbClr val="0070C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0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2703FE1-C434-4AEE-A3FB-AE998203D638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12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391" name="TextBox 14"/>
          <p:cNvSpPr/>
          <p:nvPr/>
        </p:nvSpPr>
        <p:spPr>
          <a:xfrm>
            <a:off x="1902240" y="5485680"/>
            <a:ext cx="459000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Работы по подбору режимов стерилизации медицинского оборудования и комплектующих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92" name="Picture 2" descr="C:\Users\ass\Desktop\Преза новая\Презентация-доклад\Доклад новый\5fa02f54e022e9b343a118ec9897cc97.jpg"/>
          <p:cNvPicPr/>
          <p:nvPr/>
        </p:nvPicPr>
        <p:blipFill>
          <a:blip r:embed="rId8"/>
          <a:srcRect l="3924" t="23106" r="1069" b="20550"/>
          <a:stretch/>
        </p:blipFill>
        <p:spPr>
          <a:xfrm>
            <a:off x="6473520" y="5447160"/>
            <a:ext cx="2140200" cy="1268280"/>
          </a:xfrm>
          <a:prstGeom prst="rect">
            <a:avLst/>
          </a:prstGeom>
          <a:ln w="38100">
            <a:solidFill>
              <a:srgbClr val="2E75B6"/>
            </a:solidFill>
            <a:round/>
          </a:ln>
        </p:spPr>
      </p:pic>
      <p:pic>
        <p:nvPicPr>
          <p:cNvPr id="393" name="Picture 3"/>
          <p:cNvPicPr/>
          <p:nvPr/>
        </p:nvPicPr>
        <p:blipFill>
          <a:blip r:embed="rId9"/>
          <a:srcRect l="39533"/>
          <a:stretch/>
        </p:blipFill>
        <p:spPr>
          <a:xfrm>
            <a:off x="685080" y="5520600"/>
            <a:ext cx="799920" cy="80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 idx="4294967295"/>
          </p:nvPr>
        </p:nvSpPr>
        <p:spPr>
          <a:xfrm>
            <a:off x="468360" y="395654"/>
            <a:ext cx="7180560" cy="10374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Производительность (мощности) установки в режиме работы 24/5</a:t>
            </a:r>
          </a:p>
        </p:txBody>
      </p:sp>
      <p:graphicFrame>
        <p:nvGraphicFramePr>
          <p:cNvPr id="245" name="Таблица 238"/>
          <p:cNvGraphicFramePr/>
          <p:nvPr>
            <p:extLst>
              <p:ext uri="{D42A27DB-BD31-4B8C-83A1-F6EECF244321}">
                <p14:modId xmlns:p14="http://schemas.microsoft.com/office/powerpoint/2010/main" val="1932035574"/>
              </p:ext>
            </p:extLst>
          </p:nvPr>
        </p:nvGraphicFramePr>
        <p:xfrm>
          <a:off x="381240" y="1686032"/>
          <a:ext cx="8542952" cy="3353411"/>
        </p:xfrm>
        <a:graphic>
          <a:graphicData uri="http://schemas.openxmlformats.org/drawingml/2006/table">
            <a:tbl>
              <a:tblPr/>
              <a:tblGrid>
                <a:gridCol w="441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2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29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89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№ п/п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продукции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Доза облучения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кГр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(вмещается в 1 бокс) шт.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Вид 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тары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Время цикла</a:t>
                      </a:r>
                      <a:endParaRPr lang="ru-RU" sz="1200" b="0" strike="noStrike" spc="-1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(мин.)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Количество за год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коробок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мешков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тонн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Изделия медицинского назначения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23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коробки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17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198 000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Специи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13-19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10 -15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105 120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2 628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3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Термо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-усадочные трубки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100 -130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бухты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2400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1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Зерно</a:t>
                      </a:r>
                      <a:endParaRPr lang="ru-RU" sz="14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0,15-1</a:t>
                      </a:r>
                      <a:endParaRPr lang="ru-RU" sz="1200" b="0" strike="noStrike" spc="-1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4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мешки*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0,45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2 019 600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+mn-lt"/>
                          <a:ea typeface="DejaVu Sans"/>
                        </a:rPr>
                        <a:t>50 490 </a:t>
                      </a:r>
                      <a:endParaRPr lang="ru-RU" sz="1200" b="0" strike="noStrike" spc="-1" dirty="0">
                        <a:latin typeface="+mn-lt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6" name="Рисунок 239"/>
          <p:cNvPicPr/>
          <p:nvPr/>
        </p:nvPicPr>
        <p:blipFill>
          <a:blip r:embed="rId2"/>
          <a:stretch/>
        </p:blipFill>
        <p:spPr>
          <a:xfrm>
            <a:off x="513076" y="5235466"/>
            <a:ext cx="8279280" cy="163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16231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Прямоугольник 1"/>
          <p:cNvSpPr/>
          <p:nvPr/>
        </p:nvSpPr>
        <p:spPr>
          <a:xfrm>
            <a:off x="412200" y="208800"/>
            <a:ext cx="7170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44546A"/>
                </a:solidFill>
                <a:latin typeface="Arial"/>
                <a:ea typeface="DejaVu Sans"/>
              </a:rPr>
              <a:t>Отсутствие радиоактивных отходов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413" name="Группа 3"/>
          <p:cNvGrpSpPr/>
          <p:nvPr/>
        </p:nvGrpSpPr>
        <p:grpSpPr>
          <a:xfrm>
            <a:off x="792000" y="1163160"/>
            <a:ext cx="7268400" cy="3977280"/>
            <a:chOff x="792000" y="1163160"/>
            <a:chExt cx="7268400" cy="3977280"/>
          </a:xfrm>
        </p:grpSpPr>
        <p:grpSp>
          <p:nvGrpSpPr>
            <p:cNvPr id="414" name="Группа 4"/>
            <p:cNvGrpSpPr/>
            <p:nvPr/>
          </p:nvGrpSpPr>
          <p:grpSpPr>
            <a:xfrm>
              <a:off x="792000" y="3930120"/>
              <a:ext cx="1963080" cy="1210320"/>
              <a:chOff x="792000" y="3930120"/>
              <a:chExt cx="1963080" cy="1210320"/>
            </a:xfrm>
          </p:grpSpPr>
          <p:sp>
            <p:nvSpPr>
              <p:cNvPr id="415" name="Скругленный прямоугольник 15"/>
              <p:cNvSpPr/>
              <p:nvPr/>
            </p:nvSpPr>
            <p:spPr>
              <a:xfrm>
                <a:off x="792000" y="3930120"/>
                <a:ext cx="1963080" cy="1210320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416" name="Скругленный прямоугольник 4"/>
              <p:cNvSpPr/>
              <p:nvPr/>
            </p:nvSpPr>
            <p:spPr>
              <a:xfrm>
                <a:off x="792000" y="4001040"/>
                <a:ext cx="1888920" cy="1139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6640" tIns="26640" rIns="26640" bIns="266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681"/>
                  </a:spcAft>
                  <a:buNone/>
                </a:pPr>
                <a:r>
                  <a:rPr lang="ru-RU" sz="4800" b="0" strike="noStrike" spc="-1">
                    <a:solidFill>
                      <a:srgbClr val="FFFFFF"/>
                    </a:solidFill>
                    <a:latin typeface="Arial Black"/>
                    <a:ea typeface="DejaVu Sans"/>
                  </a:rPr>
                  <a:t>ТРО</a:t>
                </a:r>
                <a:endParaRPr lang="ru-RU" sz="4800" b="0" strike="noStrike" spc="-1">
                  <a:latin typeface="XO Oriel"/>
                </a:endParaRPr>
              </a:p>
            </p:txBody>
          </p:sp>
        </p:grpSp>
        <p:sp>
          <p:nvSpPr>
            <p:cNvPr id="417" name="Скругленный прямоугольник 6"/>
            <p:cNvSpPr/>
            <p:nvPr/>
          </p:nvSpPr>
          <p:spPr>
            <a:xfrm>
              <a:off x="3435480" y="3930120"/>
              <a:ext cx="1963080" cy="121032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ЖРО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8" name="Скругленный прямоугольник 7"/>
            <p:cNvSpPr/>
            <p:nvPr/>
          </p:nvSpPr>
          <p:spPr>
            <a:xfrm>
              <a:off x="6097320" y="3947400"/>
              <a:ext cx="1963080" cy="119304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ru-RU" sz="4800" b="0" strike="noStrike" spc="-1">
                  <a:solidFill>
                    <a:srgbClr val="FFFFFF"/>
                  </a:solidFill>
                  <a:latin typeface="Arial Black"/>
                  <a:ea typeface="DejaVu Sans"/>
                </a:rPr>
                <a:t>ГРО</a:t>
              </a:r>
              <a:endParaRPr lang="ru-RU" sz="4800" b="0" strike="noStrike" spc="-1">
                <a:latin typeface="XO Oriel"/>
              </a:endParaRPr>
            </a:p>
          </p:txBody>
        </p:sp>
        <p:sp>
          <p:nvSpPr>
            <p:cNvPr id="419" name="Стрелка влево 8"/>
            <p:cNvSpPr/>
            <p:nvPr/>
          </p:nvSpPr>
          <p:spPr>
            <a:xfrm rot="16200000">
              <a:off x="3682080" y="3022920"/>
              <a:ext cx="1504800" cy="4575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Стрелка влево 9"/>
            <p:cNvSpPr/>
            <p:nvPr/>
          </p:nvSpPr>
          <p:spPr>
            <a:xfrm rot="19517400">
              <a:off x="1468080" y="2891880"/>
              <a:ext cx="2220120" cy="4939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Стрелка влево 10"/>
            <p:cNvSpPr/>
            <p:nvPr/>
          </p:nvSpPr>
          <p:spPr>
            <a:xfrm rot="12879600">
              <a:off x="5117400" y="2915280"/>
              <a:ext cx="2198520" cy="50652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B5CAE6"/>
            </a:solidFill>
            <a:ln w="0">
              <a:noFill/>
            </a:ln>
            <a:effectLst>
              <a:innerShdw blurRad="114300">
                <a:srgbClr val="000000"/>
              </a:innerShdw>
            </a:effectLst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Крест 11"/>
            <p:cNvSpPr/>
            <p:nvPr/>
          </p:nvSpPr>
          <p:spPr>
            <a:xfrm rot="2632800">
              <a:off x="2045160" y="267048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Крест 12"/>
            <p:cNvSpPr/>
            <p:nvPr/>
          </p:nvSpPr>
          <p:spPr>
            <a:xfrm rot="2632800">
              <a:off x="3993840" y="263844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Крест 13"/>
            <p:cNvSpPr/>
            <p:nvPr/>
          </p:nvSpPr>
          <p:spPr>
            <a:xfrm rot="2632800">
              <a:off x="5838120" y="2610360"/>
              <a:ext cx="905400" cy="1055160"/>
            </a:xfrm>
            <a:prstGeom prst="plus">
              <a:avLst>
                <a:gd name="adj" fmla="val 39158"/>
              </a:avLst>
            </a:prstGeom>
            <a:solidFill>
              <a:srgbClr val="FF00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25" name="Рисунок 14"/>
            <p:cNvPicPr/>
            <p:nvPr/>
          </p:nvPicPr>
          <p:blipFill>
            <a:blip r:embed="rId2"/>
            <a:srcRect t="27323" b="18210"/>
            <a:stretch/>
          </p:blipFill>
          <p:spPr>
            <a:xfrm>
              <a:off x="2774520" y="1163160"/>
              <a:ext cx="3084840" cy="1139040"/>
            </a:xfrm>
            <a:prstGeom prst="rect">
              <a:avLst/>
            </a:prstGeom>
            <a:ln w="0">
              <a:solidFill>
                <a:srgbClr val="5B9BD5"/>
              </a:solidFill>
            </a:ln>
          </p:spPr>
        </p:pic>
      </p:grpSp>
      <p:sp>
        <p:nvSpPr>
          <p:cNvPr id="426" name="Прямоугольник 17"/>
          <p:cNvSpPr/>
          <p:nvPr/>
        </p:nvSpPr>
        <p:spPr>
          <a:xfrm>
            <a:off x="124200" y="5539680"/>
            <a:ext cx="8804880" cy="882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Процессы</a:t>
            </a:r>
            <a:r>
              <a:rPr lang="en-US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и продукция, обработанная  в  РЦОТ,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 Black"/>
                <a:ea typeface="DejaVu Sans"/>
              </a:rPr>
              <a:t> АБСОЛЮТНО  БЕЗОПАСНЫ </a:t>
            </a:r>
            <a:r>
              <a:rPr sz="2200"/>
              <a:t/>
            </a:r>
            <a:br>
              <a:rPr sz="2200"/>
            </a:br>
            <a:r>
              <a:rPr lang="ru-RU" sz="2200" b="1" strike="noStrike" spc="-1">
                <a:solidFill>
                  <a:srgbClr val="222A35"/>
                </a:solidFill>
                <a:latin typeface="Arial"/>
                <a:ea typeface="DejaVu Sans"/>
              </a:rPr>
              <a:t>для окружающей среды и человека</a:t>
            </a:r>
            <a:endParaRPr lang="ru-RU" sz="2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strike="noStrike" spc="-1">
              <a:latin typeface="XO Oriel"/>
            </a:endParaRPr>
          </a:p>
        </p:txBody>
      </p:sp>
      <p:sp>
        <p:nvSpPr>
          <p:cNvPr id="427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F1BA88E7-C46B-476E-8483-BC67162D058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Рисунок 1"/>
          <p:cNvPicPr/>
          <p:nvPr/>
        </p:nvPicPr>
        <p:blipFill>
          <a:blip r:embed="rId2"/>
          <a:srcRect l="28634" r="16580"/>
          <a:stretch/>
        </p:blipFill>
        <p:spPr>
          <a:xfrm>
            <a:off x="408240" y="1894320"/>
            <a:ext cx="4721040" cy="3872520"/>
          </a:xfrm>
          <a:prstGeom prst="rect">
            <a:avLst/>
          </a:prstGeom>
          <a:ln w="0">
            <a:noFill/>
          </a:ln>
        </p:spPr>
      </p:pic>
      <p:sp>
        <p:nvSpPr>
          <p:cNvPr id="429" name="Прямоугольник 3"/>
          <p:cNvSpPr/>
          <p:nvPr/>
        </p:nvSpPr>
        <p:spPr>
          <a:xfrm>
            <a:off x="92880" y="408600"/>
            <a:ext cx="5331600" cy="1180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Оптимальное географическое положение, позволяющее сократить расходы регионального производителя на логистику продукции и снизить себестоимость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0" name="Прямоугольник 4"/>
          <p:cNvSpPr/>
          <p:nvPr/>
        </p:nvSpPr>
        <p:spPr>
          <a:xfrm>
            <a:off x="92880" y="6054120"/>
            <a:ext cx="5236200" cy="36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45360" rIns="91080" bIns="453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90" b="0" strike="noStrike" spc="-1">
                <a:solidFill>
                  <a:srgbClr val="222A35"/>
                </a:solidFill>
                <a:latin typeface="Arial"/>
                <a:ea typeface="DejaVu Sans"/>
              </a:rPr>
              <a:t>Вопросы по режиму ЗАТО решены</a:t>
            </a:r>
            <a:endParaRPr lang="ru-RU" sz="1790" b="0" strike="noStrike" spc="-1">
              <a:latin typeface="XO Oriel"/>
            </a:endParaRPr>
          </a:p>
        </p:txBody>
      </p:sp>
      <p:sp>
        <p:nvSpPr>
          <p:cNvPr id="431" name="TextBox 2"/>
          <p:cNvSpPr/>
          <p:nvPr/>
        </p:nvSpPr>
        <p:spPr>
          <a:xfrm>
            <a:off x="5708520" y="2517480"/>
            <a:ext cx="285696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Адрес: Седьмая линия, д. 16, г. Озерск, Челябинская область, 456784, а/я 434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Тел.: +7 908 081 13 30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          (35130) 3 32 42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E-mail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era@po-mayak.ru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Сайт компании: </a:t>
            </a:r>
            <a:r>
              <a:rPr lang="en-US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www.</a:t>
            </a:r>
            <a:r>
              <a:rPr lang="ru-RU" sz="18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era-rosatom.ru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432" name="Прямоугольник 5"/>
          <p:cNvSpPr/>
          <p:nvPr/>
        </p:nvSpPr>
        <p:spPr>
          <a:xfrm>
            <a:off x="5426280" y="1855440"/>
            <a:ext cx="43920" cy="456516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3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9A385AF-73CB-4514-B8EF-FAC9102D5E84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15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834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C00E90-BB87-4405-AEC5-A85D6B06E07C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834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04405" y="312093"/>
            <a:ext cx="6910609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Области применения радиационных технологий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0603865"/>
              </p:ext>
            </p:extLst>
          </p:nvPr>
        </p:nvGraphicFramePr>
        <p:xfrm>
          <a:off x="347" y="1043471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42874" y="4149727"/>
            <a:ext cx="1872000" cy="22321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b" anchorCtr="0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Повышение всхожести семян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Обработка с/х продуктов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 целью продления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сроков хранения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rPr>
              <a:t>Дезинсекция зерна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7547" y="5445224"/>
            <a:ext cx="3025627" cy="936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Отделочные материалы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Повышение твердости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цемента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8983" y="2780928"/>
            <a:ext cx="1904340" cy="237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Стерилизация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изделий 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Обеззараживание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медицинских отходов для 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утилизации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 Радиофармацевтические препараты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3704" y="1844824"/>
            <a:ext cx="1764000" cy="194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b" anchorCtr="0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</a:endParaRP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Очистка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сточных вод </a:t>
            </a:r>
          </a:p>
          <a:p>
            <a:pPr marL="84138" marR="0" lvl="0" indent="-84138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Холодный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крекинг нефти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6471" y="1033096"/>
            <a:ext cx="2952381" cy="786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Изменение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характеристик</a:t>
            </a:r>
          </a:p>
          <a:p>
            <a:pPr marL="0" marR="0" lvl="0" indent="0" algn="l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полимеров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3657" y="1064627"/>
            <a:ext cx="2592289" cy="10277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Гамма-терапия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arrow" pitchFamily="34" charset="0"/>
              </a:rPr>
              <a:t>Обработка крови</a:t>
            </a:r>
          </a:p>
          <a:p>
            <a:pPr marL="0" marR="0" lvl="0" indent="0" algn="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>
                <a:solidFill>
                  <a:srgbClr val="40404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rgbClr val="404040"/>
                </a:solidFill>
                <a:latin typeface="Arial Narrow" pitchFamily="34" charset="0"/>
              </a:rPr>
              <a:t>Диагностика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556928" y="2041389"/>
            <a:ext cx="0" cy="331200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6" y="2905486"/>
            <a:ext cx="1604448" cy="768762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7" y="1063246"/>
            <a:ext cx="1593000" cy="720000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0" y="2041390"/>
            <a:ext cx="1656328" cy="864096"/>
          </a:xfrm>
          <a:prstGeom prst="roundRect">
            <a:avLst/>
          </a:prstGeom>
          <a:noFill/>
          <a:ln w="127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cpce.ru/tools/imgs/tera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7674" y="1096156"/>
            <a:ext cx="911249" cy="972000"/>
          </a:xfrm>
          <a:prstGeom prst="round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>
            <a:off x="3300397" y="2564904"/>
            <a:ext cx="2279715" cy="2148011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398852" y="2636912"/>
            <a:ext cx="2316152" cy="216024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49" y="2780928"/>
            <a:ext cx="203676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124"/>
          <p:cNvSpPr>
            <a:spLocks noChangeArrowheads="1"/>
          </p:cNvSpPr>
          <p:nvPr/>
        </p:nvSpPr>
        <p:spPr bwMode="auto">
          <a:xfrm>
            <a:off x="3859710" y="3956803"/>
            <a:ext cx="1510308" cy="569789"/>
          </a:xfrm>
          <a:prstGeom prst="roundRect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6" tIns="45703" rIns="91406" bIns="45703" anchor="ctr"/>
          <a:lstStyle/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Радиационные </a:t>
            </a:r>
          </a:p>
          <a:p>
            <a:pPr marL="0" marR="0" lvl="0" indent="0" algn="ctr" defTabSz="914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241697"/>
            <a:ext cx="1560179" cy="9687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03" y="5518926"/>
            <a:ext cx="1275569" cy="7618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86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2"/>
          <p:cNvSpPr/>
          <p:nvPr/>
        </p:nvSpPr>
        <p:spPr>
          <a:xfrm>
            <a:off x="554040" y="222120"/>
            <a:ext cx="6803640" cy="7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Применение радиационных технологий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313" name="Прямоугольник 2"/>
          <p:cNvSpPr/>
          <p:nvPr/>
        </p:nvSpPr>
        <p:spPr>
          <a:xfrm>
            <a:off x="5777640" y="1600560"/>
            <a:ext cx="3418200" cy="206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Холодная стерилизация применяется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 более чем 60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странах мира  (в США, Англии, Франции, Германии, Китае)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Всего в мире </a:t>
            </a: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более 500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центров холодной стерилизации </a:t>
            </a:r>
            <a:r>
              <a:rPr sz="1600" dirty="0"/>
              <a:t/>
            </a:r>
            <a:br>
              <a:rPr sz="1600" dirty="0"/>
            </a:b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(~ 65  в США и 175  в Китае)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314" name="Прямоугольник 4"/>
          <p:cNvSpPr/>
          <p:nvPr/>
        </p:nvSpPr>
        <p:spPr>
          <a:xfrm>
            <a:off x="554040" y="4473720"/>
            <a:ext cx="819252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Российский рынок облучения находится в стадии формирования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600" b="0" strike="noStrike" spc="-1" dirty="0">
              <a:latin typeface="XO Oriel"/>
            </a:endParaRPr>
          </a:p>
          <a:p>
            <a:pPr marL="93600" algn="just">
              <a:lnSpc>
                <a:spcPct val="100000"/>
              </a:lnSpc>
              <a:buNone/>
              <a:tabLst>
                <a:tab pos="93600" algn="l"/>
              </a:tabLst>
            </a:pP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Облучаются в основном </a:t>
            </a:r>
            <a:r>
              <a:rPr lang="ru-RU" sz="1600" b="0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изделия медицинского назначения, 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специи, пряности и т.п. на имеющихся в 17 городах РФ гамма-установках и ускорителях, принадлежащих в большинстве, научным и производственным организациям РАН, ФМБА, «</a:t>
            </a:r>
            <a:r>
              <a:rPr lang="ru-RU" sz="1600" b="0" strike="noStrike" spc="-1" dirty="0" err="1">
                <a:solidFill>
                  <a:srgbClr val="222A35"/>
                </a:solidFill>
                <a:latin typeface="Arial"/>
                <a:ea typeface="DejaVu Sans"/>
              </a:rPr>
              <a:t>Ро</a:t>
            </a:r>
            <a:r>
              <a:rPr lang="en-US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c</a:t>
            </a:r>
            <a:r>
              <a:rPr lang="ru-RU" sz="1600" b="0" strike="noStrike" spc="-1" dirty="0">
                <a:solidFill>
                  <a:srgbClr val="222A35"/>
                </a:solidFill>
                <a:latin typeface="Arial"/>
                <a:ea typeface="DejaVu Sans"/>
              </a:rPr>
              <a:t>атом»</a:t>
            </a: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315" name="Диаграмма 11"/>
          <p:cNvGraphicFramePr/>
          <p:nvPr>
            <p:extLst>
              <p:ext uri="{D42A27DB-BD31-4B8C-83A1-F6EECF244321}">
                <p14:modId xmlns:p14="http://schemas.microsoft.com/office/powerpoint/2010/main" val="4285166189"/>
              </p:ext>
            </p:extLst>
          </p:nvPr>
        </p:nvGraphicFramePr>
        <p:xfrm>
          <a:off x="396000" y="1107720"/>
          <a:ext cx="5183280" cy="33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0D59865-F235-4752-8527-2785CCA865DC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3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2"/>
          <p:cNvSpPr/>
          <p:nvPr/>
        </p:nvSpPr>
        <p:spPr>
          <a:xfrm>
            <a:off x="554040" y="94680"/>
            <a:ext cx="6690960" cy="89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222A35"/>
                </a:solidFill>
                <a:latin typeface="Arial"/>
                <a:ea typeface="DejaVu Sans"/>
              </a:rPr>
              <a:t>Уровень доз</a:t>
            </a:r>
            <a:endParaRPr lang="ru-RU" sz="2800" b="0" strike="noStrike" spc="-1">
              <a:latin typeface="XO Oriel"/>
            </a:endParaRPr>
          </a:p>
        </p:txBody>
      </p:sp>
      <p:grpSp>
        <p:nvGrpSpPr>
          <p:cNvPr id="318" name="Diagram2"/>
          <p:cNvGrpSpPr/>
          <p:nvPr/>
        </p:nvGrpSpPr>
        <p:grpSpPr>
          <a:xfrm>
            <a:off x="1523880" y="1620000"/>
            <a:ext cx="6094080" cy="4199760"/>
            <a:chOff x="1523880" y="1620000"/>
            <a:chExt cx="6094080" cy="4199760"/>
          </a:xfrm>
        </p:grpSpPr>
        <p:sp>
          <p:nvSpPr>
            <p:cNvPr id="319" name="Прямоугольник 318"/>
            <p:cNvSpPr/>
            <p:nvPr/>
          </p:nvSpPr>
          <p:spPr>
            <a:xfrm>
              <a:off x="1523880" y="1757160"/>
              <a:ext cx="6094080" cy="406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Равнобедренный треугольник 319"/>
            <p:cNvSpPr/>
            <p:nvPr/>
          </p:nvSpPr>
          <p:spPr>
            <a:xfrm>
              <a:off x="2235240" y="1757160"/>
              <a:ext cx="4062600" cy="40626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305B83"/>
                </a:gs>
                <a:gs pos="100000">
                  <a:srgbClr val="4482BB"/>
                </a:gs>
              </a:gsLst>
              <a:lin ang="16200000"/>
            </a:gradFill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198680" y="210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Calibri"/>
                </a:rPr>
                <a:t>Стерилизация пищи (иммуннозависимые больные, космонавты)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2" name="Скругленный прямоугольник 321"/>
            <p:cNvSpPr/>
            <p:nvPr/>
          </p:nvSpPr>
          <p:spPr>
            <a:xfrm>
              <a:off x="4198680" y="31446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медицинских изделий          12 000 – 35 000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198680" y="2617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Стерилизация кормов для животных         20 000 – 50 000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4" name="Скругленный прямоугольник 323"/>
            <p:cNvSpPr/>
            <p:nvPr/>
          </p:nvSpPr>
          <p:spPr>
            <a:xfrm>
              <a:off x="4198680" y="365796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Увеличение срока годности (мясо, овощи, фрукты)  500 – 3 000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5" name="Скругленный прямоугольник 324"/>
            <p:cNvSpPr/>
            <p:nvPr/>
          </p:nvSpPr>
          <p:spPr>
            <a:xfrm>
              <a:off x="4198680" y="414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Дезинсекция зерна, круп, муки                       150 – 1 000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6" name="Скругленный прямоугольник 325"/>
            <p:cNvSpPr/>
            <p:nvPr/>
          </p:nvSpPr>
          <p:spPr>
            <a:xfrm>
              <a:off x="4198680" y="461592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Задержка прорастания картофеля и др.              50 – 200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7" name="Скругленный прямоугольник 326"/>
            <p:cNvSpPr/>
            <p:nvPr/>
          </p:nvSpPr>
          <p:spPr>
            <a:xfrm>
              <a:off x="4198680" y="516744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Предпосевная обработка семян                     0,5  - 20 Гр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328" name="Скругленный прямоугольник 327"/>
            <p:cNvSpPr/>
            <p:nvPr/>
          </p:nvSpPr>
          <p:spPr>
            <a:xfrm>
              <a:off x="4198680" y="1620000"/>
              <a:ext cx="2640240" cy="41148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5B9BD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38160" bIns="583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</a:pP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Модификация материалов </a:t>
              </a:r>
              <a:r>
                <a:rPr lang="en-US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&gt;</a:t>
              </a:r>
              <a:r>
                <a:rPr lang="ru-RU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100 000 Гр</a:t>
              </a:r>
              <a:endParaRPr lang="ru-RU" sz="1000" b="0" strike="noStrike" spc="-1">
                <a:latin typeface="XO Oriel"/>
              </a:endParaRPr>
            </a:p>
          </p:txBody>
        </p:sp>
      </p:grpSp>
      <p:sp>
        <p:nvSpPr>
          <p:cNvPr id="329" name="Прямая со стрелкой 4"/>
          <p:cNvSpPr/>
          <p:nvPr/>
        </p:nvSpPr>
        <p:spPr>
          <a:xfrm>
            <a:off x="971640" y="6093360"/>
            <a:ext cx="640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Прямая со стрелкой 10"/>
          <p:cNvSpPr/>
          <p:nvPr/>
        </p:nvSpPr>
        <p:spPr>
          <a:xfrm>
            <a:off x="610560" y="6237360"/>
            <a:ext cx="7844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Прямая со стрелкой 20"/>
          <p:cNvSpPr/>
          <p:nvPr/>
        </p:nvSpPr>
        <p:spPr>
          <a:xfrm flipV="1">
            <a:off x="610560" y="1618920"/>
            <a:ext cx="360" cy="461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TextBox 22"/>
          <p:cNvSpPr/>
          <p:nvPr/>
        </p:nvSpPr>
        <p:spPr>
          <a:xfrm>
            <a:off x="749520" y="1283760"/>
            <a:ext cx="15883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Поглощенные дозы, Гр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33" name="Прямая со стрелкой 23"/>
          <p:cNvSpPr/>
          <p:nvPr/>
        </p:nvSpPr>
        <p:spPr>
          <a:xfrm flipH="1">
            <a:off x="583920" y="234000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Прямая со стрелкой 25"/>
          <p:cNvSpPr/>
          <p:nvPr/>
        </p:nvSpPr>
        <p:spPr>
          <a:xfrm flipH="1">
            <a:off x="478440" y="377352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Прямая со стрелкой 26"/>
          <p:cNvSpPr/>
          <p:nvPr/>
        </p:nvSpPr>
        <p:spPr>
          <a:xfrm flipH="1">
            <a:off x="617760" y="5229360"/>
            <a:ext cx="1573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5B9BD5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TextBox 30"/>
          <p:cNvSpPr/>
          <p:nvPr/>
        </p:nvSpPr>
        <p:spPr>
          <a:xfrm>
            <a:off x="610560" y="206136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Высокие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7" name="TextBox 31"/>
          <p:cNvSpPr/>
          <p:nvPr/>
        </p:nvSpPr>
        <p:spPr>
          <a:xfrm>
            <a:off x="612360" y="3420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Средние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1 000 Гр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38" name="TextBox 32"/>
          <p:cNvSpPr/>
          <p:nvPr/>
        </p:nvSpPr>
        <p:spPr>
          <a:xfrm>
            <a:off x="611640" y="4941000"/>
            <a:ext cx="172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Низкие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100 Гр 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39" name="Picture 4" descr="http://www.by.all.biz/img/by/catalog/middle/31360.jpeg"/>
          <p:cNvPicPr/>
          <p:nvPr/>
        </p:nvPicPr>
        <p:blipFill>
          <a:blip r:embed="rId3"/>
          <a:stretch/>
        </p:blipFill>
        <p:spPr>
          <a:xfrm>
            <a:off x="7380360" y="1251360"/>
            <a:ext cx="1159200" cy="142704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6" descr="http://static4.depositphotos.com/1000992/512/i/950/depositphotos_5128512-stock-photo-fresh-vegetables-fruits-and-other.jpg"/>
          <p:cNvPicPr/>
          <p:nvPr/>
        </p:nvPicPr>
        <p:blipFill>
          <a:blip r:embed="rId4"/>
          <a:stretch/>
        </p:blipFill>
        <p:spPr>
          <a:xfrm>
            <a:off x="6978240" y="2950560"/>
            <a:ext cx="2012040" cy="13406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"/>
          <p:cNvPicPr/>
          <p:nvPr/>
        </p:nvPicPr>
        <p:blipFill>
          <a:blip r:embed="rId5"/>
          <a:stretch/>
        </p:blipFill>
        <p:spPr>
          <a:xfrm>
            <a:off x="7068600" y="4565160"/>
            <a:ext cx="1782720" cy="1184760"/>
          </a:xfrm>
          <a:prstGeom prst="rect">
            <a:avLst/>
          </a:prstGeom>
          <a:ln w="0">
            <a:noFill/>
          </a:ln>
        </p:spPr>
      </p:pic>
      <p:sp>
        <p:nvSpPr>
          <p:cNvPr id="342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38A66B17-7D19-4BE2-8126-670F9C6ABE5F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4</a:t>
            </a:fld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5</a:t>
            </a:fld>
            <a:endParaRPr lang="ru-RU" sz="1800" b="0" strike="noStrike" spc="-1"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046" y="1515847"/>
            <a:ext cx="8080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spcBef>
                <a:spcPts val="600"/>
              </a:spcBef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Наибольшей проникающей способностью обладает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гамма-излучение,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то время как проникающая способность электронного пучка значительно ниже, что делает его применимым для обработки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продукции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относительно тонкой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упаковке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2778033"/>
            <a:ext cx="7367451" cy="35385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Преимущества обработки </a:t>
            </a:r>
            <a:r>
              <a:rPr sz="2800" dirty="0"/>
              <a:t/>
            </a:r>
            <a:br>
              <a:rPr sz="2800" dirty="0"/>
            </a:br>
            <a:r>
              <a:rPr lang="ru-RU" sz="2800" b="1" strike="noStrike" spc="-1" dirty="0">
                <a:solidFill>
                  <a:srgbClr val="222A35"/>
                </a:solidFill>
                <a:latin typeface="Arial"/>
                <a:ea typeface="DejaVu Sans"/>
              </a:rPr>
              <a:t>гамма-излучением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291240" y="1561680"/>
            <a:ext cx="849600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Обработка в конечной товарной упаковке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Без изменения температуры и образования следов обработки</a:t>
            </a:r>
            <a:endParaRPr lang="ru-RU" sz="2000" b="0" strike="noStrike" spc="-1">
              <a:latin typeface="XO Oriel"/>
            </a:endParaRPr>
          </a:p>
          <a:p>
            <a:pPr marL="463680" indent="-285840" algn="just">
              <a:lnSpc>
                <a:spcPct val="100000"/>
              </a:lnSpc>
              <a:spcBef>
                <a:spcPts val="1199"/>
              </a:spcBef>
              <a:buClr>
                <a:srgbClr val="222A35"/>
              </a:buClr>
              <a:buFont typeface="Courier New"/>
              <a:buChar char="o"/>
              <a:tabLst>
                <a:tab pos="88920" algn="l"/>
              </a:tabLst>
            </a:pPr>
            <a:r>
              <a:rPr lang="ru-RU" sz="2000" b="0" strike="noStrike" spc="-1">
                <a:solidFill>
                  <a:srgbClr val="222A35"/>
                </a:solidFill>
                <a:latin typeface="Arial"/>
                <a:ea typeface="DejaVu Sans"/>
              </a:rPr>
              <a:t>Высокая проникающая способность, равномерность</a:t>
            </a:r>
            <a:endParaRPr lang="ru-RU" sz="2000" b="0" strike="noStrike" spc="-1">
              <a:latin typeface="XO Orie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buNone/>
              <a:tabLst>
                <a:tab pos="88920" algn="l"/>
              </a:tabLst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350" name="Рисунок 4" descr="&lt;strong&gt;Пюре&lt;/strong&gt; картофельное &lt;strong&gt;быстрого&lt;/strong&gt; &lt;strong&gt;приготовления&lt;/strong&gt; Роллтон 40г ..."/>
          <p:cNvPicPr/>
          <p:nvPr/>
        </p:nvPicPr>
        <p:blipFill>
          <a:blip r:embed="rId2"/>
          <a:stretch/>
        </p:blipFill>
        <p:spPr>
          <a:xfrm>
            <a:off x="5316120" y="5164560"/>
            <a:ext cx="1150560" cy="11505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9" descr="Вакуумные &lt;strong&gt;пробирки&lt;/strong&gt; с голубой крышкой для коагулологических ..."/>
          <p:cNvPicPr/>
          <p:nvPr/>
        </p:nvPicPr>
        <p:blipFill>
          <a:blip r:embed="rId3"/>
          <a:stretch/>
        </p:blipFill>
        <p:spPr>
          <a:xfrm>
            <a:off x="554040" y="3239640"/>
            <a:ext cx="1233360" cy="123336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2" descr="C:\Users\ass\Desktop\Преза новая\картинки\Без названия (1).jpg"/>
          <p:cNvPicPr/>
          <p:nvPr/>
        </p:nvPicPr>
        <p:blipFill>
          <a:blip r:embed="rId4"/>
          <a:srcRect l="15018" r="10415"/>
          <a:stretch/>
        </p:blipFill>
        <p:spPr>
          <a:xfrm>
            <a:off x="1991880" y="3891960"/>
            <a:ext cx="1596240" cy="214128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3" descr="C:\Users\ass\Desktop\Преза новая\картинки\соусы и специи.jpg"/>
          <p:cNvPicPr/>
          <p:nvPr/>
        </p:nvPicPr>
        <p:blipFill>
          <a:blip r:embed="rId5"/>
          <a:srcRect t="13809" b="14246"/>
          <a:stretch/>
        </p:blipFill>
        <p:spPr>
          <a:xfrm>
            <a:off x="3880440" y="3295800"/>
            <a:ext cx="2224800" cy="16002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2" descr="C:\Users\ass\Desktop\Преза новая\картинки\Без названия.jpg"/>
          <p:cNvPicPr/>
          <p:nvPr/>
        </p:nvPicPr>
        <p:blipFill>
          <a:blip r:embed="rId6"/>
          <a:stretch/>
        </p:blipFill>
        <p:spPr>
          <a:xfrm>
            <a:off x="6731280" y="3645360"/>
            <a:ext cx="1872720" cy="1218600"/>
          </a:xfrm>
          <a:prstGeom prst="rect">
            <a:avLst/>
          </a:prstGeom>
          <a:ln w="0">
            <a:noFill/>
          </a:ln>
        </p:spPr>
      </p:pic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6</a:t>
            </a:fld>
            <a:endParaRPr lang="ru-RU" sz="18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3193036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39200" y="1382760"/>
            <a:ext cx="4619160" cy="2153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177840">
              <a:lnSpc>
                <a:spcPct val="100000"/>
              </a:lnSpc>
              <a:tabLst>
                <a:tab pos="88920" algn="l"/>
              </a:tabLst>
            </a:pP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Пуск коммерческой деятельности </a:t>
            </a:r>
            <a:r>
              <a:rPr sz="1600" dirty="0"/>
              <a:t/>
            </a:r>
            <a:br>
              <a:rPr sz="1600" dirty="0"/>
            </a:br>
            <a:r>
              <a:rPr lang="ru-RU" sz="1600" b="1" strike="noStrike" spc="-1" dirty="0">
                <a:solidFill>
                  <a:srgbClr val="222A35"/>
                </a:solidFill>
                <a:latin typeface="Arial"/>
              </a:rPr>
              <a:t>в 2021 году</a:t>
            </a:r>
            <a:r>
              <a:rPr sz="1600" dirty="0"/>
              <a:t/>
            </a:r>
            <a:br>
              <a:rPr sz="1600" dirty="0"/>
            </a:br>
            <a:r>
              <a:rPr sz="1600" dirty="0"/>
              <a:t/>
            </a:r>
            <a:br>
              <a:rPr sz="1600" dirty="0"/>
            </a:br>
            <a:r>
              <a:rPr lang="ru-RU" sz="1600" b="1" spc="-1" dirty="0">
                <a:solidFill>
                  <a:srgbClr val="222A35"/>
                </a:solidFill>
              </a:rPr>
              <a:t>Мощность установки 1 100 </a:t>
            </a:r>
            <a:r>
              <a:rPr lang="ru-RU" sz="1600" b="1" spc="-1" dirty="0" err="1">
                <a:solidFill>
                  <a:srgbClr val="222A35"/>
                </a:solidFill>
              </a:rPr>
              <a:t>кКи</a:t>
            </a:r>
            <a:r>
              <a:rPr sz="1600" dirty="0"/>
              <a:t/>
            </a:r>
            <a:br>
              <a:rPr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spc="-1" dirty="0">
                <a:solidFill>
                  <a:srgbClr val="222A35"/>
                </a:solidFill>
              </a:rPr>
              <a:t>Самая мощная гамма-установка в России</a:t>
            </a:r>
          </a:p>
        </p:txBody>
      </p:sp>
      <p:sp>
        <p:nvSpPr>
          <p:cNvPr id="358" name="Прямоугольник 3"/>
          <p:cNvSpPr/>
          <p:nvPr/>
        </p:nvSpPr>
        <p:spPr>
          <a:xfrm>
            <a:off x="39960" y="1129680"/>
            <a:ext cx="9062280" cy="91440"/>
          </a:xfrm>
          <a:prstGeom prst="rect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>
            <a:solidFill>
              <a:srgbClr val="5B9BD5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9" name="Прямоугольник 4"/>
          <p:cNvSpPr/>
          <p:nvPr/>
        </p:nvSpPr>
        <p:spPr>
          <a:xfrm>
            <a:off x="39960" y="3225993"/>
            <a:ext cx="9022320" cy="69043"/>
          </a:xfrm>
          <a:prstGeom prst="rect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  <p:sp>
        <p:nvSpPr>
          <p:cNvPr id="360" name="TextBox 6"/>
          <p:cNvSpPr/>
          <p:nvPr/>
        </p:nvSpPr>
        <p:spPr>
          <a:xfrm>
            <a:off x="554040" y="361080"/>
            <a:ext cx="6652800" cy="7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790" b="1" strike="noStrike" spc="-1">
                <a:solidFill>
                  <a:srgbClr val="222A35"/>
                </a:solidFill>
                <a:latin typeface="Arial"/>
                <a:ea typeface="DejaVu Sans"/>
              </a:rPr>
              <a:t>ООО «РЦОТ «Эра»</a:t>
            </a:r>
            <a:endParaRPr lang="ru-RU" sz="279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222A35"/>
                </a:solidFill>
                <a:latin typeface="Arial"/>
                <a:ea typeface="DejaVu Sans"/>
              </a:rPr>
              <a:t>Предприятие ФГУП «ПО «Маяк»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64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7588441B-A5AB-4D66-A602-642D47A77781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7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" y="3387634"/>
            <a:ext cx="8949069" cy="2928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1313718"/>
            <a:ext cx="4107103" cy="18100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Box 2"/>
          <p:cNvSpPr/>
          <p:nvPr/>
        </p:nvSpPr>
        <p:spPr>
          <a:xfrm>
            <a:off x="554040" y="347400"/>
            <a:ext cx="66787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222A35"/>
                </a:solidFill>
                <a:latin typeface="Arial"/>
                <a:ea typeface="DejaVu Sans"/>
              </a:rPr>
              <a:t>Разрешительная документация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349" name="TextBox 3"/>
          <p:cNvSpPr/>
          <p:nvPr/>
        </p:nvSpPr>
        <p:spPr>
          <a:xfrm>
            <a:off x="311940" y="1341318"/>
            <a:ext cx="849600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основные разрешительные документы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/>
              <a:t>- лицензия </a:t>
            </a:r>
            <a:r>
              <a:rPr lang="ru-RU" b="1" dirty="0" err="1"/>
              <a:t>Ростехнадзора</a:t>
            </a:r>
            <a:r>
              <a:rPr lang="ru-RU" b="1" dirty="0"/>
              <a:t> на эксплуатацию радиационного источника;</a:t>
            </a:r>
          </a:p>
          <a:p>
            <a:r>
              <a:rPr lang="ru-RU" b="1" dirty="0"/>
              <a:t>- свидетельство об аттестации радиационно-технологической установки;</a:t>
            </a:r>
          </a:p>
          <a:p>
            <a:r>
              <a:rPr lang="ru-RU" b="1" dirty="0"/>
              <a:t>- санитарно-эпидемиологическое заключение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55" name="TextBox 51"/>
          <p:cNvSpPr/>
          <p:nvPr/>
        </p:nvSpPr>
        <p:spPr>
          <a:xfrm>
            <a:off x="8473680" y="6316560"/>
            <a:ext cx="668520" cy="3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520" tIns="41760" rIns="83520" bIns="4176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fld id="{1D036575-00A9-4B52-898B-191339BDF005}" type="slidenum">
              <a:rPr lang="ru-RU" sz="1800" b="1" strike="noStrike" spc="-1">
                <a:solidFill>
                  <a:srgbClr val="254061"/>
                </a:solidFill>
                <a:latin typeface="Arial"/>
                <a:ea typeface="DejaVu Sans"/>
              </a:rPr>
              <a:t>8</a:t>
            </a:fld>
            <a:endParaRPr lang="ru-RU" sz="1800" b="0" strike="noStrike" spc="-1">
              <a:latin typeface="XO Oriel"/>
            </a:endParaRPr>
          </a:p>
        </p:txBody>
      </p:sp>
      <p:pic>
        <p:nvPicPr>
          <p:cNvPr id="10" name="Picture 2"/>
          <p:cNvPicPr/>
          <p:nvPr/>
        </p:nvPicPr>
        <p:blipFill>
          <a:blip r:embed="rId2"/>
          <a:srcRect l="1765" t="1866" r="4844"/>
          <a:stretch/>
        </p:blipFill>
        <p:spPr>
          <a:xfrm>
            <a:off x="554040" y="3663058"/>
            <a:ext cx="1863845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1" name="Picture 3"/>
          <p:cNvPicPr/>
          <p:nvPr/>
        </p:nvPicPr>
        <p:blipFill>
          <a:blip r:embed="rId3"/>
          <a:srcRect l="1459" t="1866" r="3522"/>
          <a:stretch/>
        </p:blipFill>
        <p:spPr>
          <a:xfrm>
            <a:off x="3217985" y="3663058"/>
            <a:ext cx="1837592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  <p:pic>
        <p:nvPicPr>
          <p:cNvPr id="12" name="Picture 4"/>
          <p:cNvPicPr/>
          <p:nvPr/>
        </p:nvPicPr>
        <p:blipFill>
          <a:blip r:embed="rId4"/>
          <a:srcRect l="1406" t="1877" r="3611"/>
          <a:stretch/>
        </p:blipFill>
        <p:spPr>
          <a:xfrm>
            <a:off x="5855676" y="3663058"/>
            <a:ext cx="1793631" cy="2653502"/>
          </a:xfrm>
          <a:prstGeom prst="rect">
            <a:avLst/>
          </a:prstGeom>
          <a:ln w="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218606196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8237265" y="6496760"/>
            <a:ext cx="670277" cy="3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25" tIns="41713" rIns="83425" bIns="41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34588" fontAlgn="base">
              <a:spcBef>
                <a:spcPct val="0"/>
              </a:spcBef>
              <a:spcAft>
                <a:spcPct val="0"/>
              </a:spcAft>
            </a:pPr>
            <a:fld id="{5AC00E90-BB87-4405-AEC5-A85D6B06E07C}" type="slidenum">
              <a:rPr lang="ru-RU" altLang="ru-RU" b="1">
                <a:solidFill>
                  <a:srgbClr val="254061"/>
                </a:solidFill>
              </a:rPr>
              <a:pPr algn="ctr" defTabSz="834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dirty="0">
              <a:solidFill>
                <a:srgbClr val="254061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66207" y="431075"/>
            <a:ext cx="7804034" cy="89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Calibri" pitchFamily="34" charset="0"/>
              </a:defRPr>
            </a:lvl5pPr>
            <a:lvl6pPr marL="417177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6pPr>
            <a:lvl7pPr marL="834353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7pPr>
            <a:lvl8pPr marL="1251529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8pPr>
            <a:lvl9pPr marL="1668706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Обеспечение защиты и </a:t>
            </a: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безопасности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pc="-1" dirty="0" smtClean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ru-RU" sz="2800" spc="-1" dirty="0">
                <a:solidFill>
                  <a:srgbClr val="222A35"/>
                </a:solidFill>
                <a:latin typeface="Arial"/>
                <a:ea typeface="DejaVu Sans"/>
                <a:cs typeface="+mn-cs"/>
              </a:rPr>
              <a:t>при облучении продукции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366207" y="1588946"/>
            <a:ext cx="41361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643" indent="-358643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69" indent="-261840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1845" indent="-2681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4670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2507" indent="-22851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9536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6565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3597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0629" indent="-22851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ru-RU" sz="1800" b="1" kern="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Включает: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сооружений и источников излучения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Дозиметрия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err="1" smtClean="0">
                <a:solidFill>
                  <a:srgbClr val="414142"/>
                </a:solidFill>
                <a:latin typeface="Arial"/>
                <a:cs typeface="Arial"/>
              </a:rPr>
              <a:t>Валидация</a:t>
            </a:r>
            <a:endParaRPr lang="ru-RU" sz="1600" b="1" kern="0" dirty="0">
              <a:solidFill>
                <a:srgbClr val="414142"/>
              </a:solidFill>
              <a:latin typeface="Arial"/>
              <a:cs typeface="Arial"/>
            </a:endParaRP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облучаемой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Характеристики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процесса облучения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Менеджмент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качества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Постоянный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мониторинг и контроль </a:t>
            </a: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/>
            </a:r>
            <a:b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</a:b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процесса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облучения и продукции</a:t>
            </a:r>
          </a:p>
          <a:p>
            <a:pPr lvl="0" defTabSz="9144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414142"/>
                </a:solidFill>
                <a:latin typeface="Arial"/>
                <a:cs typeface="Arial"/>
              </a:rPr>
              <a:t>Оценка </a:t>
            </a:r>
            <a:r>
              <a:rPr lang="ru-RU" sz="1600" b="1" kern="0" dirty="0">
                <a:solidFill>
                  <a:srgbClr val="414142"/>
                </a:solidFill>
                <a:latin typeface="Arial"/>
                <a:cs typeface="Arial"/>
              </a:rPr>
              <a:t>эффективности процесса облучения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24" y="2242072"/>
            <a:ext cx="4284618" cy="24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9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1507</TotalTime>
  <Words>711</Words>
  <Application>Microsoft Office PowerPoint</Application>
  <PresentationFormat>Экран (4:3)</PresentationFormat>
  <Paragraphs>189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Courier New</vt:lpstr>
      <vt:lpstr>DejaVu Sans</vt:lpstr>
      <vt:lpstr>Rosatom Light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Региональный центр облучательных технологий «Эра»   Возможности и перспективы использования гамма-установки  РТУ-3000 для обработки продуктов, изделий и материалов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Пуск коммерческой деятельности  в 2021 году  Мощность установки 1 100 кКи  Самая мощная гамма-установка в России</vt:lpstr>
      <vt:lpstr>Презентация PowerPoint</vt:lpstr>
      <vt:lpstr>Презентация PowerPoint</vt:lpstr>
      <vt:lpstr>Презентация PowerPoint</vt:lpstr>
      <vt:lpstr>Направления работы</vt:lpstr>
      <vt:lpstr>Презентация PowerPoint</vt:lpstr>
      <vt:lpstr>Производительность (мощности) установки в режиме работы 24/5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Никитин Сергей Олегович</cp:lastModifiedBy>
  <cp:revision>245</cp:revision>
  <dcterms:created xsi:type="dcterms:W3CDTF">2019-09-24T12:47:00Z</dcterms:created>
  <dcterms:modified xsi:type="dcterms:W3CDTF">2024-06-05T05:24:17Z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0342BD89355C48168BBFED30E16F550D</vt:lpwstr>
  </property>
  <property fmtid="{D5CDD505-2E9C-101B-9397-08002B2CF9AE}" pid="3" name="KSOProductBuildVer">
    <vt:lpwstr>1049-11.2.0.10307</vt:lpwstr>
  </property>
  <property fmtid="{D5CDD505-2E9C-101B-9397-08002B2CF9AE}" pid="4" name="Notes">
    <vt:i4>3</vt:i4>
  </property>
  <property fmtid="{D5CDD505-2E9C-101B-9397-08002B2CF9AE}" pid="5" name="PresentationFormat">
    <vt:lpwstr>Экран (4:3)</vt:lpwstr>
  </property>
  <property fmtid="{D5CDD505-2E9C-101B-9397-08002B2CF9AE}" pid="6" name="Slides">
    <vt:i4>13</vt:i4>
  </property>
</Properties>
</file>