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56" r:id="rId1"/>
  </p:sldMasterIdLst>
  <p:notesMasterIdLst>
    <p:notesMasterId r:id="rId4"/>
  </p:notesMasterIdLst>
  <p:sldIdLst>
    <p:sldId id="375" r:id="rId2"/>
    <p:sldId id="376" r:id="rId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Усачева Светлана Викторовна" initials="УСВ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B0F600"/>
    <a:srgbClr val="0099FF"/>
    <a:srgbClr val="A50021"/>
    <a:srgbClr val="FF9FAF"/>
    <a:srgbClr val="B00000"/>
    <a:srgbClr val="3399FF"/>
    <a:srgbClr val="B00058"/>
    <a:srgbClr val="FF6915"/>
    <a:srgbClr val="FF81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6" autoAdjust="0"/>
    <p:restoredTop sz="87342" autoAdjust="0"/>
  </p:normalViewPr>
  <p:slideViewPr>
    <p:cSldViewPr snapToGrid="0" snapToObjects="1">
      <p:cViewPr varScale="1">
        <p:scale>
          <a:sx n="103" d="100"/>
          <a:sy n="103" d="100"/>
        </p:scale>
        <p:origin x="-948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237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42" Type="http://schemas.microsoft.com/office/2015/10/relationships/revisionInfo" Target="revisionInfo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2945659" cy="498055"/>
          </a:xfrm>
          <a:prstGeom prst="rect">
            <a:avLst/>
          </a:prstGeom>
        </p:spPr>
        <p:txBody>
          <a:bodyPr vert="horz" lIns="92097" tIns="46049" rIns="92097" bIns="460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3"/>
            <a:ext cx="2945659" cy="498055"/>
          </a:xfrm>
          <a:prstGeom prst="rect">
            <a:avLst/>
          </a:prstGeom>
        </p:spPr>
        <p:txBody>
          <a:bodyPr vert="horz" lIns="92097" tIns="46049" rIns="92097" bIns="46049" rtlCol="0"/>
          <a:lstStyle>
            <a:lvl1pPr algn="r">
              <a:defRPr sz="1200"/>
            </a:lvl1pPr>
          </a:lstStyle>
          <a:p>
            <a:fld id="{55074AA5-AF0D-C348-8C7D-A29798CB37FF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97" tIns="46049" rIns="92097" bIns="460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7"/>
            <a:ext cx="5438140" cy="3908613"/>
          </a:xfrm>
          <a:prstGeom prst="rect">
            <a:avLst/>
          </a:prstGeom>
        </p:spPr>
        <p:txBody>
          <a:bodyPr vert="horz" lIns="92097" tIns="46049" rIns="92097" bIns="4604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9428586"/>
            <a:ext cx="2945659" cy="498054"/>
          </a:xfrm>
          <a:prstGeom prst="rect">
            <a:avLst/>
          </a:prstGeom>
        </p:spPr>
        <p:txBody>
          <a:bodyPr vert="horz" lIns="92097" tIns="46049" rIns="92097" bIns="460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6"/>
            <a:ext cx="2945659" cy="498054"/>
          </a:xfrm>
          <a:prstGeom prst="rect">
            <a:avLst/>
          </a:prstGeom>
        </p:spPr>
        <p:txBody>
          <a:bodyPr vert="horz" lIns="92097" tIns="46049" rIns="92097" bIns="46049" rtlCol="0" anchor="b"/>
          <a:lstStyle>
            <a:lvl1pPr algn="r">
              <a:defRPr sz="1200"/>
            </a:lvl1pPr>
          </a:lstStyle>
          <a:p>
            <a:fld id="{C0E1069A-5EC0-A044-89A8-CA2A55D659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693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0D4F-CC3C-224E-9995-66EC9119BE2A}" type="datetime1">
              <a:rPr lang="ru-RU" smtClean="0"/>
              <a:pPr/>
              <a:t>23.03.2022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79F46-E50F-8441-B540-38CA5E5D3E0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93105-CB6B-4141-9541-291C109DAE9C}" type="datetime1">
              <a:rPr lang="ru-RU" smtClean="0"/>
              <a:pPr/>
              <a:t>23.03.2022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79F46-E50F-8441-B540-38CA5E5D3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39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39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E73FC-2EA1-394A-B610-A884A02A131A}" type="datetime1">
              <a:rPr lang="ru-RU" smtClean="0"/>
              <a:pPr/>
              <a:t>23.03.2022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79F46-E50F-8441-B540-38CA5E5D3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A92BA-CCD0-E345-8A56-E4C06EC21298}" type="datetime1">
              <a:rPr lang="ru-RU" smtClean="0"/>
              <a:pPr/>
              <a:t>23.03.2022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79F46-E50F-8441-B540-38CA5E5D3E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630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E3646-4D5A-6247-A4F0-A24205D4ACFB}" type="datetime1">
              <a:rPr lang="ru-RU" smtClean="0"/>
              <a:pPr/>
              <a:t>23.03.2022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79F46-E50F-8441-B540-38CA5E5D3E0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0029E-0D20-5D44-89F2-FE73C4DBECD1}" type="datetime1">
              <a:rPr lang="ru-RU" smtClean="0"/>
              <a:pPr/>
              <a:t>23.03.2022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79F46-E50F-8441-B540-38CA5E5D3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D0D53-794C-8847-A033-5949674415B0}" type="datetime1">
              <a:rPr lang="ru-RU" smtClean="0"/>
              <a:pPr/>
              <a:t>23.03.2022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79F46-E50F-8441-B540-38CA5E5D3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F505B-7C59-E74F-BCD8-17D2B50DE6CD}" type="datetime1">
              <a:rPr lang="ru-RU" smtClean="0"/>
              <a:pPr/>
              <a:t>23.03.2022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79F46-E50F-8441-B540-38CA5E5D3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2341-64D0-324D-892D-E933FE5573CA}" type="datetime1">
              <a:rPr lang="ru-RU" smtClean="0"/>
              <a:pPr/>
              <a:t>23.03.2022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79F46-E50F-8441-B540-38CA5E5D3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A92BA-CCD0-E345-8A56-E4C06EC21298}" type="datetime1">
              <a:rPr lang="ru-RU" smtClean="0"/>
              <a:pPr/>
              <a:t>23.03.2022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79F46-E50F-8441-B540-38CA5E5D3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C6C8-B19E-7A4C-BAF9-9AED88D3A878}" type="datetime1">
              <a:rPr lang="ru-RU" smtClean="0"/>
              <a:pPr/>
              <a:t>23.03.2022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79F46-E50F-8441-B540-38CA5E5D3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8DC07-3D80-5A4D-B098-04D7D23F2498}" type="datetime1">
              <a:rPr lang="ru-RU" smtClean="0"/>
              <a:pPr/>
              <a:t>23.03.2022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79F46-E50F-8441-B540-38CA5E5D3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7303B-4A7D-3B4D-BD07-8A8A675056BC}" type="datetime1">
              <a:rPr lang="ru-RU" smtClean="0"/>
              <a:pPr/>
              <a:t>23.03.2022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79F46-E50F-8441-B540-38CA5E5D3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39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пуста белокочанная: выращивание и уход | Огородник.Инфо | Яндекс Дзе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334" y="5476906"/>
            <a:ext cx="2028802" cy="13035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DISTR\6.12.2012\Мои документы\Фото\депутаты\IMG_20211015_1152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4671" y="1916520"/>
            <a:ext cx="1855086" cy="10516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36" y="3347042"/>
            <a:ext cx="1753254" cy="8806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Выращивание картофеля по голландской технологии: правила и схема посадки с  виде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023" y="2902055"/>
            <a:ext cx="1627087" cy="11406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843" y="1419451"/>
            <a:ext cx="1789868" cy="9717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 descr="Производство травяных гранул | Fermer.Ru - Фермер.Ру - Главный фермерский  портал - все о бизнесе в сельском хозяйстве. Форум фермеров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78" y="4610180"/>
            <a:ext cx="2061920" cy="13721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СОН НА ПЧЕЛАХ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242" y="4230733"/>
            <a:ext cx="1833454" cy="1205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" b="612"/>
          <a:stretch/>
        </p:blipFill>
        <p:spPr>
          <a:xfrm>
            <a:off x="3550822" y="2059363"/>
            <a:ext cx="4905145" cy="3399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0" descr="Купить стройматериалы оптом в Набережных Челнах. Оптовые продажи  строительных материалов в Татарстане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966" y="4881052"/>
            <a:ext cx="1598852" cy="1060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0" name="AutoShape 2" descr="https://apf.mail.ru/cgi-bin/readmsg?id=16397249900392778989;0;1&amp;exif=1&amp;full=1&amp;x-email=oap59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255254" y="2993869"/>
            <a:ext cx="45339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Переработка масличных культур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98449" y="802616"/>
            <a:ext cx="4811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Проекты (мероприятия) реализуемые, планируемые к реализации, обеспеченные финансированием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9998711" y="1498038"/>
            <a:ext cx="280116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Стоимость –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0,0 млн.рублей,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Срок выполнения работ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2022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2023 годы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Новых рабочих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мест-7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endParaRPr lang="ru-RU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219757" y="1963300"/>
            <a:ext cx="2014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Стоимость – 420 млн.рублей,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Срок выполнения работ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 – 2019 - 2022 годы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Новых рабочих мест-20</a:t>
            </a:r>
          </a:p>
        </p:txBody>
      </p:sp>
      <p:pic>
        <p:nvPicPr>
          <p:cNvPr id="66" name="Рисунок 6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61" y="838826"/>
            <a:ext cx="377476" cy="377476"/>
          </a:xfrm>
          <a:prstGeom prst="rect">
            <a:avLst/>
          </a:prstGeom>
        </p:spPr>
      </p:pic>
      <p:sp>
        <p:nvSpPr>
          <p:cNvPr id="78" name="Овал 77"/>
          <p:cNvSpPr/>
          <p:nvPr/>
        </p:nvSpPr>
        <p:spPr>
          <a:xfrm rot="10800000" flipV="1">
            <a:off x="8351619" y="1434386"/>
            <a:ext cx="241588" cy="232311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white"/>
                </a:solidFill>
              </a:rPr>
              <a:t>8</a:t>
            </a: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74" name="Овал 73"/>
          <p:cNvSpPr/>
          <p:nvPr/>
        </p:nvSpPr>
        <p:spPr>
          <a:xfrm rot="10800000" flipV="1">
            <a:off x="6809327" y="2585947"/>
            <a:ext cx="212904" cy="233073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white"/>
                </a:solidFill>
              </a:rPr>
              <a:t>1</a:t>
            </a:r>
            <a:endParaRPr lang="ru-RU" sz="1200" dirty="0">
              <a:solidFill>
                <a:prstClr val="white"/>
              </a:solidFill>
            </a:endParaRPr>
          </a:p>
        </p:txBody>
      </p:sp>
      <p:sp>
        <p:nvSpPr>
          <p:cNvPr id="75" name="Овал 74"/>
          <p:cNvSpPr/>
          <p:nvPr/>
        </p:nvSpPr>
        <p:spPr>
          <a:xfrm rot="10800000" flipV="1">
            <a:off x="456245" y="1944561"/>
            <a:ext cx="257167" cy="2454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255254" y="1442508"/>
            <a:ext cx="4098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Строительство молочного комплекса</a:t>
            </a:r>
          </a:p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на 1200 голов коров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6560270" y="2306254"/>
            <a:ext cx="110950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>
                <a:latin typeface="Arial" pitchFamily="34" charset="0"/>
                <a:cs typeface="Arial" pitchFamily="34" charset="0"/>
              </a:rPr>
              <a:t>С. Орда</a:t>
            </a:r>
            <a:endParaRPr lang="ru-RU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Овал 97"/>
          <p:cNvSpPr/>
          <p:nvPr/>
        </p:nvSpPr>
        <p:spPr>
          <a:xfrm rot="10800000" flipV="1">
            <a:off x="444637" y="3308239"/>
            <a:ext cx="263531" cy="23819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8208843" y="948700"/>
            <a:ext cx="3722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Производство упакованной питьевой воды «Кристалл Урала»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2081014" y="3371668"/>
            <a:ext cx="19471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Стоимость – 100,0 млн.рублей,</a:t>
            </a:r>
          </a:p>
          <a:p>
            <a:r>
              <a:rPr 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Срок выполнения работ – 2022 - 2023 годы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Новых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рабочих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мест-10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endParaRPr lang="ru-RU" sz="1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Овал 102"/>
          <p:cNvSpPr/>
          <p:nvPr/>
        </p:nvSpPr>
        <p:spPr>
          <a:xfrm rot="10800000" flipV="1">
            <a:off x="7283517" y="4422700"/>
            <a:ext cx="257167" cy="2454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104" name="Прямоугольник 103"/>
          <p:cNvSpPr/>
          <p:nvPr/>
        </p:nvSpPr>
        <p:spPr>
          <a:xfrm>
            <a:off x="7283517" y="4257692"/>
            <a:ext cx="110085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Д. Черемиска</a:t>
            </a:r>
            <a:endParaRPr lang="ru-RU" sz="9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C6B56F9B-D2E4-41BD-A021-835C48718D8D}"/>
              </a:ext>
            </a:extLst>
          </p:cNvPr>
          <p:cNvSpPr txBox="1"/>
          <p:nvPr/>
        </p:nvSpPr>
        <p:spPr>
          <a:xfrm>
            <a:off x="4456670" y="1515380"/>
            <a:ext cx="3130379" cy="5172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>
              <a:lnSpc>
                <a:spcPts val="2400"/>
              </a:lnSpc>
            </a:pP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ea typeface="Roboto Condensed Light" panose="02000000000000000000" pitchFamily="2" charset="0"/>
                <a:cs typeface="Arial" panose="020B0604020202020204" pitchFamily="34" charset="0"/>
              </a:rPr>
              <a:t>Ординский муниципальный округ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5" descr="ООО «Курганский завод растительных масел» - лидер по переработке маслосемян  | Новый мир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" name="Овал 30"/>
          <p:cNvSpPr/>
          <p:nvPr/>
        </p:nvSpPr>
        <p:spPr>
          <a:xfrm rot="10800000" flipV="1">
            <a:off x="8629213" y="2905677"/>
            <a:ext cx="263531" cy="23819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137399" y="2585947"/>
            <a:ext cx="39658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Увеличение производства картофеля и овощей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082238" y="3031240"/>
            <a:ext cx="210976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Стоимость – 10,0 млн.рублей,</a:t>
            </a:r>
          </a:p>
          <a:p>
            <a:r>
              <a:rPr 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Срок выполнения работ – 2022 - 2023 годы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Новых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рабочих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мест-4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endParaRPr lang="ru-RU" sz="1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Овал 34"/>
          <p:cNvSpPr/>
          <p:nvPr/>
        </p:nvSpPr>
        <p:spPr>
          <a:xfrm rot="10800000" flipV="1">
            <a:off x="7148569" y="2720460"/>
            <a:ext cx="263531" cy="23819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36" name="Овал 35"/>
          <p:cNvSpPr/>
          <p:nvPr/>
        </p:nvSpPr>
        <p:spPr>
          <a:xfrm rot="10800000" flipV="1">
            <a:off x="525316" y="4668140"/>
            <a:ext cx="263531" cy="23819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3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7" name="Овал 36"/>
          <p:cNvSpPr/>
          <p:nvPr/>
        </p:nvSpPr>
        <p:spPr>
          <a:xfrm rot="10800000" flipV="1">
            <a:off x="6234171" y="3555917"/>
            <a:ext cx="263531" cy="23819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white"/>
                </a:solidFill>
              </a:rPr>
              <a:t>3</a:t>
            </a:r>
            <a:endParaRPr lang="ru-RU" sz="1200" dirty="0">
              <a:solidFill>
                <a:prstClr val="white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05504" y="4286282"/>
            <a:ext cx="3722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Производство экструдеров и ВТМ</a:t>
            </a:r>
          </a:p>
        </p:txBody>
      </p:sp>
      <p:sp>
        <p:nvSpPr>
          <p:cNvPr id="4" name="AutoShape 4" descr="Витаминно-травяная мука » Корма для лошадей Биотех-Ц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Витаминно-травяная мука » Корма для лошадей Биотех-Ц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460375" y="5896343"/>
            <a:ext cx="21996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Стоимость – 5,0 млн.рублей,</a:t>
            </a:r>
          </a:p>
          <a:p>
            <a:r>
              <a:rPr 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Срок выполнения работ </a:t>
            </a:r>
          </a:p>
          <a:p>
            <a:r>
              <a:rPr 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– 2022 - 2023 годы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Новых рабочих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мест-5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endParaRPr lang="ru-RU" sz="1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Овал 42"/>
          <p:cNvSpPr/>
          <p:nvPr/>
        </p:nvSpPr>
        <p:spPr>
          <a:xfrm rot="10800000" flipV="1">
            <a:off x="3550822" y="4881052"/>
            <a:ext cx="263531" cy="23819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44" name="Овал 43"/>
          <p:cNvSpPr/>
          <p:nvPr/>
        </p:nvSpPr>
        <p:spPr>
          <a:xfrm rot="10800000" flipV="1">
            <a:off x="7115023" y="2382530"/>
            <a:ext cx="263531" cy="23819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241787" y="4563281"/>
            <a:ext cx="3131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База строительных материалов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434076" y="5896343"/>
            <a:ext cx="16808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Стоимость – 4 млн.рублей,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Срок выполнения работ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 – 2022- 2023годы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Новых рабочих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мест-5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endParaRPr lang="ru-RU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Овал 47"/>
          <p:cNvSpPr/>
          <p:nvPr/>
        </p:nvSpPr>
        <p:spPr>
          <a:xfrm rot="10800000" flipV="1">
            <a:off x="8773952" y="4273069"/>
            <a:ext cx="257167" cy="2454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white"/>
                </a:solidFill>
              </a:rPr>
              <a:t>6</a:t>
            </a:r>
            <a:endParaRPr lang="ru-RU" sz="1200" dirty="0">
              <a:solidFill>
                <a:prstClr val="white"/>
              </a:solidFill>
            </a:endParaRPr>
          </a:p>
        </p:txBody>
      </p:sp>
      <p:sp>
        <p:nvSpPr>
          <p:cNvPr id="53" name="Овал 52"/>
          <p:cNvSpPr/>
          <p:nvPr/>
        </p:nvSpPr>
        <p:spPr>
          <a:xfrm rot="10800000" flipV="1">
            <a:off x="6949018" y="3185520"/>
            <a:ext cx="257167" cy="2454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white"/>
                </a:solidFill>
              </a:rPr>
              <a:t>6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0454696" y="4387331"/>
            <a:ext cx="16974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Стоимость – 12,5 млн. руб. Срок выполнения работ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 – 2023 - 2027 годы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Новых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рабочих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мест-2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endParaRPr lang="ru-RU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Овал 54"/>
          <p:cNvSpPr/>
          <p:nvPr/>
        </p:nvSpPr>
        <p:spPr>
          <a:xfrm rot="10800000" flipV="1">
            <a:off x="5325603" y="5500246"/>
            <a:ext cx="257167" cy="2454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white"/>
                </a:solidFill>
              </a:rPr>
              <a:t>5</a:t>
            </a:r>
          </a:p>
        </p:txBody>
      </p:sp>
      <p:sp>
        <p:nvSpPr>
          <p:cNvPr id="57" name="Овал 56"/>
          <p:cNvSpPr/>
          <p:nvPr/>
        </p:nvSpPr>
        <p:spPr>
          <a:xfrm rot="10800000" flipV="1">
            <a:off x="4917895" y="2779335"/>
            <a:ext cx="257167" cy="2454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white"/>
                </a:solidFill>
              </a:rPr>
              <a:t>5</a:t>
            </a:r>
            <a:endParaRPr lang="ru-RU" sz="1200" dirty="0">
              <a:solidFill>
                <a:prstClr val="white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208844" y="4024692"/>
            <a:ext cx="3894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Проект в сфере </a:t>
            </a:r>
            <a:r>
              <a:rPr lang="ru-RU" sz="1200" b="1" dirty="0" err="1" smtClean="0">
                <a:latin typeface="Arial" pitchFamily="34" charset="0"/>
                <a:cs typeface="Arial" pitchFamily="34" charset="0"/>
              </a:rPr>
              <a:t>Агротуризма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 «Сон на пчёлах»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226334" y="5091109"/>
            <a:ext cx="24892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Arial" pitchFamily="34" charset="0"/>
                <a:cs typeface="Arial" pitchFamily="34" charset="0"/>
              </a:rPr>
              <a:t>Увеличение площадей под посадкой белокочанной капусты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246788" y="5551408"/>
            <a:ext cx="15141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Стоимость – 25,0 млн.рублей,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Срок выполнения работ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 – 2022 - 2026 годы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Новых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рабочих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мест-10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endParaRPr lang="ru-RU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Овал 61"/>
          <p:cNvSpPr/>
          <p:nvPr/>
        </p:nvSpPr>
        <p:spPr>
          <a:xfrm rot="10800000" flipV="1">
            <a:off x="5128979" y="3347042"/>
            <a:ext cx="263531" cy="23819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prstClr val="white"/>
                </a:solidFill>
              </a:rPr>
              <a:t>7</a:t>
            </a:r>
          </a:p>
        </p:txBody>
      </p:sp>
      <p:sp>
        <p:nvSpPr>
          <p:cNvPr id="63" name="Овал 62"/>
          <p:cNvSpPr/>
          <p:nvPr/>
        </p:nvSpPr>
        <p:spPr>
          <a:xfrm rot="10800000" flipV="1">
            <a:off x="4353905" y="3252959"/>
            <a:ext cx="241588" cy="232311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white"/>
                </a:solidFill>
              </a:rPr>
              <a:t>8</a:t>
            </a: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1E85FA4-E752-4BAA-8D90-22B6DD1D7D78}"/>
              </a:ext>
            </a:extLst>
          </p:cNvPr>
          <p:cNvSpPr txBox="1"/>
          <p:nvPr/>
        </p:nvSpPr>
        <p:spPr>
          <a:xfrm>
            <a:off x="657082" y="150252"/>
            <a:ext cx="11167306" cy="523220"/>
          </a:xfrm>
          <a:prstGeom prst="rect">
            <a:avLst/>
          </a:prstGeom>
          <a:solidFill>
            <a:srgbClr val="00B050"/>
          </a:solidFill>
          <a:effectLst/>
        </p:spPr>
        <p:txBody>
          <a:bodyPr wrap="square" rtlCol="0" anchor="ctr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Montserrat" panose="00000500000000000000" pitchFamily="2" charset="-52"/>
                <a:cs typeface="Arial" pitchFamily="34" charset="0"/>
              </a:rPr>
              <a:t>    </a:t>
            </a:r>
            <a:r>
              <a:rPr lang="ru-RU" sz="2000" b="1" dirty="0" smtClean="0">
                <a:solidFill>
                  <a:schemeClr val="bg1"/>
                </a:solidFill>
                <a:latin typeface="Montserrat" panose="00000500000000000000" pitchFamily="2" charset="-52"/>
                <a:cs typeface="Arial" pitchFamily="34" charset="0"/>
              </a:rPr>
              <a:t>Инвестиционные проекты в сельском хозяйстве и промышленности</a:t>
            </a:r>
            <a:endParaRPr lang="ru-RU" sz="2000" dirty="0">
              <a:solidFill>
                <a:schemeClr val="bg1"/>
              </a:solidFill>
              <a:latin typeface="Montserrat" panose="00000500000000000000" pitchFamily="2" charset="-52"/>
              <a:cs typeface="Arial" pitchFamily="34" charset="0"/>
            </a:endParaRPr>
          </a:p>
        </p:txBody>
      </p:sp>
      <p:pic>
        <p:nvPicPr>
          <p:cNvPr id="64" name="Рисунок 6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78" y="147388"/>
            <a:ext cx="526084" cy="526084"/>
          </a:xfrm>
          <a:prstGeom prst="rect">
            <a:avLst/>
          </a:prstGeom>
        </p:spPr>
      </p:pic>
      <p:sp>
        <p:nvSpPr>
          <p:cNvPr id="67" name="Прямоугольник 66"/>
          <p:cNvSpPr/>
          <p:nvPr/>
        </p:nvSpPr>
        <p:spPr>
          <a:xfrm>
            <a:off x="7206185" y="3226405"/>
            <a:ext cx="110085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Д. Белое Озеро</a:t>
            </a:r>
            <a:endParaRPr lang="ru-RU" sz="9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5123288" y="3100049"/>
            <a:ext cx="110085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С. Малый Ашап</a:t>
            </a:r>
            <a:endParaRPr lang="ru-RU" sz="9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4074211" y="2993869"/>
            <a:ext cx="110085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Д. </a:t>
            </a:r>
            <a:r>
              <a:rPr lang="ru-RU" sz="9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Баляковка</a:t>
            </a:r>
            <a:endParaRPr lang="ru-RU" sz="9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5213331" y="2663919"/>
            <a:ext cx="110085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С. Карьево</a:t>
            </a:r>
            <a:endParaRPr lang="ru-RU" sz="9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5921380" y="3341821"/>
            <a:ext cx="110085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С. </a:t>
            </a:r>
            <a:r>
              <a:rPr lang="ru-RU" sz="9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Опачевка</a:t>
            </a:r>
            <a:endParaRPr lang="ru-RU" sz="9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19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Проект многоквартирного двухэтажного дома из SIP панелей - М12-6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03" y="4166703"/>
            <a:ext cx="2619375" cy="14599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Производство кирпича как бизнес, с чего начать. | TeoPl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6357" y="4725185"/>
            <a:ext cx="2739934" cy="13886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6"/>
          <p:cNvSpPr txBox="1">
            <a:spLocks/>
          </p:cNvSpPr>
          <p:nvPr/>
        </p:nvSpPr>
        <p:spPr>
          <a:xfrm>
            <a:off x="285709" y="4214818"/>
            <a:ext cx="2762269" cy="2786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just">
              <a:spcBef>
                <a:spcPct val="0"/>
              </a:spcBef>
              <a:defRPr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1142984"/>
            <a:ext cx="285749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6911" y="781869"/>
            <a:ext cx="2503441" cy="1198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4036" y="2491360"/>
            <a:ext cx="2544865" cy="1071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/>
          <p:cNvSpPr txBox="1"/>
          <p:nvPr/>
        </p:nvSpPr>
        <p:spPr>
          <a:xfrm>
            <a:off x="354036" y="1937362"/>
            <a:ext cx="2667019" cy="64633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Земли сельскохозяйственного назначения с.  Ашап, с.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Карьево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с. Малый Ашап, с.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Опачевка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8583" y="3335651"/>
            <a:ext cx="2381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Очистные сооружения биологической очистки сточных вод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6459" y="5607859"/>
            <a:ext cx="24765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Земельные участки  в с. Орда микрорайон «Луговой» для строительства МКД, ул. Ивановка, ул. Новая,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л. Северная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048771" y="3000372"/>
            <a:ext cx="28575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 Строительство комбикормового завода </a:t>
            </a:r>
            <a:endParaRPr lang="ru-RU" sz="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166357" y="1127595"/>
            <a:ext cx="27622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Инвестиционные площадки</a:t>
            </a:r>
            <a:endParaRPr lang="ru-RU" sz="1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" b="612"/>
          <a:stretch/>
        </p:blipFill>
        <p:spPr>
          <a:xfrm>
            <a:off x="3502942" y="1190803"/>
            <a:ext cx="5561948" cy="3854817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8798012" y="4263520"/>
            <a:ext cx="3224504" cy="46166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Земельный участок под предприятие по производству сухих строительных смесей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37079" y="887866"/>
            <a:ext cx="2503441" cy="1198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4" name="TextBox 43"/>
          <p:cNvSpPr txBox="1"/>
          <p:nvPr/>
        </p:nvSpPr>
        <p:spPr>
          <a:xfrm>
            <a:off x="8798012" y="1937362"/>
            <a:ext cx="2714696" cy="64633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Земли сельскохозяйственного назначения  с. Медянка, с. Шляпники,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.Орда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с.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Михино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с.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Грызаны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068824" y="5395600"/>
            <a:ext cx="4835716" cy="138499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Производственная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площадка состоит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из  следующих объектов: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Убойный цех – 432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кв.м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.; Производственный цех – 431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кв.м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Производство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имеет комплексный цикл переработки: закуп и забой скота ( КРС 40 голов в смену), субпродукты, обвалка,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жиловка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мяса, производство крупнокускового п/фабриката из мяса говядины ( ГОСТ, ТУ), мелкокускового п/фабриката (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охл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./заморозка), рубленных п/фабрикатов, пельмени, колбасные изделия, деликатесы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6" name="Picture 4" descr="C:\Documents and Settings\ush1\Рабочий стол\развитие территорий\253_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064890" y="2768359"/>
            <a:ext cx="3088711" cy="1492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Овал 24"/>
          <p:cNvSpPr/>
          <p:nvPr/>
        </p:nvSpPr>
        <p:spPr>
          <a:xfrm rot="10800000" flipV="1">
            <a:off x="7234514" y="1705051"/>
            <a:ext cx="241588" cy="232311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prstClr val="white"/>
                </a:solidFill>
              </a:rPr>
              <a:t>6</a:t>
            </a:r>
          </a:p>
        </p:txBody>
      </p:sp>
      <p:sp>
        <p:nvSpPr>
          <p:cNvPr id="28" name="Овал 27"/>
          <p:cNvSpPr/>
          <p:nvPr/>
        </p:nvSpPr>
        <p:spPr>
          <a:xfrm rot="10800000" flipV="1">
            <a:off x="9166357" y="2794834"/>
            <a:ext cx="241588" cy="232311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 rot="10800000" flipV="1">
            <a:off x="590660" y="862456"/>
            <a:ext cx="257167" cy="2454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 rot="10800000" flipV="1">
            <a:off x="5150119" y="2086094"/>
            <a:ext cx="257167" cy="2454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31" name="Овал 30"/>
          <p:cNvSpPr/>
          <p:nvPr/>
        </p:nvSpPr>
        <p:spPr>
          <a:xfrm rot="10800000" flipV="1">
            <a:off x="6604140" y="2501268"/>
            <a:ext cx="257167" cy="2454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33" name="Овал 32"/>
          <p:cNvSpPr/>
          <p:nvPr/>
        </p:nvSpPr>
        <p:spPr>
          <a:xfrm rot="10800000" flipV="1">
            <a:off x="4809089" y="2481552"/>
            <a:ext cx="257167" cy="2454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35" name="Овал 34"/>
          <p:cNvSpPr/>
          <p:nvPr/>
        </p:nvSpPr>
        <p:spPr>
          <a:xfrm rot="10800000" flipV="1">
            <a:off x="5302519" y="2238494"/>
            <a:ext cx="257167" cy="2454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39" name="Овал 38"/>
          <p:cNvSpPr/>
          <p:nvPr/>
        </p:nvSpPr>
        <p:spPr>
          <a:xfrm rot="10800000" flipV="1">
            <a:off x="533387" y="4170627"/>
            <a:ext cx="241588" cy="232311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40" name="Овал 39"/>
          <p:cNvSpPr/>
          <p:nvPr/>
        </p:nvSpPr>
        <p:spPr>
          <a:xfrm rot="10800000" flipV="1">
            <a:off x="477655" y="2617423"/>
            <a:ext cx="241588" cy="232311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43" name="Овал 42"/>
          <p:cNvSpPr/>
          <p:nvPr/>
        </p:nvSpPr>
        <p:spPr>
          <a:xfrm rot="10800000" flipV="1">
            <a:off x="9166357" y="944321"/>
            <a:ext cx="241588" cy="232311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45" name="Овал 44"/>
          <p:cNvSpPr/>
          <p:nvPr/>
        </p:nvSpPr>
        <p:spPr>
          <a:xfrm rot="10800000" flipV="1">
            <a:off x="7662952" y="3865826"/>
            <a:ext cx="241588" cy="232311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47" name="Овал 46"/>
          <p:cNvSpPr/>
          <p:nvPr/>
        </p:nvSpPr>
        <p:spPr>
          <a:xfrm rot="10800000" flipV="1">
            <a:off x="8142427" y="2910989"/>
            <a:ext cx="241588" cy="232311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white"/>
                </a:solidFill>
              </a:rPr>
              <a:t>1</a:t>
            </a: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48" name="Овал 47"/>
          <p:cNvSpPr/>
          <p:nvPr/>
        </p:nvSpPr>
        <p:spPr>
          <a:xfrm rot="10800000" flipV="1">
            <a:off x="8021633" y="4402938"/>
            <a:ext cx="241588" cy="232311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50" name="Овал 49"/>
          <p:cNvSpPr/>
          <p:nvPr/>
        </p:nvSpPr>
        <p:spPr>
          <a:xfrm rot="10800000" flipV="1">
            <a:off x="9287151" y="4803191"/>
            <a:ext cx="241588" cy="232311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51" name="Овал 50"/>
          <p:cNvSpPr/>
          <p:nvPr/>
        </p:nvSpPr>
        <p:spPr>
          <a:xfrm rot="10800000" flipV="1">
            <a:off x="5546813" y="2450081"/>
            <a:ext cx="241588" cy="232311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white"/>
                </a:solidFill>
              </a:rPr>
              <a:t>2</a:t>
            </a: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048771" y="6113846"/>
            <a:ext cx="2863334" cy="46166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В округе имеются месторождения глин подходящих для производства кирпича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91E85FA4-E752-4BAA-8D90-22B6DD1D7D78}"/>
              </a:ext>
            </a:extLst>
          </p:cNvPr>
          <p:cNvSpPr txBox="1"/>
          <p:nvPr/>
        </p:nvSpPr>
        <p:spPr>
          <a:xfrm>
            <a:off x="657082" y="150252"/>
            <a:ext cx="11167306" cy="523220"/>
          </a:xfrm>
          <a:prstGeom prst="rect">
            <a:avLst/>
          </a:prstGeom>
          <a:solidFill>
            <a:srgbClr val="00B050"/>
          </a:solidFill>
          <a:effectLst/>
        </p:spPr>
        <p:txBody>
          <a:bodyPr wrap="square" rtlCol="0" anchor="ctr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Montserrat" panose="00000500000000000000" pitchFamily="2" charset="-52"/>
                <a:cs typeface="Arial" pitchFamily="34" charset="0"/>
              </a:rPr>
              <a:t>    </a:t>
            </a:r>
            <a:r>
              <a:rPr lang="ru-RU" sz="2000" b="1" dirty="0" smtClean="0">
                <a:solidFill>
                  <a:schemeClr val="bg1"/>
                </a:solidFill>
                <a:latin typeface="Montserrat" panose="00000500000000000000" pitchFamily="2" charset="-52"/>
                <a:cs typeface="Arial" pitchFamily="34" charset="0"/>
              </a:rPr>
              <a:t>Инвестиционные площадки в сельском хозяйстве и промышленности</a:t>
            </a:r>
            <a:endParaRPr lang="ru-RU" sz="2000" dirty="0">
              <a:solidFill>
                <a:schemeClr val="bg1"/>
              </a:solidFill>
              <a:latin typeface="Montserrat" panose="00000500000000000000" pitchFamily="2" charset="-52"/>
              <a:cs typeface="Arial" pitchFamily="34" charset="0"/>
            </a:endParaRPr>
          </a:p>
        </p:txBody>
      </p:sp>
      <p:pic>
        <p:nvPicPr>
          <p:cNvPr id="1026" name="Picture 2" descr="Чем опасна колбаса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540" y="3970174"/>
            <a:ext cx="3005158" cy="15025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78" y="147388"/>
            <a:ext cx="526084" cy="526084"/>
          </a:xfrm>
          <a:prstGeom prst="rect">
            <a:avLst/>
          </a:prstGeom>
        </p:spPr>
      </p:pic>
      <p:sp>
        <p:nvSpPr>
          <p:cNvPr id="37" name="Овал 36"/>
          <p:cNvSpPr/>
          <p:nvPr/>
        </p:nvSpPr>
        <p:spPr>
          <a:xfrm rot="10800000" flipV="1">
            <a:off x="3692566" y="4002083"/>
            <a:ext cx="241588" cy="232311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5577647" y="2270436"/>
            <a:ext cx="110085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С. Малый Ашап</a:t>
            </a:r>
            <a:endParaRPr lang="ru-RU" sz="9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5431102" y="1937362"/>
            <a:ext cx="110085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С. Карьево</a:t>
            </a:r>
            <a:endParaRPr lang="ru-RU" sz="9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6803689" y="2433454"/>
            <a:ext cx="110085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С. </a:t>
            </a:r>
            <a:r>
              <a:rPr lang="ru-RU" sz="9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Опачевка</a:t>
            </a:r>
            <a:endParaRPr lang="ru-RU" sz="9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7697161" y="2664286"/>
            <a:ext cx="110085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С. </a:t>
            </a:r>
            <a:r>
              <a:rPr lang="ru-RU" sz="9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Шляпникип</a:t>
            </a:r>
            <a:endParaRPr lang="ru-RU" sz="9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7662951" y="4572359"/>
            <a:ext cx="110085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С. </a:t>
            </a:r>
            <a:r>
              <a:rPr lang="ru-RU" sz="9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Михино</a:t>
            </a:r>
            <a:endParaRPr lang="ru-RU" sz="9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7233319" y="3634994"/>
            <a:ext cx="110085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С. Медянка</a:t>
            </a:r>
            <a:endParaRPr lang="ru-RU" sz="9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4701500" y="2734959"/>
            <a:ext cx="110085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С. Ашап</a:t>
            </a:r>
            <a:endParaRPr lang="ru-RU" sz="9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38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22471</TotalTime>
  <Words>461</Words>
  <Application>Microsoft Office PowerPoint</Application>
  <PresentationFormat>Произвольный</PresentationFormat>
  <Paragraphs>93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rustam shaekhmurzin</dc:creator>
  <cp:lastModifiedBy>Начальник ОСХ</cp:lastModifiedBy>
  <cp:revision>1267</cp:revision>
  <cp:lastPrinted>2022-03-23T06:26:06Z</cp:lastPrinted>
  <dcterms:created xsi:type="dcterms:W3CDTF">2017-05-18T06:16:43Z</dcterms:created>
  <dcterms:modified xsi:type="dcterms:W3CDTF">2022-03-23T06:26:10Z</dcterms:modified>
</cp:coreProperties>
</file>