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57" r:id="rId4"/>
    <p:sldId id="258" r:id="rId5"/>
    <p:sldId id="273" r:id="rId6"/>
    <p:sldId id="274" r:id="rId7"/>
    <p:sldId id="276" r:id="rId8"/>
    <p:sldId id="284" r:id="rId9"/>
    <p:sldId id="277" r:id="rId10"/>
    <p:sldId id="285" r:id="rId11"/>
    <p:sldId id="278" r:id="rId12"/>
    <p:sldId id="279" r:id="rId13"/>
    <p:sldId id="281" r:id="rId14"/>
    <p:sldId id="283" r:id="rId15"/>
    <p:sldId id="28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FAAE"/>
    <a:srgbClr val="86FAB5"/>
    <a:srgbClr val="86DCFA"/>
    <a:srgbClr val="F2F654"/>
    <a:srgbClr val="F0C7AE"/>
    <a:srgbClr val="FFEA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28771.52</c:v>
                </c:pt>
                <c:pt idx="1">
                  <c:v>23462.53</c:v>
                </c:pt>
                <c:pt idx="2">
                  <c:v>32200.16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спорт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7597.8</c:v>
                </c:pt>
                <c:pt idx="1">
                  <c:v>6337.1600000000026</c:v>
                </c:pt>
                <c:pt idx="2">
                  <c:v>9979.16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Муниципальных программ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3737.71</c:v>
                </c:pt>
                <c:pt idx="1">
                  <c:v>3117.34</c:v>
                </c:pt>
                <c:pt idx="2">
                  <c:v>3737.71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Молодежная политика, патриотическое воспитание, туризм 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overlap val="100"/>
        <c:axId val="76078464"/>
        <c:axId val="76907648"/>
      </c:barChart>
      <c:catAx>
        <c:axId val="76078464"/>
        <c:scaling>
          <c:orientation val="minMax"/>
        </c:scaling>
        <c:axPos val="b"/>
        <c:numFmt formatCode="General" sourceLinked="1"/>
        <c:tickLblPos val="nextTo"/>
        <c:crossAx val="76907648"/>
        <c:crosses val="autoZero"/>
        <c:auto val="1"/>
        <c:lblAlgn val="ctr"/>
        <c:lblOffset val="100"/>
      </c:catAx>
      <c:valAx>
        <c:axId val="76907648"/>
        <c:scaling>
          <c:orientation val="minMax"/>
        </c:scaling>
        <c:delete val="1"/>
        <c:axPos val="l"/>
        <c:numFmt formatCode="General" sourceLinked="1"/>
        <c:tickLblPos val="none"/>
        <c:crossAx val="76078464"/>
        <c:crosses val="autoZero"/>
        <c:crossBetween val="between"/>
      </c:valAx>
    </c:plotArea>
    <c:legend>
      <c:legendPos val="r"/>
      <c:legendEntry>
        <c:idx val="3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64998170580478531"/>
          <c:y val="0"/>
          <c:w val="0.34067252712352708"/>
          <c:h val="1"/>
        </c:manualLayout>
      </c:layout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071546"/>
            <a:ext cx="592935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МУНИЦИПАЛЬНАЯ ПРОГРАММА ОРДИНСКОГО МУНИЦИПАЛЬНОГО округа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«РАЗВИТИЕ культуры, спорта и молодежной политики»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429156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ВКЛЮЧАЕТ 8 ПОДПРОГРАММ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157428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785926"/>
          <a:ext cx="8143932" cy="2810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01"/>
                <a:gridCol w="904881"/>
                <a:gridCol w="829475"/>
                <a:gridCol w="829475"/>
              </a:tblGrid>
              <a:tr h="4928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8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концертов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концертных программ (ед.)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6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показателей а рамках национального проекта «Культура» (%)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6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проведенных мероприятий для людей с ограниченными возможностями, старшего поколения, общественными организациями (ед.)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071546"/>
            <a:ext cx="592935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МУНИЦИПАЛЬНАЯ ПРОГРАММА ОРДИНСКОГО МУНИЦИПАЛЬНОГО округа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«Возрождение и развитие народных промыслов и ремесел»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429156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ВКЛЮЧАЕТ 2 ПОДПРОГРАММЫ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157428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Цели программы: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Arial Narrow" pitchFamily="34" charset="0"/>
              </a:rPr>
              <a:t>	</a:t>
            </a:r>
            <a:r>
              <a:rPr lang="ru-RU" sz="3200" b="1" u="sng" dirty="0" smtClean="0">
                <a:latin typeface="Arial Narrow" pitchFamily="34" charset="0"/>
              </a:rPr>
              <a:t>Цель</a:t>
            </a:r>
            <a:r>
              <a:rPr lang="ru-RU" sz="2600" dirty="0" smtClean="0">
                <a:latin typeface="Arial Narrow" pitchFamily="34" charset="0"/>
              </a:rPr>
              <a:t>: возрождение, развитие и сохранение народных промыслов и ремесел Ординского муниципального округа.</a:t>
            </a:r>
          </a:p>
          <a:p>
            <a:pPr algn="just">
              <a:buNone/>
            </a:pPr>
            <a:r>
              <a:rPr lang="ru-RU" sz="2600" b="1" dirty="0" smtClean="0">
                <a:latin typeface="Arial Narrow" pitchFamily="34" charset="0"/>
              </a:rPr>
              <a:t>	</a:t>
            </a:r>
            <a:r>
              <a:rPr lang="ru-RU" sz="2600" b="1" u="sng" dirty="0" smtClean="0">
                <a:latin typeface="Arial Narrow" pitchFamily="34" charset="0"/>
              </a:rPr>
              <a:t>Подпрограммы: 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romanUcPeriod"/>
            </a:pPr>
            <a:r>
              <a:rPr lang="ru-RU" sz="2100" dirty="0" smtClean="0">
                <a:latin typeface="Arial Narrow" pitchFamily="34" charset="0"/>
              </a:rPr>
              <a:t>Методическая и образовательная деятельность в сфере народных художественных промыслов и ремесел</a:t>
            </a:r>
          </a:p>
          <a:p>
            <a:pPr marL="514350" indent="-514350">
              <a:buClr>
                <a:schemeClr val="accent2">
                  <a:lumMod val="50000"/>
                </a:schemeClr>
              </a:buClr>
              <a:buSzPct val="100000"/>
              <a:buFont typeface="+mj-lt"/>
              <a:buAutoNum type="romanUcPeriod"/>
            </a:pPr>
            <a:r>
              <a:rPr lang="ru-RU" sz="2100" dirty="0" smtClean="0">
                <a:latin typeface="Arial Narrow" pitchFamily="34" charset="0"/>
              </a:rPr>
              <a:t>Организация мероприятий,  разработка и изготовление </a:t>
            </a:r>
            <a:r>
              <a:rPr lang="ru-RU" sz="2100" dirty="0" err="1" smtClean="0">
                <a:latin typeface="Arial Narrow" pitchFamily="34" charset="0"/>
              </a:rPr>
              <a:t>брендовой</a:t>
            </a:r>
            <a:r>
              <a:rPr lang="ru-RU" sz="2100" dirty="0" smtClean="0">
                <a:latin typeface="Arial Narrow" pitchFamily="34" charset="0"/>
              </a:rPr>
              <a:t> и сувенирной продукции Ординского муниципального округа</a:t>
            </a: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142852"/>
            <a:ext cx="642942" cy="1021143"/>
          </a:xfrm>
          <a:prstGeom prst="rect">
            <a:avLst/>
          </a:prstGeom>
          <a:noFill/>
        </p:spPr>
      </p:pic>
      <p:pic>
        <p:nvPicPr>
          <p:cNvPr id="5122" name="Picture 2" descr="https://im0-tub-ru.yandex.net/i?id=283bcde9c471cd03eede9cf1ba7ce1ff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2308"/>
            <a:ext cx="2714612" cy="1855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30" name="Picture 10" descr="http://art-sky.ru/wp-content/uploads/2015/05/IMG_7175-400x2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857760"/>
            <a:ext cx="2577453" cy="1862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7329510" cy="7515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Финансирование в разрезе подпрограмм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за счет средств местного бюджета (в руб.)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62333858"/>
              </p:ext>
            </p:extLst>
          </p:nvPr>
        </p:nvGraphicFramePr>
        <p:xfrm>
          <a:off x="642910" y="1714488"/>
          <a:ext cx="7929618" cy="438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585"/>
                <a:gridCol w="942423"/>
                <a:gridCol w="942423"/>
                <a:gridCol w="970187"/>
              </a:tblGrid>
              <a:tr h="8999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подпрограммы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2021 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2022 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89991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 Подпрограмма "Методическая и образовательная деятельность в сфере народных художественных ремесел"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54 000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63 000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171503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 Подпрограмма "Организация мероприятий с участием мастеров народных художественных ремесел, разработке и  изготовлению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брендовой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и сувенирной продукции Ординского муниципального округа"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214 000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446 000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487 000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57093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Итого по программе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857364"/>
          <a:ext cx="8143932" cy="3415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806"/>
                <a:gridCol w="989450"/>
                <a:gridCol w="913338"/>
                <a:gridCol w="913338"/>
              </a:tblGrid>
              <a:tr h="2971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40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участников семинаров, курсов, мастер-классов </a:t>
                      </a:r>
                      <a:r>
                        <a:rPr lang="ru-RU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(чел.)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01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участников и посетителей  массовых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мероприятий (чел.)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952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социально-значимых проектов в сфере народных промыслов и ремесел, кол-во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проектов (ед.)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858180" cy="3000396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sz="2400" dirty="0" smtClean="0"/>
              <a:t>Возрождение лучших традиций народных художественных  ремесел, промыслов и прикладного искусства, создание новых направлений эстетического и трудового воспитания подрастающего поколения. </a:t>
            </a:r>
          </a:p>
          <a:p>
            <a:pPr lvl="0"/>
            <a:r>
              <a:rPr lang="ru-RU" sz="2400" dirty="0" smtClean="0"/>
              <a:t>Оказание финансовой поддержки по развитию народных  художественных промыслов и ремесел. </a:t>
            </a:r>
          </a:p>
          <a:p>
            <a:pPr lvl="0"/>
            <a:r>
              <a:rPr lang="ru-RU" sz="2400" dirty="0" smtClean="0"/>
              <a:t>Изучение </a:t>
            </a:r>
            <a:r>
              <a:rPr lang="ru-RU" sz="2400" dirty="0" err="1" smtClean="0"/>
              <a:t>коньюктуры</a:t>
            </a:r>
            <a:r>
              <a:rPr lang="ru-RU" sz="2400" dirty="0" smtClean="0"/>
              <a:t> рынка изделий народных промыслов. </a:t>
            </a:r>
          </a:p>
          <a:p>
            <a:pPr lvl="0"/>
            <a:r>
              <a:rPr lang="ru-RU" sz="2400" dirty="0" smtClean="0"/>
              <a:t>Консультационные услуги населения занятого в этой сфере деятельности. </a:t>
            </a:r>
          </a:p>
          <a:p>
            <a:r>
              <a:rPr lang="ru-RU" sz="2400" dirty="0" smtClean="0"/>
              <a:t>Вовлечение в данную сферу деятельности большого числа жителей округа, края. Повышение туристической привлекательности округа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7715304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Ожидаемые результаты от реализации программы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  <p:pic>
        <p:nvPicPr>
          <p:cNvPr id="3074" name="Picture 2" descr="https://cs5.livemaster.ru/storage/fd/b4/9da281a1304092848ae048cb3a5u--kukly-i-igrushki-kukla-obereg-bereginya-do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500570"/>
            <a:ext cx="2390377" cy="2157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https://im0-tub-ru.yandex.net/i?id=8772a472732a6199e39c6816b6672076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714884"/>
            <a:ext cx="2500255" cy="1667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https://im0-tub-ru.yandex.net/i?id=9dab853123dd2b2a11295ddb566dadab-l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786322"/>
            <a:ext cx="3038216" cy="1721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928802"/>
            <a:ext cx="7239000" cy="282320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Спасибо за внимание!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Основные цели программы: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86808" cy="364333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Создание единого культурного и информационного пространства для функционирования и развития деятельности в сфере культуры;</a:t>
            </a:r>
            <a:endParaRPr lang="en-US" sz="2000" dirty="0" smtClean="0">
              <a:latin typeface="Arial Narrow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Создание условий для вовлечения населения всех возрастных групп и категорий в систематические занятия физической культурой и спортом;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Создание условий для эффективной самореализации молодежи;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Патриотическое воспитание граждан;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Участие и вовлечение в общественную, культурную, спортивную жизнь старшего поколения, ветеранов войны и труда, тружеников тыла, людей с ограниченными возможностями;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Взаимодействие с НКО;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Развитие </a:t>
            </a:r>
            <a:r>
              <a:rPr lang="ru-RU" sz="2000" dirty="0" err="1" smtClean="0">
                <a:latin typeface="Arial Narrow" pitchFamily="34" charset="0"/>
              </a:rPr>
              <a:t>брендинга</a:t>
            </a:r>
            <a:r>
              <a:rPr lang="ru-RU" sz="2000" dirty="0" smtClean="0">
                <a:latin typeface="Arial Narrow" pitchFamily="34" charset="0"/>
              </a:rPr>
              <a:t> и туристической привлекательности территории. </a:t>
            </a:r>
            <a:endParaRPr lang="en-US" sz="2000" dirty="0" smtClean="0">
              <a:latin typeface="Arial Narrow" pitchFamily="34" charset="0"/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142852"/>
            <a:ext cx="642942" cy="1021143"/>
          </a:xfrm>
          <a:prstGeom prst="rect">
            <a:avLst/>
          </a:prstGeom>
          <a:noFill/>
        </p:spPr>
      </p:pic>
      <p:pic>
        <p:nvPicPr>
          <p:cNvPr id="13314" name="Picture 2" descr="https://sun9-19.userapi.com/ocM-L10V6M2h_YQ8iPSXop7utWYv-GxiEhf2mQ/kSNmLmtPiF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357274"/>
            <a:ext cx="1500554" cy="2253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https://sun9-18.userapi.com/CFvyhI_-farRTEmHTbSwiPP0nW8K_IVcExTAJQ/EJAiyMK9WY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5000636"/>
            <a:ext cx="2000264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6" descr="https://storage.myseldon.com/news_pict_C9/C9557540E739E13A6EBAF6FECEC561E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5143512"/>
            <a:ext cx="2695652" cy="1257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42910" y="428604"/>
            <a:ext cx="7239000" cy="964413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Финансирование программы по основным направлениям (тыс. руб.)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214282" y="1714488"/>
          <a:ext cx="8551893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7329510" cy="7515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Финансирование в разрезе подпрограмм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за счет средств местного бюджета (в тыс. руб.)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62333858"/>
              </p:ext>
            </p:extLst>
          </p:nvPr>
        </p:nvGraphicFramePr>
        <p:xfrm>
          <a:off x="571472" y="1285860"/>
          <a:ext cx="821537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453"/>
                <a:gridCol w="976384"/>
                <a:gridCol w="976384"/>
                <a:gridCol w="1005149"/>
              </a:tblGrid>
              <a:tr h="5420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подпрограммы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2021 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2022 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год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990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1. Сохранение и развитие профессионального искусства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1 908, 54</a:t>
                      </a:r>
                      <a:endParaRPr lang="ru-RU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618, 21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051, 54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34232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2. Сохранение и развитие библиотечного дела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750, 33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186, 77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990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3. Сохранение, пополнение, популяризация музейного фонда и развитие музея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589, 89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367, 40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017, 49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34232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4.</a:t>
                      </a:r>
                      <a:r>
                        <a:rPr lang="ru-RU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Развитие физической культуры и спорта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337, 16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34232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5. Развитие культурной деятельности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522, 74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136, 67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944, 33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9907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6. Развитие молодежной политики, туризма и патриотического воспитания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5724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7. Обеспечение взаимодействия с общественными организациями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59907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8. Обеспечение реализации муниципальной программы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737, 71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117, 34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737, 71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  <a:tr h="385351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Итого по программе</a:t>
                      </a:r>
                      <a:endParaRPr lang="ru-RU" sz="20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107, 04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917,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917, 04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72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715304" cy="4598372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становление социально-культурной сферы территории, представленной в виде культуры, молодежной политики, </a:t>
            </a:r>
            <a:r>
              <a:rPr lang="ru-RU" sz="2400" dirty="0" err="1" smtClean="0">
                <a:latin typeface="Arial Narrow" pitchFamily="34" charset="0"/>
              </a:rPr>
              <a:t>брендинга</a:t>
            </a:r>
            <a:r>
              <a:rPr lang="ru-RU" sz="2400" dirty="0" smtClean="0">
                <a:latin typeface="Arial Narrow" pitchFamily="34" charset="0"/>
              </a:rPr>
              <a:t>, патриотического воспитания детей и молодежи как единого комплекса мер по решению социально-экономических задач развития территории;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качественное исполнение муниципальных заданий подведомственных учреждений </a:t>
            </a:r>
            <a:r>
              <a:rPr lang="ru-RU" sz="2400" dirty="0" err="1" smtClean="0">
                <a:latin typeface="Arial Narrow" pitchFamily="34" charset="0"/>
              </a:rPr>
              <a:t>социокультурной</a:t>
            </a:r>
            <a:r>
              <a:rPr lang="ru-RU" sz="2400" dirty="0" smtClean="0">
                <a:latin typeface="Arial Narrow" pitchFamily="34" charset="0"/>
              </a:rPr>
              <a:t> сферы;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качественное оказание услуг жителям Ординского округа;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400" dirty="0" smtClean="0">
                <a:latin typeface="Arial Narrow" pitchFamily="34" charset="0"/>
              </a:rPr>
              <a:t>увеличение численности </a:t>
            </a:r>
            <a:r>
              <a:rPr lang="ru-RU" sz="2400" dirty="0" err="1" smtClean="0">
                <a:latin typeface="Arial Narrow" pitchFamily="34" charset="0"/>
              </a:rPr>
              <a:t>благополучателей</a:t>
            </a:r>
            <a:r>
              <a:rPr lang="ru-RU" sz="2400" dirty="0" smtClean="0">
                <a:latin typeface="Arial Narrow" pitchFamily="34" charset="0"/>
              </a:rPr>
              <a:t>  услуг, реализуемых в рамках  исполнения подпрограмм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7715304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Ожидаемые результаты от реализации программы</a:t>
            </a:r>
            <a:endParaRPr kumimoji="0" lang="ru-RU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571612"/>
          <a:ext cx="8001057" cy="507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3888"/>
                <a:gridCol w="897315"/>
                <a:gridCol w="897315"/>
                <a:gridCol w="822539"/>
              </a:tblGrid>
              <a:tr h="4108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041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культурно-массовых мероприятий клубов и домов культуры, (т.чел.)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24,59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25,16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25,63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041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 клубных формирований, (на конец отчетного периода), (т. чел.)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3,23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3,23 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3,29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759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учреждений культуры, (т. чел.)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134,58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137,66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140,74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32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экземпляров библиотечного фонда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общедоступных библиотек на 1000 человек населения, (шт.)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8150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7695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общедоступных библиотек, в том числе культурно-массовых мероприятий проводимых в библиотеках, (т. чел.)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97,51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99,78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102,05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7695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посещений государственных, муниципальных и негосударственных организаций музейного типа, (т.чел.)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9,25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9,46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9,67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8143932" cy="416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806"/>
                <a:gridCol w="989450"/>
                <a:gridCol w="913338"/>
                <a:gridCol w="913338"/>
              </a:tblGrid>
              <a:tr h="4400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4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населения, систематически занимающихся физической культурой и  спортом, в общей численности населения в возрасте от 3 до 79лет, (%)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47,5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54,9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4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детей и молодежи в возрасте 3-29 лет систематически занимающихся физической культурой и спортом, в общей численности детей и молодежи (%)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67,1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68,1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68,6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4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Доля граждан среднего возраста (женщин в возрасте 30-54 лет,</a:t>
                      </a:r>
                      <a:r>
                        <a:rPr lang="ru-RU" sz="1800" baseline="0" dirty="0" smtClean="0"/>
                        <a:t> мужчины в возрасте 30-59 лет) систематически занимающихся физической культурой и спортом, в общей численности граждан среднего возраста (%)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44,2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50,2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60,4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28596" y="1828800"/>
          <a:ext cx="8143932" cy="490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/>
                <a:gridCol w="887968"/>
                <a:gridCol w="913338"/>
                <a:gridCol w="913338"/>
              </a:tblGrid>
              <a:tr h="1425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Доля граждан старшего  возраста (женщин в возрасте 55-79 лет,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мужчины в возрасте 60-79 лет) систематически занимающихся физической культурой и спортом, в общей численности граждан среднего возраста (%)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1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обучающихся, систематически занимающихся физической культурой и спортом, в общей численности обучающихся, (%)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58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населения, выполнившего нормативы испытаний (тестов) ВФСК (ГТО), в общей численности населения, принявшие участие в сдаче нормативов испытаний (тестов) ФВСК (ГТО), (%)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50,5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9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Для граждан с ограниченными возможностями здоровья и инвалидов, систематически занимающиеся физической культурой и спортом, в общей численности данной категории населения,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388244" cy="7715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0"/>
            <a:ext cx="674692" cy="107157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500174"/>
          <a:ext cx="8143932" cy="440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/>
                <a:gridCol w="887968"/>
                <a:gridCol w="913338"/>
                <a:gridCol w="913338"/>
              </a:tblGrid>
              <a:tr h="4400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Целевые показатели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785926"/>
          <a:ext cx="8143932" cy="463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01"/>
                <a:gridCol w="904881"/>
                <a:gridCol w="829475"/>
                <a:gridCol w="829475"/>
              </a:tblGrid>
              <a:tr h="4928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8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обеспеченности населения спортивными сооружениями исходя из единой пропускной способности объектов спорта,( 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80,5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6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использования существующих объектов спортивной инфраструктуры, (%)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81,5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6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подростков и молодёжи,  занятых в объединениях разной направленности, (чел.)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543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реализованных проектов в сфере культуры, спорта, молодёжной политики и туризма, (ед.)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Количество объектов, оказывающих туристические услуги, </a:t>
                      </a:r>
                      <a:r>
                        <a:rPr kumimoji="0" lang="ru-RU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(ед.)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</a:rPr>
                        <a:t>Количество туристов, посетивших культурно–исторические и природные объекты, (чел.)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74692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1004</Words>
  <Application>Microsoft Office PowerPoint</Application>
  <PresentationFormat>Экран (4:3)</PresentationFormat>
  <Paragraphs>223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 МУНИЦИПАЛЬНАЯ ПРОГРАММА ОРДИНСКОГО МУНИЦИПАЛЬНОГО округа «РАЗВИТИЕ культуры, спорта и молодежной политики»  </vt:lpstr>
      <vt:lpstr>Основные цели программы:</vt:lpstr>
      <vt:lpstr>Финансирование программы по основным направлениям (тыс. руб.) </vt:lpstr>
      <vt:lpstr>Финансирование в разрезе подпрограмм  за счет средств местного бюджета (в тыс. руб.)</vt:lpstr>
      <vt:lpstr>Слайд 5</vt:lpstr>
      <vt:lpstr>Целевые показатели</vt:lpstr>
      <vt:lpstr>Целевые показатели</vt:lpstr>
      <vt:lpstr>Целевые показатели</vt:lpstr>
      <vt:lpstr>Целевые показатели</vt:lpstr>
      <vt:lpstr>Целевые показатели</vt:lpstr>
      <vt:lpstr> МУНИЦИПАЛЬНАЯ ПРОГРАММА ОРДИНСКОГО МУНИЦИПАЛЬНОГО округа «Возрождение и развитие народных промыслов и ремесел»  </vt:lpstr>
      <vt:lpstr>Цели программы:</vt:lpstr>
      <vt:lpstr>Финансирование в разрезе подпрограмм  за счет средств местного бюджета (в руб.)</vt:lpstr>
      <vt:lpstr>Целевые показатели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 «РАЗВИТИЕ СОЦИАЛЬНОЙ СФЕРЫ»  НА 2018 ГОД И ПЛАНОВЫЙ ПЕРИОД 2019-2020 ГОДОВ</dc:title>
  <dc:creator>user</dc:creator>
  <cp:lastModifiedBy>ОСП Специалист 4</cp:lastModifiedBy>
  <cp:revision>110</cp:revision>
  <dcterms:created xsi:type="dcterms:W3CDTF">2017-11-09T21:01:12Z</dcterms:created>
  <dcterms:modified xsi:type="dcterms:W3CDTF">2020-10-22T08:12:13Z</dcterms:modified>
</cp:coreProperties>
</file>