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16"/>
  </p:notesMasterIdLst>
  <p:handoutMasterIdLst>
    <p:handoutMasterId r:id="rId17"/>
  </p:handoutMasterIdLst>
  <p:sldIdLst>
    <p:sldId id="390" r:id="rId2"/>
    <p:sldId id="377" r:id="rId3"/>
    <p:sldId id="386" r:id="rId4"/>
    <p:sldId id="368" r:id="rId5"/>
    <p:sldId id="391" r:id="rId6"/>
    <p:sldId id="387" r:id="rId7"/>
    <p:sldId id="388" r:id="rId8"/>
    <p:sldId id="389" r:id="rId9"/>
    <p:sldId id="392" r:id="rId10"/>
    <p:sldId id="380" r:id="rId11"/>
    <p:sldId id="393" r:id="rId12"/>
    <p:sldId id="290" r:id="rId13"/>
    <p:sldId id="341" r:id="rId14"/>
    <p:sldId id="394" r:id="rId15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CCFFFF"/>
    <a:srgbClr val="FFCCCC"/>
    <a:srgbClr val="FFCC66"/>
    <a:srgbClr val="C81B0E"/>
    <a:srgbClr val="66FFFF"/>
    <a:srgbClr val="CC99FF"/>
    <a:srgbClr val="CCFFCC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2462" autoAdjust="0"/>
  </p:normalViewPr>
  <p:slideViewPr>
    <p:cSldViewPr>
      <p:cViewPr varScale="1">
        <p:scale>
          <a:sx n="63" d="100"/>
          <a:sy n="63" d="100"/>
        </p:scale>
        <p:origin x="-11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00004486618545"/>
          <c:y val="0.19896937882764726"/>
          <c:w val="0.71910682639029866"/>
          <c:h val="0.76837811679790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CCCCFF"/>
              </a:solidFill>
            </c:spPr>
          </c:dPt>
          <c:dPt>
            <c:idx val="1"/>
            <c:spPr>
              <a:solidFill>
                <a:srgbClr val="99FF99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Pt>
            <c:idx val="4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1"/>
              <c:layout>
                <c:manualLayout>
                  <c:x val="2.3301141844448928E-2"/>
                  <c:y val="-1.5888888888888911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4.2247683783116864E-2"/>
                  <c:y val="1.2678390201224838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3.4181528590977409E-2"/>
                  <c:y val="-5.8466841644794404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4.4168853893263339E-2"/>
                  <c:y val="-3.35611548556430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34,2; 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ЖКХ</c:v>
                </c:pt>
                <c:pt idx="2">
                  <c:v>Нац. экономика</c:v>
                </c:pt>
                <c:pt idx="3">
                  <c:v>Общегос. вопросы</c:v>
                </c:pt>
                <c:pt idx="4">
                  <c:v>Культура</c:v>
                </c:pt>
                <c:pt idx="5">
                  <c:v>Соц. политика</c:v>
                </c:pt>
                <c:pt idx="6">
                  <c:v>Нац. безопасность</c:v>
                </c:pt>
                <c:pt idx="7">
                  <c:v>Физ-ра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280.60000000000002</c:v>
                </c:pt>
                <c:pt idx="1">
                  <c:v>99.4</c:v>
                </c:pt>
                <c:pt idx="2">
                  <c:v>82.8</c:v>
                </c:pt>
                <c:pt idx="3">
                  <c:v>82.1</c:v>
                </c:pt>
                <c:pt idx="4">
                  <c:v>34.200000000000003</c:v>
                </c:pt>
                <c:pt idx="5" formatCode="0.0">
                  <c:v>32</c:v>
                </c:pt>
                <c:pt idx="6">
                  <c:v>12.2</c:v>
                </c:pt>
                <c:pt idx="7">
                  <c:v>8.6</c:v>
                </c:pt>
                <c:pt idx="8">
                  <c:v>0.6000000000000002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15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краевого бюджета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285.32919999999984</c:v>
                </c:pt>
                <c:pt idx="1">
                  <c:v>262.58840000000004</c:v>
                </c:pt>
                <c:pt idx="2">
                  <c:v>260.45480000000015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бюджета округа</c:v>
                </c:pt>
              </c:strCache>
            </c:strRef>
          </c:tx>
          <c:spPr>
            <a:solidFill>
              <a:srgbClr val="00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347.1773</c:v>
                </c:pt>
                <c:pt idx="1">
                  <c:v>322.36349999999999</c:v>
                </c:pt>
                <c:pt idx="2">
                  <c:v>296.60980000000012</c:v>
                </c:pt>
              </c:numCache>
            </c:numRef>
          </c:val>
        </c:ser>
        <c:shape val="box"/>
        <c:axId val="113697536"/>
        <c:axId val="113699072"/>
        <c:axId val="0"/>
      </c:bar3DChart>
      <c:catAx>
        <c:axId val="11369753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699072"/>
        <c:crosses val="autoZero"/>
        <c:auto val="1"/>
        <c:lblAlgn val="ctr"/>
        <c:lblOffset val="100"/>
      </c:catAx>
      <c:valAx>
        <c:axId val="113699072"/>
        <c:scaling>
          <c:orientation val="minMax"/>
        </c:scaling>
        <c:axPos val="l"/>
        <c:majorGridlines/>
        <c:numFmt formatCode="0" sourceLinked="1"/>
        <c:tickLblPos val="nextTo"/>
        <c:crossAx val="11369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02706234540365"/>
          <c:y val="0.27160729908761438"/>
          <c:w val="0.19157073613046471"/>
          <c:h val="0.4779494229887930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6151A-181F-4C35-BE84-4CCCADA7B2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78AEF-9416-4523-A62F-27662296911C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п. 1 ст. 174.2 БК РФ </a:t>
          </a:r>
        </a:p>
        <a:p>
          <a:pPr rtl="0"/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Планирование бюджетных ассигнований осуществляется в  порядке и в соответствии  с методикой, устанавливаемой соответствующим ФО</a:t>
          </a:r>
          <a:endParaRPr lang="ru-RU" sz="1600" dirty="0">
            <a:solidFill>
              <a:schemeClr val="tx1"/>
            </a:solidFill>
          </a:endParaRPr>
        </a:p>
      </dgm:t>
    </dgm:pt>
    <dgm:pt modelId="{B45AB55C-151C-412B-9124-12300FD9BCE3}" type="parTrans" cxnId="{794ABE59-A0D7-4FA1-A464-D393C55CDEEC}">
      <dgm:prSet/>
      <dgm:spPr/>
      <dgm:t>
        <a:bodyPr/>
        <a:lstStyle/>
        <a:p>
          <a:endParaRPr lang="ru-RU"/>
        </a:p>
      </dgm:t>
    </dgm:pt>
    <dgm:pt modelId="{FD80FBAE-42B7-49E0-B041-6DC01CE4CF15}" type="sibTrans" cxnId="{794ABE59-A0D7-4FA1-A464-D393C55CDEEC}">
      <dgm:prSet/>
      <dgm:spPr/>
      <dgm:t>
        <a:bodyPr/>
        <a:lstStyle/>
        <a:p>
          <a:endParaRPr lang="ru-RU"/>
        </a:p>
      </dgm:t>
    </dgm:pt>
    <dgm:pt modelId="{8439328A-E8AE-4742-A129-8549990C35F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МФ ПК</a:t>
          </a:r>
        </a:p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 30.09.2020 №СЭД 39-01-22-168  </a:t>
          </a:r>
          <a:endParaRPr lang="ru-RU" sz="1800" dirty="0">
            <a:solidFill>
              <a:schemeClr val="tx1"/>
            </a:solidFill>
          </a:endParaRPr>
        </a:p>
      </dgm:t>
    </dgm:pt>
    <dgm:pt modelId="{3FB5D4C6-1645-4D35-91A6-DEAD428F6D1A}" type="parTrans" cxnId="{421C9F4B-B901-4C0F-AAF6-7B0626891DA2}">
      <dgm:prSet/>
      <dgm:spPr/>
      <dgm:t>
        <a:bodyPr/>
        <a:lstStyle/>
        <a:p>
          <a:endParaRPr lang="ru-RU"/>
        </a:p>
      </dgm:t>
    </dgm:pt>
    <dgm:pt modelId="{2DFFD0B3-2E4E-438B-926B-80C6C0B93271}" type="sibTrans" cxnId="{421C9F4B-B901-4C0F-AAF6-7B0626891DA2}">
      <dgm:prSet/>
      <dgm:spPr/>
      <dgm:t>
        <a:bodyPr/>
        <a:lstStyle/>
        <a:p>
          <a:endParaRPr lang="ru-RU"/>
        </a:p>
      </dgm:t>
    </dgm:pt>
    <dgm:pt modelId="{CD12C403-6561-40BF-99EC-17CCD3F7B29A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управления финансов от 20.08.2020 № 50</a:t>
          </a:r>
          <a:endParaRPr lang="ru-RU" sz="1800" dirty="0">
            <a:solidFill>
              <a:schemeClr val="tx1"/>
            </a:solidFill>
          </a:endParaRPr>
        </a:p>
      </dgm:t>
    </dgm:pt>
    <dgm:pt modelId="{61239876-99A0-4B64-A111-DD64E67B5EDF}" type="parTrans" cxnId="{CD76ACE7-BEC8-4989-8A98-536D25AF6111}">
      <dgm:prSet/>
      <dgm:spPr/>
      <dgm:t>
        <a:bodyPr/>
        <a:lstStyle/>
        <a:p>
          <a:endParaRPr lang="ru-RU"/>
        </a:p>
      </dgm:t>
    </dgm:pt>
    <dgm:pt modelId="{392257BB-BF22-4993-9056-0AB243085E9B}" type="sibTrans" cxnId="{CD76ACE7-BEC8-4989-8A98-536D25AF6111}">
      <dgm:prSet/>
      <dgm:spPr/>
      <dgm:t>
        <a:bodyPr/>
        <a:lstStyle/>
        <a:p>
          <a:endParaRPr lang="ru-RU"/>
        </a:p>
      </dgm:t>
    </dgm:pt>
    <dgm:pt modelId="{F2A3A743-2027-4745-B4B8-0BFCA21387DF}" type="pres">
      <dgm:prSet presAssocID="{A1F6151A-181F-4C35-BE84-4CCCADA7B2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DE440-DA7F-43EE-AF23-813FCA329900}" type="pres">
      <dgm:prSet presAssocID="{4C078AEF-9416-4523-A62F-27662296911C}" presName="parentLin" presStyleCnt="0"/>
      <dgm:spPr/>
    </dgm:pt>
    <dgm:pt modelId="{FCC72E5A-8CAF-4252-9E3F-9242B1FCD925}" type="pres">
      <dgm:prSet presAssocID="{4C078AEF-9416-4523-A62F-27662296911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B56EC0E-647C-427F-A1E3-4C999DE9325D}" type="pres">
      <dgm:prSet presAssocID="{4C078AEF-9416-4523-A62F-27662296911C}" presName="parentText" presStyleLbl="node1" presStyleIdx="0" presStyleCnt="3" custScaleX="112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E3C5-8E67-4C96-84A2-79101288775C}" type="pres">
      <dgm:prSet presAssocID="{4C078AEF-9416-4523-A62F-27662296911C}" presName="negativeSpace" presStyleCnt="0"/>
      <dgm:spPr/>
    </dgm:pt>
    <dgm:pt modelId="{1427C622-A134-4834-9144-60ED00CB3015}" type="pres">
      <dgm:prSet presAssocID="{4C078AEF-9416-4523-A62F-27662296911C}" presName="childText" presStyleLbl="conFgAcc1" presStyleIdx="0" presStyleCnt="3">
        <dgm:presLayoutVars>
          <dgm:bulletEnabled val="1"/>
        </dgm:presLayoutVars>
      </dgm:prSet>
      <dgm:spPr/>
    </dgm:pt>
    <dgm:pt modelId="{A2FB8569-B952-4A59-8D67-9BFEE67A07FC}" type="pres">
      <dgm:prSet presAssocID="{FD80FBAE-42B7-49E0-B041-6DC01CE4CF15}" presName="spaceBetweenRectangles" presStyleCnt="0"/>
      <dgm:spPr/>
    </dgm:pt>
    <dgm:pt modelId="{B6453232-4B90-4869-9351-4964D2EC5307}" type="pres">
      <dgm:prSet presAssocID="{8439328A-E8AE-4742-A129-8549990C35F2}" presName="parentLin" presStyleCnt="0"/>
      <dgm:spPr/>
    </dgm:pt>
    <dgm:pt modelId="{A6E69918-A0DC-43EE-9C0B-EFC016106FFB}" type="pres">
      <dgm:prSet presAssocID="{8439328A-E8AE-4742-A129-8549990C35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551F36B-D416-4DF3-AEE2-1B1F0515D70F}" type="pres">
      <dgm:prSet presAssocID="{8439328A-E8AE-4742-A129-8549990C35F2}" presName="parentText" presStyleLbl="node1" presStyleIdx="1" presStyleCnt="3" custScaleX="112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15588-979A-4B3B-8255-4300D94DC783}" type="pres">
      <dgm:prSet presAssocID="{8439328A-E8AE-4742-A129-8549990C35F2}" presName="negativeSpace" presStyleCnt="0"/>
      <dgm:spPr/>
    </dgm:pt>
    <dgm:pt modelId="{8B851971-D098-4156-94B9-46E70D183281}" type="pres">
      <dgm:prSet presAssocID="{8439328A-E8AE-4742-A129-8549990C35F2}" presName="childText" presStyleLbl="conFgAcc1" presStyleIdx="1" presStyleCnt="3">
        <dgm:presLayoutVars>
          <dgm:bulletEnabled val="1"/>
        </dgm:presLayoutVars>
      </dgm:prSet>
      <dgm:spPr/>
    </dgm:pt>
    <dgm:pt modelId="{F53F9ABC-286F-42AF-89C5-20CA7593BFF1}" type="pres">
      <dgm:prSet presAssocID="{2DFFD0B3-2E4E-438B-926B-80C6C0B93271}" presName="spaceBetweenRectangles" presStyleCnt="0"/>
      <dgm:spPr/>
    </dgm:pt>
    <dgm:pt modelId="{6FD2935F-F9A3-49BF-ABAF-C4078CB036F1}" type="pres">
      <dgm:prSet presAssocID="{CD12C403-6561-40BF-99EC-17CCD3F7B29A}" presName="parentLin" presStyleCnt="0"/>
      <dgm:spPr/>
    </dgm:pt>
    <dgm:pt modelId="{142B58E6-5DD1-4F76-8F62-823F5B0F6F7F}" type="pres">
      <dgm:prSet presAssocID="{CD12C403-6561-40BF-99EC-17CCD3F7B2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7F52CC4-5E13-44DE-BEAE-3A8E22375689}" type="pres">
      <dgm:prSet presAssocID="{CD12C403-6561-40BF-99EC-17CCD3F7B29A}" presName="parentText" presStyleLbl="node1" presStyleIdx="2" presStyleCnt="3" custScaleX="111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3DAA0-0609-4622-8E82-C9A1E1EA0076}" type="pres">
      <dgm:prSet presAssocID="{CD12C403-6561-40BF-99EC-17CCD3F7B29A}" presName="negativeSpace" presStyleCnt="0"/>
      <dgm:spPr/>
    </dgm:pt>
    <dgm:pt modelId="{3571A28D-CC9B-4238-9431-D42923D58884}" type="pres">
      <dgm:prSet presAssocID="{CD12C403-6561-40BF-99EC-17CCD3F7B2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DF9079-1907-454B-9B8B-8AFAF4E1B229}" type="presOf" srcId="{4C078AEF-9416-4523-A62F-27662296911C}" destId="{FCC72E5A-8CAF-4252-9E3F-9242B1FCD925}" srcOrd="0" destOrd="0" presId="urn:microsoft.com/office/officeart/2005/8/layout/list1"/>
    <dgm:cxn modelId="{C0C72712-56D2-4B19-BA71-3F7B3B54962E}" type="presOf" srcId="{8439328A-E8AE-4742-A129-8549990C35F2}" destId="{C551F36B-D416-4DF3-AEE2-1B1F0515D70F}" srcOrd="1" destOrd="0" presId="urn:microsoft.com/office/officeart/2005/8/layout/list1"/>
    <dgm:cxn modelId="{775E1785-CFF5-47B0-B471-DB6CB9B47A62}" type="presOf" srcId="{4C078AEF-9416-4523-A62F-27662296911C}" destId="{6B56EC0E-647C-427F-A1E3-4C999DE9325D}" srcOrd="1" destOrd="0" presId="urn:microsoft.com/office/officeart/2005/8/layout/list1"/>
    <dgm:cxn modelId="{CD76ACE7-BEC8-4989-8A98-536D25AF6111}" srcId="{A1F6151A-181F-4C35-BE84-4CCCADA7B237}" destId="{CD12C403-6561-40BF-99EC-17CCD3F7B29A}" srcOrd="2" destOrd="0" parTransId="{61239876-99A0-4B64-A111-DD64E67B5EDF}" sibTransId="{392257BB-BF22-4993-9056-0AB243085E9B}"/>
    <dgm:cxn modelId="{421C9F4B-B901-4C0F-AAF6-7B0626891DA2}" srcId="{A1F6151A-181F-4C35-BE84-4CCCADA7B237}" destId="{8439328A-E8AE-4742-A129-8549990C35F2}" srcOrd="1" destOrd="0" parTransId="{3FB5D4C6-1645-4D35-91A6-DEAD428F6D1A}" sibTransId="{2DFFD0B3-2E4E-438B-926B-80C6C0B93271}"/>
    <dgm:cxn modelId="{2BED83E9-5B16-425A-814A-901462B4E9EA}" type="presOf" srcId="{A1F6151A-181F-4C35-BE84-4CCCADA7B237}" destId="{F2A3A743-2027-4745-B4B8-0BFCA21387DF}" srcOrd="0" destOrd="0" presId="urn:microsoft.com/office/officeart/2005/8/layout/list1"/>
    <dgm:cxn modelId="{42FEF9D2-8C44-43DD-A749-10317538586D}" type="presOf" srcId="{CD12C403-6561-40BF-99EC-17CCD3F7B29A}" destId="{142B58E6-5DD1-4F76-8F62-823F5B0F6F7F}" srcOrd="0" destOrd="0" presId="urn:microsoft.com/office/officeart/2005/8/layout/list1"/>
    <dgm:cxn modelId="{794ABE59-A0D7-4FA1-A464-D393C55CDEEC}" srcId="{A1F6151A-181F-4C35-BE84-4CCCADA7B237}" destId="{4C078AEF-9416-4523-A62F-27662296911C}" srcOrd="0" destOrd="0" parTransId="{B45AB55C-151C-412B-9124-12300FD9BCE3}" sibTransId="{FD80FBAE-42B7-49E0-B041-6DC01CE4CF15}"/>
    <dgm:cxn modelId="{CDE2EAA4-AA66-4DCF-9E3A-CFEEC696A583}" type="presOf" srcId="{8439328A-E8AE-4742-A129-8549990C35F2}" destId="{A6E69918-A0DC-43EE-9C0B-EFC016106FFB}" srcOrd="0" destOrd="0" presId="urn:microsoft.com/office/officeart/2005/8/layout/list1"/>
    <dgm:cxn modelId="{5E40CEAD-4C8D-4440-8DEA-3500CE73FFFA}" type="presOf" srcId="{CD12C403-6561-40BF-99EC-17CCD3F7B29A}" destId="{B7F52CC4-5E13-44DE-BEAE-3A8E22375689}" srcOrd="1" destOrd="0" presId="urn:microsoft.com/office/officeart/2005/8/layout/list1"/>
    <dgm:cxn modelId="{52D40CF7-DC8B-4C7D-99C1-8CAADB9A89F7}" type="presParOf" srcId="{F2A3A743-2027-4745-B4B8-0BFCA21387DF}" destId="{210DE440-DA7F-43EE-AF23-813FCA329900}" srcOrd="0" destOrd="0" presId="urn:microsoft.com/office/officeart/2005/8/layout/list1"/>
    <dgm:cxn modelId="{0EEF98A7-C456-4A88-B552-AD4E9D8981F2}" type="presParOf" srcId="{210DE440-DA7F-43EE-AF23-813FCA329900}" destId="{FCC72E5A-8CAF-4252-9E3F-9242B1FCD925}" srcOrd="0" destOrd="0" presId="urn:microsoft.com/office/officeart/2005/8/layout/list1"/>
    <dgm:cxn modelId="{FF22E775-BE0E-4414-99D3-FBEE884E3E8D}" type="presParOf" srcId="{210DE440-DA7F-43EE-AF23-813FCA329900}" destId="{6B56EC0E-647C-427F-A1E3-4C999DE9325D}" srcOrd="1" destOrd="0" presId="urn:microsoft.com/office/officeart/2005/8/layout/list1"/>
    <dgm:cxn modelId="{37DF729E-7ECA-45F8-9F55-9B1C694A287C}" type="presParOf" srcId="{F2A3A743-2027-4745-B4B8-0BFCA21387DF}" destId="{6369E3C5-8E67-4C96-84A2-79101288775C}" srcOrd="1" destOrd="0" presId="urn:microsoft.com/office/officeart/2005/8/layout/list1"/>
    <dgm:cxn modelId="{ADEA7181-196C-4078-99E2-9F72A0485249}" type="presParOf" srcId="{F2A3A743-2027-4745-B4B8-0BFCA21387DF}" destId="{1427C622-A134-4834-9144-60ED00CB3015}" srcOrd="2" destOrd="0" presId="urn:microsoft.com/office/officeart/2005/8/layout/list1"/>
    <dgm:cxn modelId="{45D2AD53-1630-407A-BB49-8C0442464E20}" type="presParOf" srcId="{F2A3A743-2027-4745-B4B8-0BFCA21387DF}" destId="{A2FB8569-B952-4A59-8D67-9BFEE67A07FC}" srcOrd="3" destOrd="0" presId="urn:microsoft.com/office/officeart/2005/8/layout/list1"/>
    <dgm:cxn modelId="{DD10AA2B-A628-4439-AB9F-17AE30B07273}" type="presParOf" srcId="{F2A3A743-2027-4745-B4B8-0BFCA21387DF}" destId="{B6453232-4B90-4869-9351-4964D2EC5307}" srcOrd="4" destOrd="0" presId="urn:microsoft.com/office/officeart/2005/8/layout/list1"/>
    <dgm:cxn modelId="{5D7E6610-21AA-4B6B-AE1A-955F5305CCBD}" type="presParOf" srcId="{B6453232-4B90-4869-9351-4964D2EC5307}" destId="{A6E69918-A0DC-43EE-9C0B-EFC016106FFB}" srcOrd="0" destOrd="0" presId="urn:microsoft.com/office/officeart/2005/8/layout/list1"/>
    <dgm:cxn modelId="{4CFC1C75-4372-49A7-8BF2-3D36F0D0B969}" type="presParOf" srcId="{B6453232-4B90-4869-9351-4964D2EC5307}" destId="{C551F36B-D416-4DF3-AEE2-1B1F0515D70F}" srcOrd="1" destOrd="0" presId="urn:microsoft.com/office/officeart/2005/8/layout/list1"/>
    <dgm:cxn modelId="{5861743E-8EED-42E4-B918-57DC0FD108DD}" type="presParOf" srcId="{F2A3A743-2027-4745-B4B8-0BFCA21387DF}" destId="{FD615588-979A-4B3B-8255-4300D94DC783}" srcOrd="5" destOrd="0" presId="urn:microsoft.com/office/officeart/2005/8/layout/list1"/>
    <dgm:cxn modelId="{B4F8A8DE-6C4E-42E3-A740-B70E092E398D}" type="presParOf" srcId="{F2A3A743-2027-4745-B4B8-0BFCA21387DF}" destId="{8B851971-D098-4156-94B9-46E70D183281}" srcOrd="6" destOrd="0" presId="urn:microsoft.com/office/officeart/2005/8/layout/list1"/>
    <dgm:cxn modelId="{155501EE-E5AD-4B6A-97EC-9C53BAFDD9CD}" type="presParOf" srcId="{F2A3A743-2027-4745-B4B8-0BFCA21387DF}" destId="{F53F9ABC-286F-42AF-89C5-20CA7593BFF1}" srcOrd="7" destOrd="0" presId="urn:microsoft.com/office/officeart/2005/8/layout/list1"/>
    <dgm:cxn modelId="{16F6B114-2171-4A1B-A45C-0AA33FE6AA9C}" type="presParOf" srcId="{F2A3A743-2027-4745-B4B8-0BFCA21387DF}" destId="{6FD2935F-F9A3-49BF-ABAF-C4078CB036F1}" srcOrd="8" destOrd="0" presId="urn:microsoft.com/office/officeart/2005/8/layout/list1"/>
    <dgm:cxn modelId="{FC1C775D-FAF8-47BF-8D79-17965BA9C5A0}" type="presParOf" srcId="{6FD2935F-F9A3-49BF-ABAF-C4078CB036F1}" destId="{142B58E6-5DD1-4F76-8F62-823F5B0F6F7F}" srcOrd="0" destOrd="0" presId="urn:microsoft.com/office/officeart/2005/8/layout/list1"/>
    <dgm:cxn modelId="{04F06343-895C-47DA-82CA-6688125CF921}" type="presParOf" srcId="{6FD2935F-F9A3-49BF-ABAF-C4078CB036F1}" destId="{B7F52CC4-5E13-44DE-BEAE-3A8E22375689}" srcOrd="1" destOrd="0" presId="urn:microsoft.com/office/officeart/2005/8/layout/list1"/>
    <dgm:cxn modelId="{4F0887BA-10AA-47D4-8A10-B01DC8BAE099}" type="presParOf" srcId="{F2A3A743-2027-4745-B4B8-0BFCA21387DF}" destId="{CDD3DAA0-0609-4622-8E82-C9A1E1EA0076}" srcOrd="9" destOrd="0" presId="urn:microsoft.com/office/officeart/2005/8/layout/list1"/>
    <dgm:cxn modelId="{88D889EB-EC3B-45BF-A081-71695E346101}" type="presParOf" srcId="{F2A3A743-2027-4745-B4B8-0BFCA21387DF}" destId="{3571A28D-CC9B-4238-9431-D42923D588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B20DA-63D3-43C0-B0EA-D29FF7D8D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1B421B-BB6F-44F4-9C14-F058785F2D8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Приоритет - действующие расходные обязательства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4C5C441B-2283-4F3D-B4F0-90052C7CAD5D}" type="parTrans" cxnId="{2696CE14-A2B4-4899-95DE-81952C5C2F99}">
      <dgm:prSet/>
      <dgm:spPr/>
      <dgm:t>
        <a:bodyPr/>
        <a:lstStyle/>
        <a:p>
          <a:endParaRPr lang="ru-RU"/>
        </a:p>
      </dgm:t>
    </dgm:pt>
    <dgm:pt modelId="{DB956D60-8020-4FF7-BA89-27CEBBE028BA}" type="sibTrans" cxnId="{2696CE14-A2B4-4899-95DE-81952C5C2F99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22B85093-A319-41A8-B5AD-C783E6F4618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Предусмотрены средства на индексацию тарифов на коммунальные услуги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074EEAE6-1068-4EA2-A2D0-A95BF4576DD7}" type="parTrans" cxnId="{19D48FC6-FD30-4587-AA94-47480C0E7FC5}">
      <dgm:prSet/>
      <dgm:spPr/>
      <dgm:t>
        <a:bodyPr/>
        <a:lstStyle/>
        <a:p>
          <a:endParaRPr lang="ru-RU"/>
        </a:p>
      </dgm:t>
    </dgm:pt>
    <dgm:pt modelId="{A498B491-EAB2-420B-AF9E-D4CB4FED1182}" type="sibTrans" cxnId="{19D48FC6-FD30-4587-AA94-47480C0E7FC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C0CACB4-960F-4F21-953B-2401EEC426D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указов Президента РФ о повышении заработной платы работникам бюджетной сферы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8CFBDB25-DA46-4D1C-B2F0-3A1CDC1978AB}" type="parTrans" cxnId="{FACC5FC9-9C05-4F10-892E-6731BDCD3051}">
      <dgm:prSet/>
      <dgm:spPr/>
      <dgm:t>
        <a:bodyPr/>
        <a:lstStyle/>
        <a:p>
          <a:endParaRPr lang="ru-RU"/>
        </a:p>
      </dgm:t>
    </dgm:pt>
    <dgm:pt modelId="{21AB5482-464C-4F37-A8AD-41B4A4E90B13}" type="sibTrans" cxnId="{FACC5FC9-9C05-4F10-892E-6731BDCD3051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A6D52B0-C806-42EC-BB85-A8B9DC675C8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условий соглашения с Министерством финансов Пермского края «О мерах по повышению эффективности  использования бюджетных средств»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038B9E37-2484-4DE4-9897-C07AB29DB6C7}" type="parTrans" cxnId="{9BBB26BF-3D80-4590-935F-9797DD2F7C04}">
      <dgm:prSet/>
      <dgm:spPr/>
      <dgm:t>
        <a:bodyPr/>
        <a:lstStyle/>
        <a:p>
          <a:endParaRPr lang="ru-RU"/>
        </a:p>
      </dgm:t>
    </dgm:pt>
    <dgm:pt modelId="{9089379F-0906-4334-BC59-376DCEDB6693}" type="sibTrans" cxnId="{9BBB26BF-3D80-4590-935F-9797DD2F7C0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19671C89-25B4-47AD-90AC-9DE6B46CDCD1}" type="pres">
      <dgm:prSet presAssocID="{C7AB20DA-63D3-43C0-B0EA-D29FF7D8D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BBDFC1-72C0-4901-AE31-1AEFDD57D419}" type="pres">
      <dgm:prSet presAssocID="{C01B421B-BB6F-44F4-9C14-F058785F2D8E}" presName="node" presStyleLbl="node1" presStyleIdx="0" presStyleCnt="4" custScaleX="160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1122E-2682-4D9C-953F-BAC43E6859BA}" type="pres">
      <dgm:prSet presAssocID="{DB956D60-8020-4FF7-BA89-27CEBBE028B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ED845F0-12B7-4680-B9B9-7013D461B90B}" type="pres">
      <dgm:prSet presAssocID="{DB956D60-8020-4FF7-BA89-27CEBBE028B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54535AF-1B65-4EA0-B950-06FA9223E55B}" type="pres">
      <dgm:prSet presAssocID="{22B85093-A319-41A8-B5AD-C783E6F46181}" presName="node" presStyleLbl="node1" presStyleIdx="1" presStyleCnt="4" custScaleX="157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7483E-B789-4918-AD70-D9718F8D01E0}" type="pres">
      <dgm:prSet presAssocID="{A498B491-EAB2-420B-AF9E-D4CB4FED118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B18D1D7-129F-4441-B851-C26A7E9EC372}" type="pres">
      <dgm:prSet presAssocID="{A498B491-EAB2-420B-AF9E-D4CB4FED118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06BDFAB-8DBC-4233-854A-8A3DBCAD5739}" type="pres">
      <dgm:prSet presAssocID="{5C0CACB4-960F-4F21-953B-2401EEC426DB}" presName="node" presStyleLbl="node1" presStyleIdx="2" presStyleCnt="4" custScaleX="168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5E832-987C-403B-9907-276BDADBFD9D}" type="pres">
      <dgm:prSet presAssocID="{21AB5482-464C-4F37-A8AD-41B4A4E90B1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FD4D53C-22C4-453E-999F-C0F54730C33C}" type="pres">
      <dgm:prSet presAssocID="{21AB5482-464C-4F37-A8AD-41B4A4E90B1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8E3D17A-659D-4628-BEB6-85B0BDDE81EF}" type="pres">
      <dgm:prSet presAssocID="{6A6D52B0-C806-42EC-BB85-A8B9DC675C85}" presName="node" presStyleLbl="node1" presStyleIdx="3" presStyleCnt="4" custScaleX="197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99DD1-D8A6-49AC-87CD-0DC301E03DE3}" type="pres">
      <dgm:prSet presAssocID="{9089379F-0906-4334-BC59-376DCEDB669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367F8AC-2F87-41A7-8493-1E790C1C5B8B}" type="pres">
      <dgm:prSet presAssocID="{9089379F-0906-4334-BC59-376DCEDB669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D4C8550-F3F2-4FC4-A146-91C6F2CD6CF6}" type="presOf" srcId="{A498B491-EAB2-420B-AF9E-D4CB4FED1182}" destId="{9B18D1D7-129F-4441-B851-C26A7E9EC372}" srcOrd="1" destOrd="0" presId="urn:microsoft.com/office/officeart/2005/8/layout/cycle7"/>
    <dgm:cxn modelId="{988939E7-5BA8-485E-9E69-5B6F30802D61}" type="presOf" srcId="{6A6D52B0-C806-42EC-BB85-A8B9DC675C85}" destId="{D8E3D17A-659D-4628-BEB6-85B0BDDE81EF}" srcOrd="0" destOrd="0" presId="urn:microsoft.com/office/officeart/2005/8/layout/cycle7"/>
    <dgm:cxn modelId="{2DB3C4D3-AEB6-4509-8EB2-00A7CC14DE9C}" type="presOf" srcId="{21AB5482-464C-4F37-A8AD-41B4A4E90B13}" destId="{4FD4D53C-22C4-453E-999F-C0F54730C33C}" srcOrd="1" destOrd="0" presId="urn:microsoft.com/office/officeart/2005/8/layout/cycle7"/>
    <dgm:cxn modelId="{0D7A36DC-0EF0-4380-B3BD-F13762FE3B64}" type="presOf" srcId="{DB956D60-8020-4FF7-BA89-27CEBBE028BA}" destId="{AED845F0-12B7-4680-B9B9-7013D461B90B}" srcOrd="1" destOrd="0" presId="urn:microsoft.com/office/officeart/2005/8/layout/cycle7"/>
    <dgm:cxn modelId="{FACC5FC9-9C05-4F10-892E-6731BDCD3051}" srcId="{C7AB20DA-63D3-43C0-B0EA-D29FF7D8D883}" destId="{5C0CACB4-960F-4F21-953B-2401EEC426DB}" srcOrd="2" destOrd="0" parTransId="{8CFBDB25-DA46-4D1C-B2F0-3A1CDC1978AB}" sibTransId="{21AB5482-464C-4F37-A8AD-41B4A4E90B13}"/>
    <dgm:cxn modelId="{BE54157E-41CC-4DBF-AEEB-923E084B52F8}" type="presOf" srcId="{C01B421B-BB6F-44F4-9C14-F058785F2D8E}" destId="{75BBDFC1-72C0-4901-AE31-1AEFDD57D419}" srcOrd="0" destOrd="0" presId="urn:microsoft.com/office/officeart/2005/8/layout/cycle7"/>
    <dgm:cxn modelId="{2696CE14-A2B4-4899-95DE-81952C5C2F99}" srcId="{C7AB20DA-63D3-43C0-B0EA-D29FF7D8D883}" destId="{C01B421B-BB6F-44F4-9C14-F058785F2D8E}" srcOrd="0" destOrd="0" parTransId="{4C5C441B-2283-4F3D-B4F0-90052C7CAD5D}" sibTransId="{DB956D60-8020-4FF7-BA89-27CEBBE028BA}"/>
    <dgm:cxn modelId="{9E1E0CC0-5CDA-4283-8052-AC5AEDC3689B}" type="presOf" srcId="{22B85093-A319-41A8-B5AD-C783E6F46181}" destId="{854535AF-1B65-4EA0-B950-06FA9223E55B}" srcOrd="0" destOrd="0" presId="urn:microsoft.com/office/officeart/2005/8/layout/cycle7"/>
    <dgm:cxn modelId="{E6820D3D-FE42-47D6-BF5F-0C90FB4CADC3}" type="presOf" srcId="{9089379F-0906-4334-BC59-376DCEDB6693}" destId="{A367F8AC-2F87-41A7-8493-1E790C1C5B8B}" srcOrd="1" destOrd="0" presId="urn:microsoft.com/office/officeart/2005/8/layout/cycle7"/>
    <dgm:cxn modelId="{8724963A-5D55-4DBF-A375-948439977342}" type="presOf" srcId="{DB956D60-8020-4FF7-BA89-27CEBBE028BA}" destId="{C411122E-2682-4D9C-953F-BAC43E6859BA}" srcOrd="0" destOrd="0" presId="urn:microsoft.com/office/officeart/2005/8/layout/cycle7"/>
    <dgm:cxn modelId="{9BBB26BF-3D80-4590-935F-9797DD2F7C04}" srcId="{C7AB20DA-63D3-43C0-B0EA-D29FF7D8D883}" destId="{6A6D52B0-C806-42EC-BB85-A8B9DC675C85}" srcOrd="3" destOrd="0" parTransId="{038B9E37-2484-4DE4-9897-C07AB29DB6C7}" sibTransId="{9089379F-0906-4334-BC59-376DCEDB6693}"/>
    <dgm:cxn modelId="{19D48FC6-FD30-4587-AA94-47480C0E7FC5}" srcId="{C7AB20DA-63D3-43C0-B0EA-D29FF7D8D883}" destId="{22B85093-A319-41A8-B5AD-C783E6F46181}" srcOrd="1" destOrd="0" parTransId="{074EEAE6-1068-4EA2-A2D0-A95BF4576DD7}" sibTransId="{A498B491-EAB2-420B-AF9E-D4CB4FED1182}"/>
    <dgm:cxn modelId="{2AF1DC1D-D699-457C-9301-10597648D9F9}" type="presOf" srcId="{A498B491-EAB2-420B-AF9E-D4CB4FED1182}" destId="{7027483E-B789-4918-AD70-D9718F8D01E0}" srcOrd="0" destOrd="0" presId="urn:microsoft.com/office/officeart/2005/8/layout/cycle7"/>
    <dgm:cxn modelId="{31793A0B-B01C-4F8E-9539-06C30F36C072}" type="presOf" srcId="{5C0CACB4-960F-4F21-953B-2401EEC426DB}" destId="{F06BDFAB-8DBC-4233-854A-8A3DBCAD5739}" srcOrd="0" destOrd="0" presId="urn:microsoft.com/office/officeart/2005/8/layout/cycle7"/>
    <dgm:cxn modelId="{C20A3A91-D707-4091-9294-8D8DFC5C3ABE}" type="presOf" srcId="{C7AB20DA-63D3-43C0-B0EA-D29FF7D8D883}" destId="{19671C89-25B4-47AD-90AC-9DE6B46CDCD1}" srcOrd="0" destOrd="0" presId="urn:microsoft.com/office/officeart/2005/8/layout/cycle7"/>
    <dgm:cxn modelId="{BD46E18D-ABC1-472C-8890-7B6A76FEEC39}" type="presOf" srcId="{9089379F-0906-4334-BC59-376DCEDB6693}" destId="{FA399DD1-D8A6-49AC-87CD-0DC301E03DE3}" srcOrd="0" destOrd="0" presId="urn:microsoft.com/office/officeart/2005/8/layout/cycle7"/>
    <dgm:cxn modelId="{73382C9B-3381-4D0E-AFED-9E95BCCFF263}" type="presOf" srcId="{21AB5482-464C-4F37-A8AD-41B4A4E90B13}" destId="{9D85E832-987C-403B-9907-276BDADBFD9D}" srcOrd="0" destOrd="0" presId="urn:microsoft.com/office/officeart/2005/8/layout/cycle7"/>
    <dgm:cxn modelId="{5C4799E3-5850-482D-A33A-9A8EF03F5142}" type="presParOf" srcId="{19671C89-25B4-47AD-90AC-9DE6B46CDCD1}" destId="{75BBDFC1-72C0-4901-AE31-1AEFDD57D419}" srcOrd="0" destOrd="0" presId="urn:microsoft.com/office/officeart/2005/8/layout/cycle7"/>
    <dgm:cxn modelId="{92F0E89A-1A2E-4B27-A165-34D02D76A3DD}" type="presParOf" srcId="{19671C89-25B4-47AD-90AC-9DE6B46CDCD1}" destId="{C411122E-2682-4D9C-953F-BAC43E6859BA}" srcOrd="1" destOrd="0" presId="urn:microsoft.com/office/officeart/2005/8/layout/cycle7"/>
    <dgm:cxn modelId="{13402D06-49C2-4AF6-A454-7F20E723A4EC}" type="presParOf" srcId="{C411122E-2682-4D9C-953F-BAC43E6859BA}" destId="{AED845F0-12B7-4680-B9B9-7013D461B90B}" srcOrd="0" destOrd="0" presId="urn:microsoft.com/office/officeart/2005/8/layout/cycle7"/>
    <dgm:cxn modelId="{0651E304-636F-4C8E-AE98-9272C67655F2}" type="presParOf" srcId="{19671C89-25B4-47AD-90AC-9DE6B46CDCD1}" destId="{854535AF-1B65-4EA0-B950-06FA9223E55B}" srcOrd="2" destOrd="0" presId="urn:microsoft.com/office/officeart/2005/8/layout/cycle7"/>
    <dgm:cxn modelId="{0E33103B-ED62-4B6D-8F20-D7926CD98D61}" type="presParOf" srcId="{19671C89-25B4-47AD-90AC-9DE6B46CDCD1}" destId="{7027483E-B789-4918-AD70-D9718F8D01E0}" srcOrd="3" destOrd="0" presId="urn:microsoft.com/office/officeart/2005/8/layout/cycle7"/>
    <dgm:cxn modelId="{129AF62B-3C7B-4C3D-ACEE-32C8F61C6C5C}" type="presParOf" srcId="{7027483E-B789-4918-AD70-D9718F8D01E0}" destId="{9B18D1D7-129F-4441-B851-C26A7E9EC372}" srcOrd="0" destOrd="0" presId="urn:microsoft.com/office/officeart/2005/8/layout/cycle7"/>
    <dgm:cxn modelId="{F2FE6808-41C4-4671-A9B8-698CDA94B417}" type="presParOf" srcId="{19671C89-25B4-47AD-90AC-9DE6B46CDCD1}" destId="{F06BDFAB-8DBC-4233-854A-8A3DBCAD5739}" srcOrd="4" destOrd="0" presId="urn:microsoft.com/office/officeart/2005/8/layout/cycle7"/>
    <dgm:cxn modelId="{9724C847-BEA9-47A9-B389-3A0870C70E99}" type="presParOf" srcId="{19671C89-25B4-47AD-90AC-9DE6B46CDCD1}" destId="{9D85E832-987C-403B-9907-276BDADBFD9D}" srcOrd="5" destOrd="0" presId="urn:microsoft.com/office/officeart/2005/8/layout/cycle7"/>
    <dgm:cxn modelId="{C30A132B-01E6-416A-9A84-C59D7879824C}" type="presParOf" srcId="{9D85E832-987C-403B-9907-276BDADBFD9D}" destId="{4FD4D53C-22C4-453E-999F-C0F54730C33C}" srcOrd="0" destOrd="0" presId="urn:microsoft.com/office/officeart/2005/8/layout/cycle7"/>
    <dgm:cxn modelId="{C0EC524B-1EB2-4479-ABCA-9E48F4B9774D}" type="presParOf" srcId="{19671C89-25B4-47AD-90AC-9DE6B46CDCD1}" destId="{D8E3D17A-659D-4628-BEB6-85B0BDDE81EF}" srcOrd="6" destOrd="0" presId="urn:microsoft.com/office/officeart/2005/8/layout/cycle7"/>
    <dgm:cxn modelId="{44481566-557E-4103-8F62-9AC3DAEBD291}" type="presParOf" srcId="{19671C89-25B4-47AD-90AC-9DE6B46CDCD1}" destId="{FA399DD1-D8A6-49AC-87CD-0DC301E03DE3}" srcOrd="7" destOrd="0" presId="urn:microsoft.com/office/officeart/2005/8/layout/cycle7"/>
    <dgm:cxn modelId="{08CB99B0-9533-4EE8-A07E-F84ADFF62D41}" type="presParOf" srcId="{FA399DD1-D8A6-49AC-87CD-0DC301E03DE3}" destId="{A367F8AC-2F87-41A7-8493-1E790C1C5B8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2021 год</a:t>
          </a:r>
          <a:endParaRPr lang="ru-RU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632506,5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536567,3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2022</a:t>
          </a:r>
          <a:r>
            <a:rPr lang="ru-RU" baseline="0" dirty="0" smtClean="0"/>
            <a:t> год</a:t>
          </a:r>
          <a:endParaRPr lang="ru-RU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591684,9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490480,9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2023 год</a:t>
          </a:r>
          <a:endParaRPr lang="ru-RU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557064,6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463153,5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–   95939,2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-    101204,0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-  93911,1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1333C9A8-8E21-46A1-955A-2F757937E65C}" type="presOf" srcId="{A35D9A65-7860-435D-9935-5D58BEB2EBE2}" destId="{813695CC-7377-4491-8C95-819084DA8C29}" srcOrd="0" destOrd="0" presId="urn:microsoft.com/office/officeart/2005/8/layout/lProcess2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24342F33-A02F-4472-9D63-97B26CFAFF6F}" type="presOf" srcId="{D4718FEC-77F0-49F6-8652-1EF9AD09F0E6}" destId="{64D7E459-93BD-4B02-9A12-BED21DE57D6B}" srcOrd="0" destOrd="0" presId="urn:microsoft.com/office/officeart/2005/8/layout/lProcess2"/>
    <dgm:cxn modelId="{CE2B56D2-DDF8-4A90-A880-3A66864C6B69}" type="presOf" srcId="{7EABFFE0-5E83-4C69-B4CF-B6FDB0D9734D}" destId="{A2E36D88-5D17-427E-BD66-5CBECF93DDC1}" srcOrd="0" destOrd="0" presId="urn:microsoft.com/office/officeart/2005/8/layout/lProcess2"/>
    <dgm:cxn modelId="{C0F2B374-2233-4C05-9E7B-D61D937E357C}" type="presOf" srcId="{851CF589-C02D-4E44-8DAD-0C653F10B033}" destId="{ED66EE56-8E3A-4731-A3AD-94ED9676B7FF}" srcOrd="0" destOrd="0" presId="urn:microsoft.com/office/officeart/2005/8/layout/lProcess2"/>
    <dgm:cxn modelId="{C5F67FD0-FCDC-4030-83D2-DD156BEBA547}" type="presOf" srcId="{8DDBFB38-C367-49A4-B34A-E7D7D24264E6}" destId="{53ED9272-4C10-4EEC-B335-1EDB6E1A6546}" srcOrd="1" destOrd="0" presId="urn:microsoft.com/office/officeart/2005/8/layout/lProcess2"/>
    <dgm:cxn modelId="{5D6F6AAC-7534-49F5-AD15-865FBB17AA7A}" type="presOf" srcId="{4E1FE92E-B513-4262-A2D9-231A6EBA6DE5}" destId="{251AE036-B189-4916-84A0-6320C0DEC9ED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9E80FBFD-0037-450B-B420-2F75E4029405}" type="presOf" srcId="{8DDBFB38-C367-49A4-B34A-E7D7D24264E6}" destId="{296B93C1-7D20-460F-82F2-5DD6A6C14268}" srcOrd="0" destOrd="0" presId="urn:microsoft.com/office/officeart/2005/8/layout/lProcess2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6C9585E0-8846-43D0-A8DB-F43EAF9807E2}" type="presOf" srcId="{60713478-66AE-4C0B-9AA9-D6C2CC29D122}" destId="{CECD5CA2-5CC9-48E9-BA27-88CBDED8E472}" srcOrd="1" destOrd="0" presId="urn:microsoft.com/office/officeart/2005/8/layout/lProcess2"/>
    <dgm:cxn modelId="{A35575E6-48FA-44C4-99E6-B227419AA27C}" type="presOf" srcId="{60713478-66AE-4C0B-9AA9-D6C2CC29D122}" destId="{F6527129-CFD7-4F04-8DE0-8C77B618544C}" srcOrd="0" destOrd="0" presId="urn:microsoft.com/office/officeart/2005/8/layout/lProcess2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540C3D4D-62BD-4D13-905A-B3EB5A3C4F81}" type="presOf" srcId="{E36DD2DE-6484-49BC-B9D4-B1D0AB8E3319}" destId="{BE48D6AE-54E7-468F-B527-DD1FB61A7031}" srcOrd="0" destOrd="0" presId="urn:microsoft.com/office/officeart/2005/8/layout/lProcess2"/>
    <dgm:cxn modelId="{9EB2F114-D7CB-4A5E-9F9E-8EE8039DA29D}" type="presOf" srcId="{F92B5E4B-6241-48E8-A619-6513CFC9DE9C}" destId="{A13314AD-A39E-40F1-927D-C835EEAF43C4}" srcOrd="0" destOrd="0" presId="urn:microsoft.com/office/officeart/2005/8/layout/lProcess2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06CD2A47-1DC3-40CB-A5DE-3B8FA4E54FC2}" type="presOf" srcId="{F92B5E4B-6241-48E8-A619-6513CFC9DE9C}" destId="{9F0C4C20-5C27-401B-A632-968CA5073ACE}" srcOrd="1" destOrd="0" presId="urn:microsoft.com/office/officeart/2005/8/layout/lProcess2"/>
    <dgm:cxn modelId="{4A2D9FA0-958C-4D13-9624-3B9D46D50B2D}" type="presOf" srcId="{1B64AC13-2CEF-4D79-B434-3336317D04B4}" destId="{56B4E6AD-42EE-4A87-87F5-049448B72312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DD35B6F2-E221-4DEF-8358-508E2D77262D}" type="presOf" srcId="{12F8717B-CA9C-43FF-A179-3497565885A5}" destId="{A0759D6F-F40A-4CE0-BE89-ED4BED94DA5B}" srcOrd="0" destOrd="0" presId="urn:microsoft.com/office/officeart/2005/8/layout/lProcess2"/>
    <dgm:cxn modelId="{51B375A8-C20F-4B85-948B-2E9FAB85F818}" type="presOf" srcId="{E346C5B4-7FA8-4501-9883-2944C7FE2E85}" destId="{97A3F9CB-5960-4BD1-B144-9A8D37E59E00}" srcOrd="0" destOrd="0" presId="urn:microsoft.com/office/officeart/2005/8/layout/lProcess2"/>
    <dgm:cxn modelId="{5BC6C7BB-775F-4B20-816A-88C87D246B31}" type="presOf" srcId="{23C2B17A-F85A-4F0F-BA23-FD13F74E7182}" destId="{C5F4035B-B1A2-42B6-B955-E893ACCCF60C}" srcOrd="0" destOrd="0" presId="urn:microsoft.com/office/officeart/2005/8/layout/lProcess2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1FBD44F2-89B0-402D-AA8D-2036DD3A68A2}" type="presParOf" srcId="{A2E36D88-5D17-427E-BD66-5CBECF93DDC1}" destId="{6E32EC25-8B6F-4BD0-9C24-8A8C2686B7F7}" srcOrd="0" destOrd="0" presId="urn:microsoft.com/office/officeart/2005/8/layout/lProcess2"/>
    <dgm:cxn modelId="{F5A40EF6-5298-4A77-946F-5A0C81E9CBD2}" type="presParOf" srcId="{6E32EC25-8B6F-4BD0-9C24-8A8C2686B7F7}" destId="{296B93C1-7D20-460F-82F2-5DD6A6C14268}" srcOrd="0" destOrd="0" presId="urn:microsoft.com/office/officeart/2005/8/layout/lProcess2"/>
    <dgm:cxn modelId="{B700041F-201C-42F9-A5E4-E77B03648E4B}" type="presParOf" srcId="{6E32EC25-8B6F-4BD0-9C24-8A8C2686B7F7}" destId="{53ED9272-4C10-4EEC-B335-1EDB6E1A6546}" srcOrd="1" destOrd="0" presId="urn:microsoft.com/office/officeart/2005/8/layout/lProcess2"/>
    <dgm:cxn modelId="{A18078F1-5DB7-4F25-AC57-DB3D37D37F5B}" type="presParOf" srcId="{6E32EC25-8B6F-4BD0-9C24-8A8C2686B7F7}" destId="{6E46E707-6C5A-4C82-B153-4C2E27AC2A09}" srcOrd="2" destOrd="0" presId="urn:microsoft.com/office/officeart/2005/8/layout/lProcess2"/>
    <dgm:cxn modelId="{C193CDE8-9F5D-42C4-A12C-787553A0371F}" type="presParOf" srcId="{6E46E707-6C5A-4C82-B153-4C2E27AC2A09}" destId="{C762F05E-A538-4838-9686-09451C8F992F}" srcOrd="0" destOrd="0" presId="urn:microsoft.com/office/officeart/2005/8/layout/lProcess2"/>
    <dgm:cxn modelId="{D70A90AB-5FB5-4371-8176-6AA29DACB56B}" type="presParOf" srcId="{C762F05E-A538-4838-9686-09451C8F992F}" destId="{64D7E459-93BD-4B02-9A12-BED21DE57D6B}" srcOrd="0" destOrd="0" presId="urn:microsoft.com/office/officeart/2005/8/layout/lProcess2"/>
    <dgm:cxn modelId="{55458A04-7958-4FF7-9309-35DECD6794E1}" type="presParOf" srcId="{C762F05E-A538-4838-9686-09451C8F992F}" destId="{36EB92D2-25C0-4E4C-B513-A594D8F78D02}" srcOrd="1" destOrd="0" presId="urn:microsoft.com/office/officeart/2005/8/layout/lProcess2"/>
    <dgm:cxn modelId="{5D59F75C-D504-481D-B29A-B65C9CFE4F67}" type="presParOf" srcId="{C762F05E-A538-4838-9686-09451C8F992F}" destId="{56B4E6AD-42EE-4A87-87F5-049448B72312}" srcOrd="2" destOrd="0" presId="urn:microsoft.com/office/officeart/2005/8/layout/lProcess2"/>
    <dgm:cxn modelId="{F2E2336D-A156-4122-BBCA-90AD12EA6246}" type="presParOf" srcId="{C762F05E-A538-4838-9686-09451C8F992F}" destId="{36C84758-33F7-4564-8A57-79DD0CA48C80}" srcOrd="3" destOrd="0" presId="urn:microsoft.com/office/officeart/2005/8/layout/lProcess2"/>
    <dgm:cxn modelId="{A4DDB30E-A6A8-4634-9FBD-BC712E63C93E}" type="presParOf" srcId="{C762F05E-A538-4838-9686-09451C8F992F}" destId="{813695CC-7377-4491-8C95-819084DA8C29}" srcOrd="4" destOrd="0" presId="urn:microsoft.com/office/officeart/2005/8/layout/lProcess2"/>
    <dgm:cxn modelId="{E78496A9-305A-41BE-8994-64F4916E0F0F}" type="presParOf" srcId="{A2E36D88-5D17-427E-BD66-5CBECF93DDC1}" destId="{0B17B86D-5B76-400C-8E25-EDF21BFBB801}" srcOrd="1" destOrd="0" presId="urn:microsoft.com/office/officeart/2005/8/layout/lProcess2"/>
    <dgm:cxn modelId="{BC2B8AB4-DC86-46CD-AB0E-A574E84ED610}" type="presParOf" srcId="{A2E36D88-5D17-427E-BD66-5CBECF93DDC1}" destId="{4FB41A55-6B3D-4603-B81A-343D35F1D74C}" srcOrd="2" destOrd="0" presId="urn:microsoft.com/office/officeart/2005/8/layout/lProcess2"/>
    <dgm:cxn modelId="{CBE35754-251A-4DED-9EBB-F9ED3459727E}" type="presParOf" srcId="{4FB41A55-6B3D-4603-B81A-343D35F1D74C}" destId="{F6527129-CFD7-4F04-8DE0-8C77B618544C}" srcOrd="0" destOrd="0" presId="urn:microsoft.com/office/officeart/2005/8/layout/lProcess2"/>
    <dgm:cxn modelId="{817EFE2D-E695-4027-84D5-1468CFB2D18F}" type="presParOf" srcId="{4FB41A55-6B3D-4603-B81A-343D35F1D74C}" destId="{CECD5CA2-5CC9-48E9-BA27-88CBDED8E472}" srcOrd="1" destOrd="0" presId="urn:microsoft.com/office/officeart/2005/8/layout/lProcess2"/>
    <dgm:cxn modelId="{C2840D7B-F1BA-4218-8E6E-AF0AE162EE7C}" type="presParOf" srcId="{4FB41A55-6B3D-4603-B81A-343D35F1D74C}" destId="{47845390-1C52-4B7F-9E73-0ADFE340D11C}" srcOrd="2" destOrd="0" presId="urn:microsoft.com/office/officeart/2005/8/layout/lProcess2"/>
    <dgm:cxn modelId="{A53BC9E2-DD8E-4CAD-9368-D7889B16EBF9}" type="presParOf" srcId="{47845390-1C52-4B7F-9E73-0ADFE340D11C}" destId="{30C37E09-66D2-4F08-B365-DA341A3DAF5D}" srcOrd="0" destOrd="0" presId="urn:microsoft.com/office/officeart/2005/8/layout/lProcess2"/>
    <dgm:cxn modelId="{0EF9BB20-09DA-4BFB-83EE-8406583BED87}" type="presParOf" srcId="{30C37E09-66D2-4F08-B365-DA341A3DAF5D}" destId="{251AE036-B189-4916-84A0-6320C0DEC9ED}" srcOrd="0" destOrd="0" presId="urn:microsoft.com/office/officeart/2005/8/layout/lProcess2"/>
    <dgm:cxn modelId="{E753C4CE-BBFF-4B10-8720-26616250388B}" type="presParOf" srcId="{30C37E09-66D2-4F08-B365-DA341A3DAF5D}" destId="{96575574-52E8-4D29-AB40-4FE74105C435}" srcOrd="1" destOrd="0" presId="urn:microsoft.com/office/officeart/2005/8/layout/lProcess2"/>
    <dgm:cxn modelId="{9BDD4C4F-E9F3-4F0D-818C-81D5B8525AA6}" type="presParOf" srcId="{30C37E09-66D2-4F08-B365-DA341A3DAF5D}" destId="{97A3F9CB-5960-4BD1-B144-9A8D37E59E00}" srcOrd="2" destOrd="0" presId="urn:microsoft.com/office/officeart/2005/8/layout/lProcess2"/>
    <dgm:cxn modelId="{390B88FF-1C11-4197-9513-170CB26E3D9D}" type="presParOf" srcId="{30C37E09-66D2-4F08-B365-DA341A3DAF5D}" destId="{48D7D2CC-21F6-4684-A140-E888FB3B120B}" srcOrd="3" destOrd="0" presId="urn:microsoft.com/office/officeart/2005/8/layout/lProcess2"/>
    <dgm:cxn modelId="{9DB261FC-FC6D-48DF-82E9-13008E544B7C}" type="presParOf" srcId="{30C37E09-66D2-4F08-B365-DA341A3DAF5D}" destId="{C5F4035B-B1A2-42B6-B955-E893ACCCF60C}" srcOrd="4" destOrd="0" presId="urn:microsoft.com/office/officeart/2005/8/layout/lProcess2"/>
    <dgm:cxn modelId="{6468ED14-3AF9-421B-81DD-264950C8C46E}" type="presParOf" srcId="{A2E36D88-5D17-427E-BD66-5CBECF93DDC1}" destId="{ED995682-D80D-46DD-9D9F-7DBE360174D2}" srcOrd="3" destOrd="0" presId="urn:microsoft.com/office/officeart/2005/8/layout/lProcess2"/>
    <dgm:cxn modelId="{5E4B88B6-9FFB-4010-89E2-5AF950EE5856}" type="presParOf" srcId="{A2E36D88-5D17-427E-BD66-5CBECF93DDC1}" destId="{61B24906-CB2D-43E5-BC60-558F72D82756}" srcOrd="4" destOrd="0" presId="urn:microsoft.com/office/officeart/2005/8/layout/lProcess2"/>
    <dgm:cxn modelId="{F66EF59E-FBD9-4578-87DD-4082DC31DC76}" type="presParOf" srcId="{61B24906-CB2D-43E5-BC60-558F72D82756}" destId="{A13314AD-A39E-40F1-927D-C835EEAF43C4}" srcOrd="0" destOrd="0" presId="urn:microsoft.com/office/officeart/2005/8/layout/lProcess2"/>
    <dgm:cxn modelId="{AE1999D4-FE23-4640-861D-32E1E01BA7AD}" type="presParOf" srcId="{61B24906-CB2D-43E5-BC60-558F72D82756}" destId="{9F0C4C20-5C27-401B-A632-968CA5073ACE}" srcOrd="1" destOrd="0" presId="urn:microsoft.com/office/officeart/2005/8/layout/lProcess2"/>
    <dgm:cxn modelId="{6CB44728-A4D2-4947-9D13-B5E524D5BF43}" type="presParOf" srcId="{61B24906-CB2D-43E5-BC60-558F72D82756}" destId="{FBA08265-F1D3-475B-A8C6-850B573724A9}" srcOrd="2" destOrd="0" presId="urn:microsoft.com/office/officeart/2005/8/layout/lProcess2"/>
    <dgm:cxn modelId="{8DF5533F-B23B-488A-9216-2870BF756316}" type="presParOf" srcId="{FBA08265-F1D3-475B-A8C6-850B573724A9}" destId="{53858E81-9B3C-44FA-A5AE-9C0B6C6CCBC9}" srcOrd="0" destOrd="0" presId="urn:microsoft.com/office/officeart/2005/8/layout/lProcess2"/>
    <dgm:cxn modelId="{5F3E84EF-7971-4CA7-B575-A6D213300CED}" type="presParOf" srcId="{53858E81-9B3C-44FA-A5AE-9C0B6C6CCBC9}" destId="{BE48D6AE-54E7-468F-B527-DD1FB61A7031}" srcOrd="0" destOrd="0" presId="urn:microsoft.com/office/officeart/2005/8/layout/lProcess2"/>
    <dgm:cxn modelId="{3DE2B3C6-10E2-4F7C-BE63-C1DB67436416}" type="presParOf" srcId="{53858E81-9B3C-44FA-A5AE-9C0B6C6CCBC9}" destId="{7FED6FC7-604B-4026-AADE-EDBC9D4DA452}" srcOrd="1" destOrd="0" presId="urn:microsoft.com/office/officeart/2005/8/layout/lProcess2"/>
    <dgm:cxn modelId="{C47CBFE1-E20A-4C0B-9F71-D155DD6E2384}" type="presParOf" srcId="{53858E81-9B3C-44FA-A5AE-9C0B6C6CCBC9}" destId="{ED66EE56-8E3A-4731-A3AD-94ED9676B7FF}" srcOrd="2" destOrd="0" presId="urn:microsoft.com/office/officeart/2005/8/layout/lProcess2"/>
    <dgm:cxn modelId="{68C93147-44FB-4A35-9DEB-465C61A86D70}" type="presParOf" srcId="{53858E81-9B3C-44FA-A5AE-9C0B6C6CCBC9}" destId="{56D51D00-7434-44D7-9F77-A6ABD035BE20}" srcOrd="3" destOrd="0" presId="urn:microsoft.com/office/officeart/2005/8/layout/lProcess2"/>
    <dgm:cxn modelId="{1DF5CBE9-831E-44B8-810D-668B0E63136F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7C622-A134-4834-9144-60ED00CB3015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6EC0E-647C-427F-A1E3-4C999DE9325D}">
      <dsp:nvSpPr>
        <dsp:cNvPr id="0" name=""/>
        <dsp:cNvSpPr/>
      </dsp:nvSpPr>
      <dsp:spPr>
        <a:xfrm>
          <a:off x="374967" y="48059"/>
          <a:ext cx="5913139" cy="106272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п. 1 ст. 174.2 БК РФ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Планирование бюджетных ассигнований осуществляется в  порядке и в соответствии  с методикой, устанавливаемой соответствующим ФО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4967" y="48059"/>
        <a:ext cx="5913139" cy="1062720"/>
      </dsp:txXfrm>
    </dsp:sp>
    <dsp:sp modelId="{8B851971-D098-4156-94B9-46E70D183281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1F36B-D416-4DF3-AEE2-1B1F0515D70F}">
      <dsp:nvSpPr>
        <dsp:cNvPr id="0" name=""/>
        <dsp:cNvSpPr/>
      </dsp:nvSpPr>
      <dsp:spPr>
        <a:xfrm>
          <a:off x="374967" y="1681020"/>
          <a:ext cx="5913139" cy="106272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МФ ПК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 30.09.2020 №СЭД 39-01-22-168 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4967" y="1681020"/>
        <a:ext cx="5913139" cy="1062720"/>
      </dsp:txXfrm>
    </dsp:sp>
    <dsp:sp modelId="{3571A28D-CC9B-4238-9431-D42923D58884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52CC4-5E13-44DE-BEAE-3A8E22375689}">
      <dsp:nvSpPr>
        <dsp:cNvPr id="0" name=""/>
        <dsp:cNvSpPr/>
      </dsp:nvSpPr>
      <dsp:spPr>
        <a:xfrm>
          <a:off x="374967" y="3313980"/>
          <a:ext cx="5859122" cy="106272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управления финансов от 20.08.2020 № 50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4967" y="3313980"/>
        <a:ext cx="5859122" cy="1062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BBDFC1-72C0-4901-AE31-1AEFDD57D419}">
      <dsp:nvSpPr>
        <dsp:cNvPr id="0" name=""/>
        <dsp:cNvSpPr/>
      </dsp:nvSpPr>
      <dsp:spPr>
        <a:xfrm>
          <a:off x="2378668" y="1091"/>
          <a:ext cx="3133783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Приоритет - действующие расходные обязательства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78668" y="1091"/>
        <a:ext cx="3133783" cy="975867"/>
      </dsp:txXfrm>
    </dsp:sp>
    <dsp:sp modelId="{C411122E-2682-4D9C-953F-BAC43E6859BA}">
      <dsp:nvSpPr>
        <dsp:cNvPr id="0" name=""/>
        <dsp:cNvSpPr/>
      </dsp:nvSpPr>
      <dsp:spPr>
        <a:xfrm rot="2700000">
          <a:off x="4374554" y="1254836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700000">
        <a:off x="4374554" y="1254836"/>
        <a:ext cx="1015186" cy="341553"/>
      </dsp:txXfrm>
    </dsp:sp>
    <dsp:sp modelId="{854535AF-1B65-4EA0-B950-06FA9223E55B}">
      <dsp:nvSpPr>
        <dsp:cNvPr id="0" name=""/>
        <dsp:cNvSpPr/>
      </dsp:nvSpPr>
      <dsp:spPr>
        <a:xfrm>
          <a:off x="4285666" y="1874266"/>
          <a:ext cx="3066136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Предусмотрены средства на индексацию тарифов на коммунальные услуги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285666" y="1874266"/>
        <a:ext cx="3066136" cy="975867"/>
      </dsp:txXfrm>
    </dsp:sp>
    <dsp:sp modelId="{7027483E-B789-4918-AD70-D9718F8D01E0}">
      <dsp:nvSpPr>
        <dsp:cNvPr id="0" name=""/>
        <dsp:cNvSpPr/>
      </dsp:nvSpPr>
      <dsp:spPr>
        <a:xfrm rot="8100000">
          <a:off x="4374554" y="3128010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8100000">
        <a:off x="4374554" y="3128010"/>
        <a:ext cx="1015186" cy="341553"/>
      </dsp:txXfrm>
    </dsp:sp>
    <dsp:sp modelId="{F06BDFAB-8DBC-4233-854A-8A3DBCAD5739}">
      <dsp:nvSpPr>
        <dsp:cNvPr id="0" name=""/>
        <dsp:cNvSpPr/>
      </dsp:nvSpPr>
      <dsp:spPr>
        <a:xfrm>
          <a:off x="2301419" y="3747440"/>
          <a:ext cx="3288283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указов Президента РФ о повышении заработной платы работникам бюджетной сферы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01419" y="3747440"/>
        <a:ext cx="3288283" cy="975867"/>
      </dsp:txXfrm>
    </dsp:sp>
    <dsp:sp modelId="{9D85E832-987C-403B-9907-276BDADBFD9D}">
      <dsp:nvSpPr>
        <dsp:cNvPr id="0" name=""/>
        <dsp:cNvSpPr/>
      </dsp:nvSpPr>
      <dsp:spPr>
        <a:xfrm rot="13500000">
          <a:off x="2501380" y="3128010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3500000">
        <a:off x="2501380" y="3128010"/>
        <a:ext cx="1015186" cy="341553"/>
      </dsp:txXfrm>
    </dsp:sp>
    <dsp:sp modelId="{D8E3D17A-659D-4628-BEB6-85B0BDDE81EF}">
      <dsp:nvSpPr>
        <dsp:cNvPr id="0" name=""/>
        <dsp:cNvSpPr/>
      </dsp:nvSpPr>
      <dsp:spPr>
        <a:xfrm>
          <a:off x="147546" y="1874266"/>
          <a:ext cx="3849680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условий соглашения с Министерством финансов Пермского края «О мерах по повышению эффективности  использования бюджетных средств»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7546" y="1874266"/>
        <a:ext cx="3849680" cy="975867"/>
      </dsp:txXfrm>
    </dsp:sp>
    <dsp:sp modelId="{FA399DD1-D8A6-49AC-87CD-0DC301E03DE3}">
      <dsp:nvSpPr>
        <dsp:cNvPr id="0" name=""/>
        <dsp:cNvSpPr/>
      </dsp:nvSpPr>
      <dsp:spPr>
        <a:xfrm rot="18900000">
          <a:off x="2501380" y="1254836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8900000">
        <a:off x="2501380" y="1254836"/>
        <a:ext cx="1015186" cy="3415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B93C1-7D20-460F-82F2-5DD6A6C14268}">
      <dsp:nvSpPr>
        <dsp:cNvPr id="0" name=""/>
        <dsp:cNvSpPr/>
      </dsp:nvSpPr>
      <dsp:spPr>
        <a:xfrm>
          <a:off x="951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2021 год</a:t>
          </a:r>
          <a:endParaRPr lang="ru-RU" sz="4500" kern="1200" dirty="0"/>
        </a:p>
      </dsp:txBody>
      <dsp:txXfrm>
        <a:off x="951" y="0"/>
        <a:ext cx="2472872" cy="1554480"/>
      </dsp:txXfrm>
    </dsp:sp>
    <dsp:sp modelId="{64D7E459-93BD-4B02-9A12-BED21DE57D6B}">
      <dsp:nvSpPr>
        <dsp:cNvPr id="0" name=""/>
        <dsp:cNvSpPr/>
      </dsp:nvSpPr>
      <dsp:spPr>
        <a:xfrm>
          <a:off x="248238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632506,5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1554922"/>
        <a:ext cx="1978297" cy="1017976"/>
      </dsp:txXfrm>
    </dsp:sp>
    <dsp:sp modelId="{56B4E6AD-42EE-4A87-87F5-049448B72312}">
      <dsp:nvSpPr>
        <dsp:cNvPr id="0" name=""/>
        <dsp:cNvSpPr/>
      </dsp:nvSpPr>
      <dsp:spPr>
        <a:xfrm>
          <a:off x="248238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536567,3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2729511"/>
        <a:ext cx="1978297" cy="1017976"/>
      </dsp:txXfrm>
    </dsp:sp>
    <dsp:sp modelId="{813695CC-7377-4491-8C95-819084DA8C29}">
      <dsp:nvSpPr>
        <dsp:cNvPr id="0" name=""/>
        <dsp:cNvSpPr/>
      </dsp:nvSpPr>
      <dsp:spPr>
        <a:xfrm>
          <a:off x="248238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 расходы –   95939,2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3904100"/>
        <a:ext cx="1978297" cy="1017976"/>
      </dsp:txXfrm>
    </dsp:sp>
    <dsp:sp modelId="{F6527129-CFD7-4F04-8DE0-8C77B618544C}">
      <dsp:nvSpPr>
        <dsp:cNvPr id="0" name=""/>
        <dsp:cNvSpPr/>
      </dsp:nvSpPr>
      <dsp:spPr>
        <a:xfrm>
          <a:off x="2659288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2022</a:t>
          </a:r>
          <a:r>
            <a:rPr lang="ru-RU" sz="4500" kern="1200" baseline="0" dirty="0" smtClean="0"/>
            <a:t> год</a:t>
          </a:r>
          <a:endParaRPr lang="ru-RU" sz="4500" kern="1200" dirty="0"/>
        </a:p>
      </dsp:txBody>
      <dsp:txXfrm>
        <a:off x="2659288" y="0"/>
        <a:ext cx="2472872" cy="1554480"/>
      </dsp:txXfrm>
    </dsp:sp>
    <dsp:sp modelId="{251AE036-B189-4916-84A0-6320C0DEC9ED}">
      <dsp:nvSpPr>
        <dsp:cNvPr id="0" name=""/>
        <dsp:cNvSpPr/>
      </dsp:nvSpPr>
      <dsp:spPr>
        <a:xfrm>
          <a:off x="2906576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591684,9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1554922"/>
        <a:ext cx="1978297" cy="1017976"/>
      </dsp:txXfrm>
    </dsp:sp>
    <dsp:sp modelId="{97A3F9CB-5960-4BD1-B144-9A8D37E59E00}">
      <dsp:nvSpPr>
        <dsp:cNvPr id="0" name=""/>
        <dsp:cNvSpPr/>
      </dsp:nvSpPr>
      <dsp:spPr>
        <a:xfrm>
          <a:off x="2906576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490480,9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2729511"/>
        <a:ext cx="1978297" cy="1017976"/>
      </dsp:txXfrm>
    </dsp:sp>
    <dsp:sp modelId="{C5F4035B-B1A2-42B6-B955-E893ACCCF60C}">
      <dsp:nvSpPr>
        <dsp:cNvPr id="0" name=""/>
        <dsp:cNvSpPr/>
      </dsp:nvSpPr>
      <dsp:spPr>
        <a:xfrm>
          <a:off x="2906576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 расходы -    101204,0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3904100"/>
        <a:ext cx="1978297" cy="1017976"/>
      </dsp:txXfrm>
    </dsp:sp>
    <dsp:sp modelId="{A13314AD-A39E-40F1-927D-C835EEAF43C4}">
      <dsp:nvSpPr>
        <dsp:cNvPr id="0" name=""/>
        <dsp:cNvSpPr/>
      </dsp:nvSpPr>
      <dsp:spPr>
        <a:xfrm>
          <a:off x="5317626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2023 год</a:t>
          </a:r>
          <a:endParaRPr lang="ru-RU" sz="4500" kern="1200" dirty="0"/>
        </a:p>
      </dsp:txBody>
      <dsp:txXfrm>
        <a:off x="5317626" y="0"/>
        <a:ext cx="2472872" cy="1554480"/>
      </dsp:txXfrm>
    </dsp:sp>
    <dsp:sp modelId="{BE48D6AE-54E7-468F-B527-DD1FB61A7031}">
      <dsp:nvSpPr>
        <dsp:cNvPr id="0" name=""/>
        <dsp:cNvSpPr/>
      </dsp:nvSpPr>
      <dsp:spPr>
        <a:xfrm>
          <a:off x="5564913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557064,6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1554922"/>
        <a:ext cx="1978297" cy="1017976"/>
      </dsp:txXfrm>
    </dsp:sp>
    <dsp:sp modelId="{ED66EE56-8E3A-4731-A3AD-94ED9676B7FF}">
      <dsp:nvSpPr>
        <dsp:cNvPr id="0" name=""/>
        <dsp:cNvSpPr/>
      </dsp:nvSpPr>
      <dsp:spPr>
        <a:xfrm>
          <a:off x="5564913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463153,5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2729511"/>
        <a:ext cx="1978297" cy="1017976"/>
      </dsp:txXfrm>
    </dsp:sp>
    <dsp:sp modelId="{A0759D6F-F40A-4CE0-BE89-ED4BED94DA5B}">
      <dsp:nvSpPr>
        <dsp:cNvPr id="0" name=""/>
        <dsp:cNvSpPr/>
      </dsp:nvSpPr>
      <dsp:spPr>
        <a:xfrm>
          <a:off x="5564913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 расходы -  93911,1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3904100"/>
        <a:ext cx="1978297" cy="1017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0.52137</cdr:x>
      <cdr:y>0.37887</cdr:y>
    </cdr:from>
    <cdr:to>
      <cdr:x>0.75214</cdr:x>
      <cdr:y>0.60751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648200" y="2209800"/>
          <a:ext cx="2057400" cy="133359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632506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905CAF-EAEC-477F-B7CA-7902A4BD861E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F64866E-2AB1-4733-932D-E8225C788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B450B-E79B-4DB0-B279-F572B817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737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A60DD-5BAC-4594-9660-524603D887C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6A96B-11C5-4CF7-BE0E-CA37AB86E7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E54D9-AF43-42C5-B6C6-0856DBCB2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10324-5A18-4BA9-9AD1-475F2CDEDC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8B61-AA3E-4CE4-A83A-D7B409D7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D4BF2-2AFE-4EC1-AEC2-1D1389C8B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54750B-B20D-4B3D-B285-87437EC85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F436D0-466A-4466-845A-A73EF003DF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92818-1B1A-4481-9D4D-5719265C3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B1EFA-266F-4C09-9EED-915918DE94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21E83-7668-40AE-B2F2-8FD2AA59A4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974E5-C499-4B4B-9A3A-3F8A21AEA2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FB8426C-7F55-409E-A0BE-6BDCF1E51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6876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проекте бюджета 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Ординского муниципального округа на 2021 год  и на плановый период 2022 и 2023 годов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48768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округа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685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7620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разрезе полномочий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47800" y="16764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59625" cy="9144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Расходные обязательства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(местный бюджет) </a:t>
            </a:r>
          </a:p>
        </p:txBody>
      </p:sp>
      <p:sp>
        <p:nvSpPr>
          <p:cNvPr id="75778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E5AA9C-D508-47D1-AE85-BA52DDAA09A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 rot="1585437">
            <a:off x="1916403" y="2082279"/>
            <a:ext cx="1751013" cy="114725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 rot="19916133">
            <a:off x="5903386" y="2071956"/>
            <a:ext cx="1649661" cy="116091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3276600"/>
            <a:ext cx="4191000" cy="1323439"/>
          </a:xfrm>
          <a:prstGeom prst="rect">
            <a:avLst/>
          </a:prstGeom>
          <a:solidFill>
            <a:srgbClr val="99FF99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Действующие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277 843,5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76800" y="3276600"/>
            <a:ext cx="3962400" cy="1323439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Принимаемые      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7 485,7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55650" y="5181600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бюджетных ассигнований на исполнение  публичных нормативных обязательств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4 712,8 тыс.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200400" y="1295400"/>
            <a:ext cx="3124200" cy="114604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285 329,2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13</a:t>
            </a:fld>
            <a:endParaRPr lang="ru-RU" smtClean="0"/>
          </a:p>
        </p:txBody>
      </p:sp>
      <p:graphicFrame>
        <p:nvGraphicFramePr>
          <p:cNvPr id="76514" name="Group 738"/>
          <p:cNvGraphicFramePr>
            <a:graphicFrameLocks noGrp="1"/>
          </p:cNvGraphicFramePr>
          <p:nvPr/>
        </p:nvGraphicFramePr>
        <p:xfrm>
          <a:off x="1219200" y="1371599"/>
          <a:ext cx="7467600" cy="4038600"/>
        </p:xfrm>
        <a:graphic>
          <a:graphicData uri="http://schemas.openxmlformats.org/drawingml/2006/table">
            <a:tbl>
              <a:tblPr/>
              <a:tblGrid>
                <a:gridCol w="6223000"/>
                <a:gridCol w="1244600"/>
              </a:tblGrid>
              <a:tr h="69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96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48486,08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22903,4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2601,31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пенсии за выслугу лет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4712,81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организациям автомобильного транспорта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2081,3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11" descr="0023-023-Vopros-3.-Ispolnenie-bjudzhe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625" r="14063"/>
          <a:stretch>
            <a:fillRect/>
          </a:stretch>
        </p:blipFill>
        <p:spPr bwMode="auto">
          <a:xfrm>
            <a:off x="2514600" y="2286000"/>
            <a:ext cx="5313873" cy="3912966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составления проекта бюджета</a:t>
            </a:r>
          </a:p>
        </p:txBody>
      </p:sp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BEE90-0A2D-4DC3-AD9D-AEB089799152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648200"/>
            <a:ext cx="180095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838200" y="3852602"/>
            <a:ext cx="7772400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C81B0E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Ординского муниципального округа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1066800" y="1219200"/>
            <a:ext cx="1729154" cy="2519363"/>
          </a:xfrm>
          <a:prstGeom prst="downArrowCallout">
            <a:avLst>
              <a:gd name="adj1" fmla="val 25000"/>
              <a:gd name="adj2" fmla="val 25000"/>
              <a:gd name="adj3" fmla="val 22415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2971800" y="1219200"/>
            <a:ext cx="1727689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6781800" y="1219200"/>
            <a:ext cx="1752600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4876800" y="1219200"/>
            <a:ext cx="1727688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</a:p>
        </p:txBody>
      </p:sp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1874227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800600"/>
            <a:ext cx="19050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округа на 2021-2023 годы, тыс. руб.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371600" y="2514600"/>
          <a:ext cx="749935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891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631 586,3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632 506,5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-920,2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586 307,1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591 684,9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-5 377,8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565 754,4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570 772,8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-5 018,4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проекта бюджета на 2021 год 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4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rgbClr val="66FF99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631586,3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rgbClr val="FFFF00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632506,5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295400"/>
            <a:ext cx="2057400" cy="1368425"/>
          </a:xfrm>
          <a:prstGeom prst="homePlate">
            <a:avLst>
              <a:gd name="adj" fmla="val 41299"/>
            </a:avLst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71860,0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4724401"/>
            <a:ext cx="2057400" cy="1368425"/>
          </a:xfrm>
          <a:prstGeom prst="homePlate">
            <a:avLst>
              <a:gd name="adj" fmla="val 41328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495555,0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85800" y="2924176"/>
            <a:ext cx="2057400" cy="1368425"/>
          </a:xfrm>
          <a:prstGeom prst="homePlate">
            <a:avLst>
              <a:gd name="adj" fmla="val 41328"/>
            </a:avLst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64171,3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9" y="990600"/>
            <a:ext cx="2883877" cy="538162"/>
          </a:xfrm>
          <a:prstGeom prst="homePlate">
            <a:avLst>
              <a:gd name="adj" fmla="val 13362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280563,1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8622,8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397" y="1600200"/>
            <a:ext cx="2883877" cy="60960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82840,3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99389,4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82148,5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32022,4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12738,3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34181,7 тыс.руб.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на 2021 год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99" y="1447800"/>
          <a:ext cx="779145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150"/>
                <a:gridCol w="2597150"/>
                <a:gridCol w="259715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– 631586,3 тыс. руб.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 – 136031,3 тыс.руб., 22%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– 495555,0 тыс.руб.,  78%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– 71860,0 т.р.,   52,8%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64171,3 т.р.,   47,2%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Налог на доходы  физических лиц – 37000,0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 – 61382,5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– 148374,8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Акцизы на нефтепродукты – 9960,0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– 228,8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– 93019,4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Налоги на совокупный доход – 1000,0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– 560,0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– 233256,8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itchFamily="18" charset="0"/>
                        </a:rPr>
                        <a:t>Налоги на имущество</a:t>
                      </a:r>
                    </a:p>
                    <a:p>
                      <a:pPr lvl="0" algn="ctr"/>
                      <a:r>
                        <a:rPr lang="ru-RU" sz="1600" dirty="0" smtClean="0">
                          <a:latin typeface="Times New Roman" pitchFamily="18" charset="0"/>
                        </a:rPr>
                        <a:t>– 22800,0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денежных взысканий (штрафов) – 2000,0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ИМТ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20901,1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Госпошлина – 1 100,0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расходной части бюджета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2021 год и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2022 и 2023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676400"/>
          <a:ext cx="749935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2021-2023 годы, тыс. руб.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в 2021 году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4191000" y="1524000"/>
            <a:ext cx="4648200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291844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69443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64065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40107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политики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29958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Комплексное развитие сельских территорий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15302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13841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7357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имуществом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3000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сельского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1200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малого и среднего предпринимательства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200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гармонизация межнациональных отношений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250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и ремёсел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752600" y="1600200"/>
            <a:ext cx="648072" cy="47244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536567 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10184</TotalTime>
  <Words>647</Words>
  <Application>Microsoft Office PowerPoint</Application>
  <PresentationFormat>Экран (4:3)</PresentationFormat>
  <Paragraphs>163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О проекте бюджета  Ординского муниципального округа на 2021 год  и на плановый период 2022 и 2023 годов</vt:lpstr>
      <vt:lpstr>Основы составления проекта бюджета</vt:lpstr>
      <vt:lpstr>Основные параметры бюджета округа на 2021-2023 годы, тыс. руб.</vt:lpstr>
      <vt:lpstr>Основные параметры проекта бюджета на 2021 год </vt:lpstr>
      <vt:lpstr>Доходная часть бюджета на 2021 год</vt:lpstr>
      <vt:lpstr>Формирование расходной части бюджета</vt:lpstr>
      <vt:lpstr>Основные подходы к формированию расходов бюджета на 2021 год и  плановый период 2022 и 2023 годов</vt:lpstr>
      <vt:lpstr>Расходная часть бюджета  на 2021-2023 годы, тыс. руб.</vt:lpstr>
      <vt:lpstr>Расходы бюджета на реализацию  муниципальных программ в 2021 году</vt:lpstr>
      <vt:lpstr>Структура расходов бюджета на 2021 год</vt:lpstr>
      <vt:lpstr>Расходы бюджета  в разрезе полномочий                                                                     (млн.руб.)</vt:lpstr>
      <vt:lpstr>Расходные обязательства  (местный бюджет) </vt:lpstr>
      <vt:lpstr>Непрограммные  расходы  (средства бюджета Ординского муниципального округа)</vt:lpstr>
      <vt:lpstr>СПАСИБО 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Жёлтышева И.Г.</cp:lastModifiedBy>
  <cp:revision>958</cp:revision>
  <cp:lastPrinted>1601-01-01T00:00:00Z</cp:lastPrinted>
  <dcterms:created xsi:type="dcterms:W3CDTF">1601-01-01T00:00:00Z</dcterms:created>
  <dcterms:modified xsi:type="dcterms:W3CDTF">2020-10-22T10:22:21Z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