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1" r:id="rId4"/>
    <p:sldId id="267" r:id="rId5"/>
    <p:sldId id="259" r:id="rId6"/>
    <p:sldId id="265" r:id="rId7"/>
    <p:sldId id="263" r:id="rId8"/>
    <p:sldId id="264" r:id="rId9"/>
    <p:sldId id="272" r:id="rId10"/>
    <p:sldId id="280" r:id="rId11"/>
    <p:sldId id="268" r:id="rId12"/>
    <p:sldId id="275" r:id="rId13"/>
    <p:sldId id="281" r:id="rId14"/>
    <p:sldId id="289" r:id="rId15"/>
    <p:sldId id="288" r:id="rId16"/>
    <p:sldId id="282" r:id="rId17"/>
    <p:sldId id="295" r:id="rId18"/>
    <p:sldId id="283" r:id="rId19"/>
    <p:sldId id="297" r:id="rId20"/>
    <p:sldId id="296" r:id="rId21"/>
    <p:sldId id="298" r:id="rId22"/>
    <p:sldId id="290" r:id="rId23"/>
  </p:sldIdLst>
  <p:sldSz cx="9144000" cy="6858000" type="screen4x3"/>
  <p:notesSz cx="9945688" cy="6813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EC"/>
    <a:srgbClr val="66FF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00" autoAdjust="0"/>
  </p:normalViewPr>
  <p:slideViewPr>
    <p:cSldViewPr>
      <p:cViewPr>
        <p:scale>
          <a:sx n="68" d="100"/>
          <a:sy n="68" d="100"/>
        </p:scale>
        <p:origin x="-122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3.0365982260819022E-2"/>
                  <c:y val="-0.3682929302855300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434,8</a:t>
                    </a:r>
                    <a:endParaRPr lang="en-US" sz="1200" baseline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7.6190755521663378E-2"/>
                  <c:y val="-0.3680724584001048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sz="1200" baseline="0" dirty="0" smtClean="0"/>
                      <a:t>34,8</a:t>
                    </a:r>
                    <a:endParaRPr lang="en-US" sz="1200" baseline="0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434.8</c:v>
                </c:pt>
                <c:pt idx="1">
                  <c:v>434.8</c:v>
                </c:pt>
              </c:numCache>
            </c:numRef>
          </c:val>
        </c:ser>
        <c:shape val="cylinder"/>
        <c:axId val="40285312"/>
        <c:axId val="40286848"/>
        <c:axId val="0"/>
      </c:bar3DChart>
      <c:catAx>
        <c:axId val="402853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286848"/>
        <c:crosses val="autoZero"/>
        <c:auto val="1"/>
        <c:lblAlgn val="ctr"/>
        <c:lblOffset val="100"/>
      </c:catAx>
      <c:valAx>
        <c:axId val="40286848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285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8545518658203797"/>
          <c:y val="6.4973090218757801E-2"/>
          <c:w val="0.79761371498962141"/>
          <c:h val="0.7957972880913052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0.15661232717281323"/>
                  <c:y val="-0.3132253209243047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456,0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9258844499192775E-2"/>
                  <c:y val="-0.372484165423498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460,0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456</c:v>
                </c:pt>
                <c:pt idx="1">
                  <c:v>460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0"/>
              <c:layout>
                <c:manualLayout>
                  <c:x val="8.4655492141704012E-3"/>
                  <c:y val="-7.94485127963108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4</c:v>
                </c:pt>
              </c:numCache>
            </c:numRef>
          </c:val>
        </c:ser>
        <c:dLbls>
          <c:showVal val="1"/>
        </c:dLbls>
        <c:shape val="cylinder"/>
        <c:axId val="40689664"/>
        <c:axId val="40690816"/>
        <c:axId val="0"/>
      </c:bar3DChart>
      <c:catAx>
        <c:axId val="406896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690816"/>
        <c:crosses val="autoZero"/>
        <c:auto val="1"/>
        <c:lblAlgn val="ctr"/>
        <c:lblOffset val="100"/>
      </c:catAx>
      <c:valAx>
        <c:axId val="40690816"/>
        <c:scaling>
          <c:orientation val="minMax"/>
          <c:max val="5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689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8545518658203813"/>
          <c:y val="6.4973090218757801E-2"/>
          <c:w val="0.79761371498962141"/>
          <c:h val="0.7957972880913052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0.18200897481532444"/>
                  <c:y val="-0.3132253209243047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452,0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9258844499192775E-2"/>
                  <c:y val="-0.372484165423498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454,0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452</c:v>
                </c:pt>
                <c:pt idx="1">
                  <c:v>454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Lbl>
              <c:idx val="0"/>
              <c:layout>
                <c:manualLayout>
                  <c:x val="2.9629422249596388E-2"/>
                  <c:y val="-8.183686420059221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2</c:v>
                </c:pt>
              </c:numCache>
            </c:numRef>
          </c:val>
        </c:ser>
        <c:dLbls>
          <c:showVal val="1"/>
        </c:dLbls>
        <c:shape val="cylinder"/>
        <c:axId val="40596992"/>
        <c:axId val="40598528"/>
        <c:axId val="0"/>
      </c:bar3DChart>
      <c:catAx>
        <c:axId val="4059699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598528"/>
        <c:crosses val="autoZero"/>
        <c:auto val="1"/>
        <c:lblAlgn val="ctr"/>
        <c:lblOffset val="100"/>
      </c:catAx>
      <c:valAx>
        <c:axId val="40598528"/>
        <c:scaling>
          <c:orientation val="minMax"/>
          <c:max val="5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596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hPercent val="100"/>
      <c:rotY val="150"/>
      <c:depthPercent val="100"/>
      <c:perspective val="20"/>
    </c:view3D>
    <c:plotArea>
      <c:layout>
        <c:manualLayout>
          <c:layoutTarget val="inner"/>
          <c:xMode val="edge"/>
          <c:yMode val="edge"/>
          <c:x val="0"/>
          <c:y val="1.9880848227305241E-3"/>
          <c:w val="0.9917961162850788"/>
          <c:h val="0.961799656766922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explosion val="2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671535009736685"/>
                  <c:y val="0.6176564945803546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Муниципальные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62%</a:t>
                    </a:r>
                    <a:endParaRPr lang="ru-RU" dirty="0"/>
                  </a:p>
                </c:rich>
              </c:tx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685182753734056E-3"/>
                  <c:y val="-0.2962962962962962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Субсидии  </a:t>
                    </a:r>
                    <a:r>
                      <a:rPr lang="ru-RU" b="1" dirty="0" err="1" smtClean="0"/>
                      <a:t>юрид</a:t>
                    </a:r>
                    <a:r>
                      <a:rPr lang="ru-RU" b="1" dirty="0" smtClean="0"/>
                      <a:t>. лицам 2%</a:t>
                    </a:r>
                    <a:endParaRPr lang="ru-RU" b="1" dirty="0"/>
                  </a:p>
                </c:rich>
              </c:tx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140403221790093E-2"/>
                  <c:y val="0.206850185393494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Социальное обеспечение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3780990940413191"/>
                  <c:y val="-3.86818314377368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МБТ
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Муниципальные услуги</c:v>
                </c:pt>
                <c:pt idx="1">
                  <c:v>Субсидии юр. лицам</c:v>
                </c:pt>
                <c:pt idx="2">
                  <c:v>Социальное обеспечение</c:v>
                </c:pt>
                <c:pt idx="3">
                  <c:v> 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0.58199999999999996</c:v>
                </c:pt>
                <c:pt idx="1">
                  <c:v>3.0000000000000002E-2</c:v>
                </c:pt>
                <c:pt idx="2">
                  <c:v>9.1000000000000025E-2</c:v>
                </c:pt>
                <c:pt idx="3">
                  <c:v>3.5999999999999997E-2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6400004486618589"/>
          <c:y val="0.19896937882764698"/>
          <c:w val="0.71910682639029777"/>
          <c:h val="0.768378116797900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dPt>
            <c:idx val="1"/>
            <c:spPr>
              <a:solidFill>
                <a:srgbClr val="99FF99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8.5064102564103308E-2"/>
                  <c:y val="0.1827327827772239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бразование 273,3;  62,8%</a:t>
                    </a:r>
                    <a:endParaRPr lang="en-US" sz="20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4.7589283711330962E-2"/>
                  <c:y val="-3.745142857926642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 вопросы</a:t>
                    </a:r>
                  </a:p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49,2 ; 11,3% 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SerName val="1"/>
              <c:showPercent val="1"/>
            </c:dLbl>
            <c:dLbl>
              <c:idx val="2"/>
              <c:layout>
                <c:manualLayout>
                  <c:x val="-4.9898378087354457E-2"/>
                  <c:y val="9.0586642636415228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Соц. политика 28,9; 7%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20886853085671991"/>
                  <c:y val="-4.240166730445588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Нац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. экономика 24,1;6%</a:t>
                    </a:r>
                  </a:p>
                  <a:p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-0.12931966036296744"/>
                  <c:y val="-0.13479352580927384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7"/>
              <c:layout>
                <c:manualLayout>
                  <c:x val="0.18045084909258141"/>
                  <c:y val="-0.17046106736657921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0.32717500056082732"/>
                  <c:y val="-6.7474327269535214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Общегосударств.</c:v>
                </c:pt>
                <c:pt idx="2">
                  <c:v>Соц. политика</c:v>
                </c:pt>
                <c:pt idx="3">
                  <c:v>Нац. экономика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ЖКХ</c:v>
                </c:pt>
                <c:pt idx="7">
                  <c:v>Прочие</c:v>
                </c:pt>
                <c:pt idx="8">
                  <c:v>МБТ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273.3</c:v>
                </c:pt>
                <c:pt idx="1">
                  <c:v>49.2</c:v>
                </c:pt>
                <c:pt idx="2">
                  <c:v>28.9</c:v>
                </c:pt>
                <c:pt idx="3">
                  <c:v>24.1</c:v>
                </c:pt>
                <c:pt idx="4">
                  <c:v>13.2</c:v>
                </c:pt>
                <c:pt idx="5">
                  <c:v>18.7</c:v>
                </c:pt>
                <c:pt idx="6">
                  <c:v>4.7</c:v>
                </c:pt>
                <c:pt idx="7">
                  <c:v>4.5999999999999996</c:v>
                </c:pt>
                <c:pt idx="8">
                  <c:v>18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CDF68-8FB4-499E-B0AE-0EFE648B0C2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8ABC7A5-1078-451F-8469-DD183B4CD2C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Сохранение и развитие налогового потенциала на территории района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DBF2FE7-0D01-4315-BD10-D3DCD6CC46FC}" type="parTrans" cxnId="{B38AC02F-7348-43E6-8DDE-0A13B33F3CB4}">
      <dgm:prSet/>
      <dgm:spPr/>
      <dgm:t>
        <a:bodyPr/>
        <a:lstStyle/>
        <a:p>
          <a:endParaRPr lang="ru-RU"/>
        </a:p>
      </dgm:t>
    </dgm:pt>
    <dgm:pt modelId="{68BFDC89-5D0D-493A-8E58-8F46B11AB0DA}" type="sibTrans" cxnId="{B38AC02F-7348-43E6-8DDE-0A13B33F3CB4}">
      <dgm:prSet/>
      <dgm:spPr/>
      <dgm:t>
        <a:bodyPr/>
        <a:lstStyle/>
        <a:p>
          <a:endParaRPr lang="ru-RU"/>
        </a:p>
      </dgm:t>
    </dgm:pt>
    <dgm:pt modelId="{09CB0584-341C-4732-9849-CB329C74FDB6}" type="pres">
      <dgm:prSet presAssocID="{0BBCDF68-8FB4-499E-B0AE-0EFE648B0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6BA1A0-DA99-4FD8-8F32-213D9264E597}" type="pres">
      <dgm:prSet presAssocID="{C8ABC7A5-1078-451F-8469-DD183B4CD2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47DA4-7507-46B6-B7CC-B21573C53239}" type="presOf" srcId="{0BBCDF68-8FB4-499E-B0AE-0EFE648B0C27}" destId="{09CB0584-341C-4732-9849-CB329C74FDB6}" srcOrd="0" destOrd="0" presId="urn:microsoft.com/office/officeart/2005/8/layout/vList2"/>
    <dgm:cxn modelId="{B38AC02F-7348-43E6-8DDE-0A13B33F3CB4}" srcId="{0BBCDF68-8FB4-499E-B0AE-0EFE648B0C27}" destId="{C8ABC7A5-1078-451F-8469-DD183B4CD2CE}" srcOrd="0" destOrd="0" parTransId="{8DBF2FE7-0D01-4315-BD10-D3DCD6CC46FC}" sibTransId="{68BFDC89-5D0D-493A-8E58-8F46B11AB0DA}"/>
    <dgm:cxn modelId="{BA5284A1-BE93-447C-AF1B-DA9739C24CED}" type="presOf" srcId="{C8ABC7A5-1078-451F-8469-DD183B4CD2CE}" destId="{846BA1A0-DA99-4FD8-8F32-213D9264E597}" srcOrd="0" destOrd="0" presId="urn:microsoft.com/office/officeart/2005/8/layout/vList2"/>
    <dgm:cxn modelId="{86397ABE-85FA-41C0-ABD4-6ADCDE30194D}" type="presParOf" srcId="{09CB0584-341C-4732-9849-CB329C74FDB6}" destId="{846BA1A0-DA99-4FD8-8F32-213D9264E5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D6F5B-1A92-4B3B-8AF4-BC4091C8C74A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A754D81-ABA8-4A95-A217-5AE6465C2C6C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C5CEF5-024F-481C-A315-E1B9BF7DE2D4}" type="parTrans" cxnId="{0B092359-1442-42C3-B788-139C4D0695AD}">
      <dgm:prSet/>
      <dgm:spPr/>
      <dgm:t>
        <a:bodyPr/>
        <a:lstStyle/>
        <a:p>
          <a:endParaRPr lang="ru-RU"/>
        </a:p>
      </dgm:t>
    </dgm:pt>
    <dgm:pt modelId="{6CE5D117-B095-4535-B0C0-467B773AC25F}" type="sibTrans" cxnId="{0B092359-1442-42C3-B788-139C4D0695AD}">
      <dgm:prSet/>
      <dgm:spPr/>
      <dgm:t>
        <a:bodyPr/>
        <a:lstStyle/>
        <a:p>
          <a:endParaRPr lang="ru-RU"/>
        </a:p>
      </dgm:t>
    </dgm:pt>
    <dgm:pt modelId="{63FD0977-6AAE-4EEB-A9BF-D3AE8CFB567E}" type="pres">
      <dgm:prSet presAssocID="{56AD6F5B-1A92-4B3B-8AF4-BC4091C8C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82621-0019-47B6-B34E-2FF4019376CD}" type="pres">
      <dgm:prSet presAssocID="{9A754D81-ABA8-4A95-A217-5AE6465C2C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792DC-D835-4341-A366-738ACAA587B7}" type="presOf" srcId="{9A754D81-ABA8-4A95-A217-5AE6465C2C6C}" destId="{D6F82621-0019-47B6-B34E-2FF4019376CD}" srcOrd="0" destOrd="0" presId="urn:microsoft.com/office/officeart/2005/8/layout/vList2"/>
    <dgm:cxn modelId="{371CDEDC-B343-44C0-9CDA-7CB57C2660F4}" type="presOf" srcId="{56AD6F5B-1A92-4B3B-8AF4-BC4091C8C74A}" destId="{63FD0977-6AAE-4EEB-A9BF-D3AE8CFB567E}" srcOrd="0" destOrd="0" presId="urn:microsoft.com/office/officeart/2005/8/layout/vList2"/>
    <dgm:cxn modelId="{0B092359-1442-42C3-B788-139C4D0695AD}" srcId="{56AD6F5B-1A92-4B3B-8AF4-BC4091C8C74A}" destId="{9A754D81-ABA8-4A95-A217-5AE6465C2C6C}" srcOrd="0" destOrd="0" parTransId="{BEC5CEF5-024F-481C-A315-E1B9BF7DE2D4}" sibTransId="{6CE5D117-B095-4535-B0C0-467B773AC25F}"/>
    <dgm:cxn modelId="{8E63B556-7C6C-4350-9827-7B35964A8EA6}" type="presParOf" srcId="{63FD0977-6AAE-4EEB-A9BF-D3AE8CFB567E}" destId="{D6F82621-0019-47B6-B34E-2FF4019376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18491-39AF-4934-BB23-8CCD8F5010A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2932490-463E-42BC-9D28-20590F13A96E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выявление и использование резервов для достижения планируемых результатов </a:t>
          </a:r>
        </a:p>
      </dgm:t>
    </dgm:pt>
    <dgm:pt modelId="{427D869C-9FE0-42FB-A801-C8D9BCAC88FE}" type="parTrans" cxnId="{5C6EE25F-3A9F-491F-83E8-285C1BE0C31A}">
      <dgm:prSet/>
      <dgm:spPr/>
      <dgm:t>
        <a:bodyPr/>
        <a:lstStyle/>
        <a:p>
          <a:endParaRPr lang="ru-RU"/>
        </a:p>
      </dgm:t>
    </dgm:pt>
    <dgm:pt modelId="{5747A9E7-D70D-4FBF-B332-7E341E19E87C}" type="sibTrans" cxnId="{5C6EE25F-3A9F-491F-83E8-285C1BE0C31A}">
      <dgm:prSet/>
      <dgm:spPr/>
      <dgm:t>
        <a:bodyPr/>
        <a:lstStyle/>
        <a:p>
          <a:endParaRPr lang="ru-RU"/>
        </a:p>
      </dgm:t>
    </dgm:pt>
    <dgm:pt modelId="{D3B0D773-D5A0-45C6-8BE6-ADD0FFF84AB0}" type="pres">
      <dgm:prSet presAssocID="{D7418491-39AF-4934-BB23-8CCD8F5010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69DA4-A6D8-4B4F-ACFD-64566BF84BEF}" type="pres">
      <dgm:prSet presAssocID="{B2932490-463E-42BC-9D28-20590F13A9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EE25F-3A9F-491F-83E8-285C1BE0C31A}" srcId="{D7418491-39AF-4934-BB23-8CCD8F5010A7}" destId="{B2932490-463E-42BC-9D28-20590F13A96E}" srcOrd="0" destOrd="0" parTransId="{427D869C-9FE0-42FB-A801-C8D9BCAC88FE}" sibTransId="{5747A9E7-D70D-4FBF-B332-7E341E19E87C}"/>
    <dgm:cxn modelId="{25B76B05-DADC-46C7-8871-34411293E556}" type="presOf" srcId="{B2932490-463E-42BC-9D28-20590F13A96E}" destId="{52269DA4-A6D8-4B4F-ACFD-64566BF84BEF}" srcOrd="0" destOrd="0" presId="urn:microsoft.com/office/officeart/2005/8/layout/vList2"/>
    <dgm:cxn modelId="{D494ED26-1F56-4364-A3AA-DA0E6B0E10B1}" type="presOf" srcId="{D7418491-39AF-4934-BB23-8CCD8F5010A7}" destId="{D3B0D773-D5A0-45C6-8BE6-ADD0FFF84AB0}" srcOrd="0" destOrd="0" presId="urn:microsoft.com/office/officeart/2005/8/layout/vList2"/>
    <dgm:cxn modelId="{4F02469B-41FE-41F0-AA3E-9426ACACBA99}" type="presParOf" srcId="{D3B0D773-D5A0-45C6-8BE6-ADD0FFF84AB0}" destId="{52269DA4-A6D8-4B4F-ACFD-64566BF84B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31B08-5C95-4181-8E6D-DB4F3AD4002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19FD8B3-8D00-4A7D-8365-C1BA4BD2976D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контроля в управлении бюджетным процессом</a:t>
          </a:r>
        </a:p>
      </dgm:t>
    </dgm:pt>
    <dgm:pt modelId="{F8F0571C-BA5D-46CA-9CE4-31DF9B927D71}" type="parTrans" cxnId="{FF07519B-A46D-4D2F-91E5-9D1EA77DAF97}">
      <dgm:prSet/>
      <dgm:spPr/>
      <dgm:t>
        <a:bodyPr/>
        <a:lstStyle/>
        <a:p>
          <a:endParaRPr lang="ru-RU"/>
        </a:p>
      </dgm:t>
    </dgm:pt>
    <dgm:pt modelId="{ADB9B151-07D7-4AF8-9419-81762DBA0371}" type="sibTrans" cxnId="{FF07519B-A46D-4D2F-91E5-9D1EA77DAF97}">
      <dgm:prSet/>
      <dgm:spPr/>
      <dgm:t>
        <a:bodyPr/>
        <a:lstStyle/>
        <a:p>
          <a:endParaRPr lang="ru-RU"/>
        </a:p>
      </dgm:t>
    </dgm:pt>
    <dgm:pt modelId="{1A0FFB35-48F0-4DEA-A2A7-2539B17570F9}" type="pres">
      <dgm:prSet presAssocID="{AC831B08-5C95-4181-8E6D-DB4F3AD40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B05A8-FAAA-4508-B71E-1FD947C57B1D}" type="pres">
      <dgm:prSet presAssocID="{319FD8B3-8D00-4A7D-8365-C1BA4BD2976D}" presName="parentText" presStyleLbl="node1" presStyleIdx="0" presStyleCnt="1" custScaleY="603756" custLinFactNeighborX="2215" custLinFactNeighborY="-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5CAE0-9A31-42D3-B358-26461DF271B5}" type="presOf" srcId="{319FD8B3-8D00-4A7D-8365-C1BA4BD2976D}" destId="{D4BB05A8-FAAA-4508-B71E-1FD947C57B1D}" srcOrd="0" destOrd="0" presId="urn:microsoft.com/office/officeart/2005/8/layout/vList2"/>
    <dgm:cxn modelId="{796F454E-6151-4699-915A-C2E935089056}" type="presOf" srcId="{AC831B08-5C95-4181-8E6D-DB4F3AD40025}" destId="{1A0FFB35-48F0-4DEA-A2A7-2539B17570F9}" srcOrd="0" destOrd="0" presId="urn:microsoft.com/office/officeart/2005/8/layout/vList2"/>
    <dgm:cxn modelId="{FF07519B-A46D-4D2F-91E5-9D1EA77DAF97}" srcId="{AC831B08-5C95-4181-8E6D-DB4F3AD40025}" destId="{319FD8B3-8D00-4A7D-8365-C1BA4BD2976D}" srcOrd="0" destOrd="0" parTransId="{F8F0571C-BA5D-46CA-9CE4-31DF9B927D71}" sibTransId="{ADB9B151-07D7-4AF8-9419-81762DBA0371}"/>
    <dgm:cxn modelId="{46630A55-594A-4604-A60A-C67D9E1B01CC}" type="presParOf" srcId="{1A0FFB35-48F0-4DEA-A2A7-2539B17570F9}" destId="{D4BB05A8-FAAA-4508-B71E-1FD947C57B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D679D-A9B3-406F-B3A5-5E87C7C1F1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2F9B41-8FED-4BF1-9AF2-C29BA9C8AF56}">
      <dgm:prSet/>
      <dgm:spPr/>
      <dgm:t>
        <a:bodyPr/>
        <a:lstStyle/>
        <a:p>
          <a:pPr rtl="0"/>
          <a:r>
            <a:rPr lang="ru-RU" b="1" dirty="0" smtClean="0">
              <a:effectLst/>
            </a:rPr>
            <a:t>1</a:t>
          </a:r>
          <a:endParaRPr lang="ru-RU" dirty="0">
            <a:effectLst/>
          </a:endParaRPr>
        </a:p>
      </dgm:t>
    </dgm:pt>
    <dgm:pt modelId="{66A1315A-9374-4E75-9D1C-2F242CEA2821}" type="parTrans" cxnId="{7D4B3013-4CD4-4936-862B-2AD81840651F}">
      <dgm:prSet/>
      <dgm:spPr/>
      <dgm:t>
        <a:bodyPr/>
        <a:lstStyle/>
        <a:p>
          <a:endParaRPr lang="ru-RU"/>
        </a:p>
      </dgm:t>
    </dgm:pt>
    <dgm:pt modelId="{F345F066-6CF5-4DEC-BCC5-7971A3F25C44}" type="sibTrans" cxnId="{7D4B3013-4CD4-4936-862B-2AD81840651F}">
      <dgm:prSet/>
      <dgm:spPr/>
      <dgm:t>
        <a:bodyPr/>
        <a:lstStyle/>
        <a:p>
          <a:endParaRPr lang="ru-RU"/>
        </a:p>
      </dgm:t>
    </dgm:pt>
    <dgm:pt modelId="{77DBD09E-E42E-4E7C-B69F-639A1C617995}" type="pres">
      <dgm:prSet presAssocID="{EA6D679D-A9B3-406F-B3A5-5E87C7C1F1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BEBAE-0D2C-45DF-8AEF-FB20771823EB}" type="pres">
      <dgm:prSet presAssocID="{7A2F9B41-8FED-4BF1-9AF2-C29BA9C8AF56}" presName="parentText" presStyleLbl="node1" presStyleIdx="0" presStyleCnt="1" custLinFactNeighborX="4956" custLinFactNeighborY="-3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52454-6E68-4FF1-AD3F-A9B7BFD09A21}" type="presOf" srcId="{7A2F9B41-8FED-4BF1-9AF2-C29BA9C8AF56}" destId="{A61BEBAE-0D2C-45DF-8AEF-FB20771823EB}" srcOrd="0" destOrd="0" presId="urn:microsoft.com/office/officeart/2005/8/layout/vList2"/>
    <dgm:cxn modelId="{7D4B3013-4CD4-4936-862B-2AD81840651F}" srcId="{EA6D679D-A9B3-406F-B3A5-5E87C7C1F1AA}" destId="{7A2F9B41-8FED-4BF1-9AF2-C29BA9C8AF56}" srcOrd="0" destOrd="0" parTransId="{66A1315A-9374-4E75-9D1C-2F242CEA2821}" sibTransId="{F345F066-6CF5-4DEC-BCC5-7971A3F25C44}"/>
    <dgm:cxn modelId="{4B48CBD3-5350-436C-ACA4-FAD6299E79BC}" type="presOf" srcId="{EA6D679D-A9B3-406F-B3A5-5E87C7C1F1AA}" destId="{77DBD09E-E42E-4E7C-B69F-639A1C617995}" srcOrd="0" destOrd="0" presId="urn:microsoft.com/office/officeart/2005/8/layout/vList2"/>
    <dgm:cxn modelId="{306EF7DE-EE57-40EC-A986-B2A7796E5D0F}" type="presParOf" srcId="{77DBD09E-E42E-4E7C-B69F-639A1C617995}" destId="{A61BEBAE-0D2C-45DF-8AEF-FB20771823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66F0A0-3ECC-483A-AABF-E9E6DF6C24E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DF48F99-5765-4F8D-8A72-7231B8BBF558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качества жизни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4D630E-0A07-4C39-B03A-B9D5A0723EF9}" type="parTrans" cxnId="{396FD385-0900-4067-AD6F-2D3883367903}">
      <dgm:prSet/>
      <dgm:spPr/>
      <dgm:t>
        <a:bodyPr/>
        <a:lstStyle/>
        <a:p>
          <a:endParaRPr lang="ru-RU"/>
        </a:p>
      </dgm:t>
    </dgm:pt>
    <dgm:pt modelId="{83CE71AB-8F9F-458D-8EA4-6777D3B64C2C}" type="sibTrans" cxnId="{396FD385-0900-4067-AD6F-2D3883367903}">
      <dgm:prSet/>
      <dgm:spPr/>
      <dgm:t>
        <a:bodyPr/>
        <a:lstStyle/>
        <a:p>
          <a:endParaRPr lang="ru-RU"/>
        </a:p>
      </dgm:t>
    </dgm:pt>
    <dgm:pt modelId="{2BC1092E-E361-4251-BB49-5D92A6F18530}" type="pres">
      <dgm:prSet presAssocID="{2066F0A0-3ECC-483A-AABF-E9E6DF6C24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09A90-42C0-4E4F-B57D-346A75B035E8}" type="pres">
      <dgm:prSet presAssocID="{1DF48F99-5765-4F8D-8A72-7231B8BBF5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7E192-1531-49D9-80CF-B33CF45F2D8D}" type="presOf" srcId="{1DF48F99-5765-4F8D-8A72-7231B8BBF558}" destId="{8B109A90-42C0-4E4F-B57D-346A75B035E8}" srcOrd="0" destOrd="0" presId="urn:microsoft.com/office/officeart/2005/8/layout/vList2"/>
    <dgm:cxn modelId="{396FD385-0900-4067-AD6F-2D3883367903}" srcId="{2066F0A0-3ECC-483A-AABF-E9E6DF6C24E3}" destId="{1DF48F99-5765-4F8D-8A72-7231B8BBF558}" srcOrd="0" destOrd="0" parTransId="{934D630E-0A07-4C39-B03A-B9D5A0723EF9}" sibTransId="{83CE71AB-8F9F-458D-8EA4-6777D3B64C2C}"/>
    <dgm:cxn modelId="{DCAEA000-C32D-44B4-A286-4DA49B3B4D68}" type="presOf" srcId="{2066F0A0-3ECC-483A-AABF-E9E6DF6C24E3}" destId="{2BC1092E-E361-4251-BB49-5D92A6F18530}" srcOrd="0" destOrd="0" presId="urn:microsoft.com/office/officeart/2005/8/layout/vList2"/>
    <dgm:cxn modelId="{3EF0E0B4-27CB-4498-972F-73403935BE4D}" type="presParOf" srcId="{2BC1092E-E361-4251-BB49-5D92A6F18530}" destId="{8B109A90-42C0-4E4F-B57D-346A75B035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7F910B-3D3C-4785-8DB1-65E2138E0F38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E069A8B-78D4-4782-9DCB-1C8146E88637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Поэтапное повышение заработной платы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FCAF1D-6DC8-4C22-91A2-111F744632BC}" type="parTrans" cxnId="{81194FFB-F467-4772-AC7A-B134224DD004}">
      <dgm:prSet/>
      <dgm:spPr/>
      <dgm:t>
        <a:bodyPr/>
        <a:lstStyle/>
        <a:p>
          <a:endParaRPr lang="ru-RU"/>
        </a:p>
      </dgm:t>
    </dgm:pt>
    <dgm:pt modelId="{BD2F4EDB-31F2-4B15-8990-2BCBA40CE704}" type="sibTrans" cxnId="{81194FFB-F467-4772-AC7A-B134224DD004}">
      <dgm:prSet/>
      <dgm:spPr/>
      <dgm:t>
        <a:bodyPr/>
        <a:lstStyle/>
        <a:p>
          <a:endParaRPr lang="ru-RU"/>
        </a:p>
      </dgm:t>
    </dgm:pt>
    <dgm:pt modelId="{263E3387-CC42-4330-A8B4-9DAFC718DBB8}" type="pres">
      <dgm:prSet presAssocID="{0D7F910B-3D3C-4785-8DB1-65E2138E0F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303A5-5601-44DF-931C-5D0060F87575}" type="pres">
      <dgm:prSet presAssocID="{2E069A8B-78D4-4782-9DCB-1C8146E88637}" presName="parentText" presStyleLbl="node1" presStyleIdx="0" presStyleCnt="1" custScaleX="95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4386E-7901-4677-B49C-9E3F697D827F}" type="presOf" srcId="{2E069A8B-78D4-4782-9DCB-1C8146E88637}" destId="{556303A5-5601-44DF-931C-5D0060F87575}" srcOrd="0" destOrd="0" presId="urn:microsoft.com/office/officeart/2005/8/layout/vList2"/>
    <dgm:cxn modelId="{81194FFB-F467-4772-AC7A-B134224DD004}" srcId="{0D7F910B-3D3C-4785-8DB1-65E2138E0F38}" destId="{2E069A8B-78D4-4782-9DCB-1C8146E88637}" srcOrd="0" destOrd="0" parTransId="{C3FCAF1D-6DC8-4C22-91A2-111F744632BC}" sibTransId="{BD2F4EDB-31F2-4B15-8990-2BCBA40CE704}"/>
    <dgm:cxn modelId="{33C32F7E-3306-46C4-9506-A202F4ACF5D0}" type="presOf" srcId="{0D7F910B-3D3C-4785-8DB1-65E2138E0F38}" destId="{263E3387-CC42-4330-A8B4-9DAFC718DBB8}" srcOrd="0" destOrd="0" presId="urn:microsoft.com/office/officeart/2005/8/layout/vList2"/>
    <dgm:cxn modelId="{202A0566-05B3-469F-B79A-3D96ED913A90}" type="presParOf" srcId="{263E3387-CC42-4330-A8B4-9DAFC718DBB8}" destId="{556303A5-5601-44DF-931C-5D0060F875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6BA1A0-DA99-4FD8-8F32-213D9264E597}">
      <dsp:nvSpPr>
        <dsp:cNvPr id="0" name=""/>
        <dsp:cNvSpPr/>
      </dsp:nvSpPr>
      <dsp:spPr>
        <a:xfrm>
          <a:off x="0" y="9181"/>
          <a:ext cx="4572032" cy="542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Сохранение и развитие налогового потенциала на территории района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181"/>
        <a:ext cx="4572032" cy="542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82621-0019-47B6-B34E-2FF4019376CD}">
      <dsp:nvSpPr>
        <dsp:cNvPr id="0" name=""/>
        <dsp:cNvSpPr/>
      </dsp:nvSpPr>
      <dsp:spPr>
        <a:xfrm>
          <a:off x="0" y="2671"/>
          <a:ext cx="5357850" cy="561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71"/>
        <a:ext cx="5357850" cy="561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69DA4-A6D8-4B4F-ACFD-64566BF84BEF}">
      <dsp:nvSpPr>
        <dsp:cNvPr id="0" name=""/>
        <dsp:cNvSpPr/>
      </dsp:nvSpPr>
      <dsp:spPr>
        <a:xfrm>
          <a:off x="0" y="33"/>
          <a:ext cx="5857916" cy="6111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выявление и использование резервов для достижения планируемых результатов </a:t>
          </a:r>
        </a:p>
      </dsp:txBody>
      <dsp:txXfrm>
        <a:off x="0" y="33"/>
        <a:ext cx="5857916" cy="6111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BB05A8-FAAA-4508-B71E-1FD947C57B1D}">
      <dsp:nvSpPr>
        <dsp:cNvPr id="0" name=""/>
        <dsp:cNvSpPr/>
      </dsp:nvSpPr>
      <dsp:spPr>
        <a:xfrm>
          <a:off x="0" y="0"/>
          <a:ext cx="6500858" cy="5789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финансового контроля в управлении бюджетным процессом</a:t>
          </a:r>
        </a:p>
      </dsp:txBody>
      <dsp:txXfrm>
        <a:off x="0" y="0"/>
        <a:ext cx="6500858" cy="5789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1BEBAE-0D2C-45DF-8AEF-FB20771823EB}">
      <dsp:nvSpPr>
        <dsp:cNvPr id="0" name=""/>
        <dsp:cNvSpPr/>
      </dsp:nvSpPr>
      <dsp:spPr>
        <a:xfrm>
          <a:off x="0" y="0"/>
          <a:ext cx="78581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/>
            </a:rPr>
            <a:t>1</a:t>
          </a:r>
          <a:endParaRPr lang="ru-RU" sz="2600" kern="1200" dirty="0">
            <a:effectLst/>
          </a:endParaRPr>
        </a:p>
      </dsp:txBody>
      <dsp:txXfrm>
        <a:off x="0" y="0"/>
        <a:ext cx="785818" cy="62361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109A90-42C0-4E4F-B57D-346A75B035E8}">
      <dsp:nvSpPr>
        <dsp:cNvPr id="0" name=""/>
        <dsp:cNvSpPr/>
      </dsp:nvSpPr>
      <dsp:spPr>
        <a:xfrm>
          <a:off x="0" y="3024"/>
          <a:ext cx="3143272" cy="917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качества жизни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24"/>
        <a:ext cx="3143272" cy="9172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303A5-5601-44DF-931C-5D0060F87575}">
      <dsp:nvSpPr>
        <dsp:cNvPr id="0" name=""/>
        <dsp:cNvSpPr/>
      </dsp:nvSpPr>
      <dsp:spPr>
        <a:xfrm>
          <a:off x="0" y="327"/>
          <a:ext cx="3143272" cy="9226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Поэтапное повышение заработной платы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27"/>
        <a:ext cx="3143272" cy="922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0.52137</cdr:x>
      <cdr:y>0.37887</cdr:y>
    </cdr:from>
    <cdr:to>
      <cdr:x>0.75214</cdr:x>
      <cdr:y>0.60751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648200" y="2209800"/>
          <a:ext cx="2057400" cy="13335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434 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7D61F-7295-4C6E-BDC1-2F686191BA61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7169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47169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DA73-3DB1-4F4C-B67D-B1406FCFE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A1964-3CC3-4FE3-8A75-6481883675E9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5188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36436"/>
            <a:ext cx="7956550" cy="306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7169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471690"/>
            <a:ext cx="4309798" cy="3406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7838-2EC2-4C9B-8656-EA81E9804E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FA24-06BC-49AF-B6C7-F1BB2025DF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2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2000" y="77788"/>
            <a:ext cx="3406775" cy="2555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37227" y="2512396"/>
            <a:ext cx="9481951" cy="4223466"/>
          </a:xfrm>
        </p:spPr>
        <p:txBody>
          <a:bodyPr/>
          <a:lstStyle/>
          <a:p>
            <a:pPr defTabSz="922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19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BB924-8043-421D-8EB0-9093DADC3B5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67803740"/>
              </p:ext>
            </p:extLst>
          </p:nvPr>
        </p:nvGraphicFramePr>
        <p:xfrm>
          <a:off x="1180064" y="4797737"/>
          <a:ext cx="5373106" cy="1129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5680"/>
                <a:gridCol w="1791035"/>
                <a:gridCol w="1896391"/>
              </a:tblGrid>
              <a:tr h="188291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</a:tr>
              <a:tr h="1882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</a:tr>
              <a:tr h="18829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</a:tr>
              <a:tr h="18829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</a:tr>
              <a:tr h="18829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</a:tr>
              <a:tr h="18829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3786" marR="133786" marT="31382" marB="31382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1822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CB7D0-A9DA-4961-9604-B3DB614A7B9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937F-77CC-47BF-B2F7-59B9514FC08B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D262-F8EC-4AA3-BADA-89E1C1C30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8B61-AA3E-4CE4-A83A-D7B409D7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mages.yandex.ru/yandsearch?source=psearch&amp;text=%D1%81%D0%BF%D0%BE%D1%80%D1%82&amp;pos=8&amp;rpt=simage&amp;lr=7&amp;uinfo=sw-1180-sh-906-fw-955-fh-598-pd-1&amp;img_url=http://www.franklinliquors.com/sports_link.jpg" TargetMode="Externa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oleObject" Target="../embeddings/_____Microsoft_Office_Excel_97-2003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kha.gov.ru/special/sites/default/files/story/img/2013_10/57/%20%D0%B1%D1%8E%D0%B4%D0%B6%D0%B5%D1%82%D0%B0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Ординский муниципальный район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085184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проекту решения                                                                                    «О бюджете Ординского муниципального района на 2019 год и на плановый период 2020 и 2021 годов»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www.rus-extrim.ru/media/djmediatools/cache/90-ordinskaya-peshchera-2009/1366x768-toheight-100-orda-2009_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44824"/>
            <a:ext cx="431672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5435566"/>
              </p:ext>
            </p:extLst>
          </p:nvPr>
        </p:nvGraphicFramePr>
        <p:xfrm>
          <a:off x="2143108" y="5214950"/>
          <a:ext cx="6558597" cy="1219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99246"/>
                <a:gridCol w="1523234"/>
                <a:gridCol w="1539699"/>
                <a:gridCol w="149641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проект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проект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проект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89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alpha val="8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88640"/>
            <a:ext cx="734481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Ординского муниципального района на 2019-2021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гг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(млн. руб.)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2970" y="4978870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4386" y="4623360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0312" y="4437112"/>
            <a:ext cx="72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7701" y="2085251"/>
            <a:ext cx="504056" cy="47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649593"/>
            <a:ext cx="504056" cy="43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04878" y="1697556"/>
            <a:ext cx="523306" cy="33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369174" y="1352505"/>
            <a:ext cx="523306" cy="33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0913" cy="132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Овал 25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</a:t>
            </a:r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0" y="1714488"/>
          <a:ext cx="3000364" cy="317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2915816" y="1556792"/>
          <a:ext cx="300039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5940152" y="1196752"/>
          <a:ext cx="300039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31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429652" y="6469900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Доходы районного бюджета в 2017-2021 годах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288001" y="1600200"/>
          <a:ext cx="8675727" cy="485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727"/>
                <a:gridCol w="1368000"/>
                <a:gridCol w="1368000"/>
                <a:gridCol w="1368000"/>
                <a:gridCol w="1368000"/>
                <a:gridCol w="1368000"/>
              </a:tblGrid>
              <a:tr h="9758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 (факт)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 (ожидаемое)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(прогноз)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(прогноз)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2021 год (прогноз)</a:t>
                      </a:r>
                    </a:p>
                  </a:txBody>
                  <a:tcPr anchor="ctr"/>
                </a:tc>
              </a:tr>
              <a:tr h="9417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36,67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37,56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37,71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34,07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85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69,44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65,37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58,64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58,91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85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381,28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479,50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338,56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359,31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358,99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85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487,15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581,54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434,76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455,93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452,12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020272" y="1124744"/>
            <a:ext cx="18741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Млн.руб.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Прогноз основных видов налоговых доходов Ординского района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539552" y="1556792"/>
          <a:ext cx="8136905" cy="44850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88291"/>
                <a:gridCol w="1717905"/>
                <a:gridCol w="1666437"/>
                <a:gridCol w="1564272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2020 год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5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 всего, (млн.руб.)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37,56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37,71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34,07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НДФЛ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22,60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22,60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3,91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4,07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28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Транспортный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27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074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Задолженность и перерасчеты по отмененным налогам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8316416" y="6453336"/>
            <a:ext cx="64807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12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429652" y="6469900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13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Прогноз основных видов неналоговых доходов Ординского района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467544" y="1556792"/>
          <a:ext cx="8280921" cy="42269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29926"/>
                <a:gridCol w="1449161"/>
                <a:gridCol w="1449161"/>
                <a:gridCol w="155267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2021 год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9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 доходы всего, (млн.руб.)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58,64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58,91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56,87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6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Платежи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280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оказания платных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/>
                </a:tc>
              </a:tr>
              <a:tr h="360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имущества и земельных участков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27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68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неналоговые</a:t>
                      </a:r>
                      <a:r>
                        <a:rPr lang="ru-RU" sz="1600" baseline="0" dirty="0" smtClean="0"/>
                        <a:t>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Прогноз межбюджетных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трансфертов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0700039"/>
              </p:ext>
            </p:extLst>
          </p:nvPr>
        </p:nvGraphicFramePr>
        <p:xfrm>
          <a:off x="467545" y="1484784"/>
          <a:ext cx="8280918" cy="46302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78022"/>
                <a:gridCol w="1549956"/>
                <a:gridCol w="1549956"/>
                <a:gridCol w="1402984"/>
              </a:tblGrid>
              <a:tr h="7786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2021 год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2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Безвозмездные</a:t>
                      </a:r>
                      <a:r>
                        <a:rPr lang="ru-RU" sz="1600" baseline="0" dirty="0" smtClean="0"/>
                        <a:t> поступления</a:t>
                      </a:r>
                      <a:r>
                        <a:rPr lang="ru-RU" sz="1600" dirty="0" smtClean="0"/>
                        <a:t>, (млн.руб.)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338,56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359,31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358,99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44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Дотация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117,79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110,78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112,27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664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Субсидии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15,25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55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215,81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233,16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231,47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81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79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Прочие 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58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 доходов прошлых лет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15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68313" y="2852738"/>
            <a:ext cx="86756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  <a:p>
            <a:endParaRPr lang="ru-RU" sz="180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21736" name="Group 232"/>
          <p:cNvGraphicFramePr>
            <a:graphicFrameLocks noGrp="1"/>
          </p:cNvGraphicFramePr>
          <p:nvPr/>
        </p:nvGraphicFramePr>
        <p:xfrm>
          <a:off x="467544" y="1052736"/>
          <a:ext cx="8280921" cy="5480566"/>
        </p:xfrm>
        <a:graphic>
          <a:graphicData uri="http://schemas.openxmlformats.org/drawingml/2006/table">
            <a:tbl>
              <a:tblPr/>
              <a:tblGrid>
                <a:gridCol w="4029916"/>
                <a:gridCol w="1511469"/>
                <a:gridCol w="1417001"/>
                <a:gridCol w="1322535"/>
              </a:tblGrid>
              <a:tr h="4606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 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67681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на выравнивание бюджетной обеспеченности бюджетам сельских 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18 080,10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17 533,10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17 373,10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881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Ашапское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4 656,50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4 556,80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4 519,80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3881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Карьевское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1 823,10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1 443,40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1 442,90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3881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Красноясыльское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6 022,40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6 109,70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6 049,20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3881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Медянское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5 578,10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5 423,20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5 361,20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157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Ординское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157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 за счет субвенции из краевого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4 833,10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4 833,10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4 833,10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57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Ашапское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1 244,80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1 256,10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1 257,40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157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Карьевское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487,40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397,90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401,50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157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Красноясыльское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1 609,80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1 684,20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1 682,80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157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Медянское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1 491,10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1 494,90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1 491,40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371573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Ординское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сельское поселение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332656"/>
            <a:ext cx="835292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Финансовая помощь бюджетам поселений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16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8640"/>
            <a:ext cx="84582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2019 год плановый период 2020 и 2021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51520" y="1268760"/>
            <a:ext cx="8640960" cy="1008112"/>
            <a:chOff x="324644" y="1268760"/>
            <a:chExt cx="8567836" cy="1008112"/>
          </a:xfrm>
        </p:grpSpPr>
        <p:sp>
          <p:nvSpPr>
            <p:cNvPr id="19" name="Полилиния 18"/>
            <p:cNvSpPr/>
            <p:nvPr/>
          </p:nvSpPr>
          <p:spPr>
            <a:xfrm>
              <a:off x="324644" y="1268760"/>
              <a:ext cx="8567836" cy="1008112"/>
            </a:xfrm>
            <a:custGeom>
              <a:avLst/>
              <a:gdLst>
                <a:gd name="connsiteX0" fmla="*/ 0 w 8567836"/>
                <a:gd name="connsiteY0" fmla="*/ 37432 h 374317"/>
                <a:gd name="connsiteX1" fmla="*/ 37432 w 8567836"/>
                <a:gd name="connsiteY1" fmla="*/ 0 h 374317"/>
                <a:gd name="connsiteX2" fmla="*/ 8530404 w 8567836"/>
                <a:gd name="connsiteY2" fmla="*/ 0 h 374317"/>
                <a:gd name="connsiteX3" fmla="*/ 8567836 w 8567836"/>
                <a:gd name="connsiteY3" fmla="*/ 37432 h 374317"/>
                <a:gd name="connsiteX4" fmla="*/ 8567836 w 8567836"/>
                <a:gd name="connsiteY4" fmla="*/ 336885 h 374317"/>
                <a:gd name="connsiteX5" fmla="*/ 8530404 w 8567836"/>
                <a:gd name="connsiteY5" fmla="*/ 374317 h 374317"/>
                <a:gd name="connsiteX6" fmla="*/ 37432 w 8567836"/>
                <a:gd name="connsiteY6" fmla="*/ 374317 h 374317"/>
                <a:gd name="connsiteX7" fmla="*/ 0 w 8567836"/>
                <a:gd name="connsiteY7" fmla="*/ 336885 h 374317"/>
                <a:gd name="connsiteX8" fmla="*/ 0 w 8567836"/>
                <a:gd name="connsiteY8" fmla="*/ 37432 h 3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374317">
                  <a:moveTo>
                    <a:pt x="0" y="37432"/>
                  </a:moveTo>
                  <a:cubicBezTo>
                    <a:pt x="0" y="16759"/>
                    <a:pt x="16759" y="0"/>
                    <a:pt x="37432" y="0"/>
                  </a:cubicBezTo>
                  <a:lnTo>
                    <a:pt x="8530404" y="0"/>
                  </a:lnTo>
                  <a:cubicBezTo>
                    <a:pt x="8551077" y="0"/>
                    <a:pt x="8567836" y="16759"/>
                    <a:pt x="8567836" y="37432"/>
                  </a:cubicBezTo>
                  <a:lnTo>
                    <a:pt x="8567836" y="336885"/>
                  </a:lnTo>
                  <a:cubicBezTo>
                    <a:pt x="8567836" y="357558"/>
                    <a:pt x="8551077" y="374317"/>
                    <a:pt x="8530404" y="374317"/>
                  </a:cubicBezTo>
                  <a:lnTo>
                    <a:pt x="37432" y="374317"/>
                  </a:lnTo>
                  <a:cubicBezTo>
                    <a:pt x="16759" y="374317"/>
                    <a:pt x="0" y="357558"/>
                    <a:pt x="0" y="336885"/>
                  </a:cubicBezTo>
                  <a:lnTo>
                    <a:pt x="0" y="374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приоритет - действующие расходные обязательства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96043" y="1340768"/>
              <a:ext cx="1224136" cy="540355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34000" b="-34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Группа 37"/>
          <p:cNvGrpSpPr/>
          <p:nvPr/>
        </p:nvGrpSpPr>
        <p:grpSpPr>
          <a:xfrm>
            <a:off x="251520" y="3789040"/>
            <a:ext cx="8640960" cy="1296144"/>
            <a:chOff x="396652" y="2807697"/>
            <a:chExt cx="8567836" cy="914398"/>
          </a:xfrm>
        </p:grpSpPr>
        <p:sp>
          <p:nvSpPr>
            <p:cNvPr id="25" name="Полилиния 24"/>
            <p:cNvSpPr/>
            <p:nvPr/>
          </p:nvSpPr>
          <p:spPr>
            <a:xfrm>
              <a:off x="396652" y="2807697"/>
              <a:ext cx="8567836" cy="914398"/>
            </a:xfrm>
            <a:custGeom>
              <a:avLst/>
              <a:gdLst>
                <a:gd name="connsiteX0" fmla="*/ 0 w 8567836"/>
                <a:gd name="connsiteY0" fmla="*/ 71642 h 716424"/>
                <a:gd name="connsiteX1" fmla="*/ 71642 w 8567836"/>
                <a:gd name="connsiteY1" fmla="*/ 0 h 716424"/>
                <a:gd name="connsiteX2" fmla="*/ 8496194 w 8567836"/>
                <a:gd name="connsiteY2" fmla="*/ 0 h 716424"/>
                <a:gd name="connsiteX3" fmla="*/ 8567836 w 8567836"/>
                <a:gd name="connsiteY3" fmla="*/ 71642 h 716424"/>
                <a:gd name="connsiteX4" fmla="*/ 8567836 w 8567836"/>
                <a:gd name="connsiteY4" fmla="*/ 644782 h 716424"/>
                <a:gd name="connsiteX5" fmla="*/ 8496194 w 8567836"/>
                <a:gd name="connsiteY5" fmla="*/ 716424 h 716424"/>
                <a:gd name="connsiteX6" fmla="*/ 71642 w 8567836"/>
                <a:gd name="connsiteY6" fmla="*/ 716424 h 716424"/>
                <a:gd name="connsiteX7" fmla="*/ 0 w 8567836"/>
                <a:gd name="connsiteY7" fmla="*/ 644782 h 716424"/>
                <a:gd name="connsiteX8" fmla="*/ 0 w 8567836"/>
                <a:gd name="connsiteY8" fmla="*/ 71642 h 7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716424">
                  <a:moveTo>
                    <a:pt x="0" y="71642"/>
                  </a:moveTo>
                  <a:cubicBezTo>
                    <a:pt x="0" y="32075"/>
                    <a:pt x="32075" y="0"/>
                    <a:pt x="71642" y="0"/>
                  </a:cubicBezTo>
                  <a:lnTo>
                    <a:pt x="8496194" y="0"/>
                  </a:lnTo>
                  <a:cubicBezTo>
                    <a:pt x="8535761" y="0"/>
                    <a:pt x="8567836" y="32075"/>
                    <a:pt x="8567836" y="71642"/>
                  </a:cubicBezTo>
                  <a:lnTo>
                    <a:pt x="8567836" y="644782"/>
                  </a:lnTo>
                  <a:cubicBezTo>
                    <a:pt x="8567836" y="684349"/>
                    <a:pt x="8535761" y="716424"/>
                    <a:pt x="8496194" y="716424"/>
                  </a:cubicBezTo>
                  <a:lnTo>
                    <a:pt x="71642" y="716424"/>
                  </a:lnTo>
                  <a:cubicBezTo>
                    <a:pt x="32075" y="716424"/>
                    <a:pt x="0" y="684349"/>
                    <a:pt x="0" y="644782"/>
                  </a:cubicBezTo>
                  <a:lnTo>
                    <a:pt x="0" y="7164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предусматриваются средства на индексацию расходов только на тепловую энергию, электрическую энергию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468051" y="2890824"/>
              <a:ext cx="1285175" cy="748143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Группа 4"/>
          <p:cNvGrpSpPr/>
          <p:nvPr/>
        </p:nvGrpSpPr>
        <p:grpSpPr>
          <a:xfrm>
            <a:off x="251520" y="5445224"/>
            <a:ext cx="8640960" cy="1224136"/>
            <a:chOff x="590965" y="5347122"/>
            <a:chExt cx="8567836" cy="839239"/>
          </a:xfrm>
        </p:grpSpPr>
        <p:sp>
          <p:nvSpPr>
            <p:cNvPr id="29" name="Полилиния 28"/>
            <p:cNvSpPr/>
            <p:nvPr/>
          </p:nvSpPr>
          <p:spPr>
            <a:xfrm>
              <a:off x="590965" y="5347122"/>
              <a:ext cx="8567836" cy="839239"/>
            </a:xfrm>
            <a:custGeom>
              <a:avLst/>
              <a:gdLst>
                <a:gd name="connsiteX0" fmla="*/ 0 w 8567836"/>
                <a:gd name="connsiteY0" fmla="*/ 71642 h 716424"/>
                <a:gd name="connsiteX1" fmla="*/ 71642 w 8567836"/>
                <a:gd name="connsiteY1" fmla="*/ 0 h 716424"/>
                <a:gd name="connsiteX2" fmla="*/ 8496194 w 8567836"/>
                <a:gd name="connsiteY2" fmla="*/ 0 h 716424"/>
                <a:gd name="connsiteX3" fmla="*/ 8567836 w 8567836"/>
                <a:gd name="connsiteY3" fmla="*/ 71642 h 716424"/>
                <a:gd name="connsiteX4" fmla="*/ 8567836 w 8567836"/>
                <a:gd name="connsiteY4" fmla="*/ 644782 h 716424"/>
                <a:gd name="connsiteX5" fmla="*/ 8496194 w 8567836"/>
                <a:gd name="connsiteY5" fmla="*/ 716424 h 716424"/>
                <a:gd name="connsiteX6" fmla="*/ 71642 w 8567836"/>
                <a:gd name="connsiteY6" fmla="*/ 716424 h 716424"/>
                <a:gd name="connsiteX7" fmla="*/ 0 w 8567836"/>
                <a:gd name="connsiteY7" fmla="*/ 644782 h 716424"/>
                <a:gd name="connsiteX8" fmla="*/ 0 w 8567836"/>
                <a:gd name="connsiteY8" fmla="*/ 71642 h 7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716424">
                  <a:moveTo>
                    <a:pt x="0" y="71642"/>
                  </a:moveTo>
                  <a:cubicBezTo>
                    <a:pt x="0" y="32075"/>
                    <a:pt x="32075" y="0"/>
                    <a:pt x="71642" y="0"/>
                  </a:cubicBezTo>
                  <a:lnTo>
                    <a:pt x="8496194" y="0"/>
                  </a:lnTo>
                  <a:cubicBezTo>
                    <a:pt x="8535761" y="0"/>
                    <a:pt x="8567836" y="32075"/>
                    <a:pt x="8567836" y="71642"/>
                  </a:cubicBezTo>
                  <a:lnTo>
                    <a:pt x="8567836" y="644782"/>
                  </a:lnTo>
                  <a:cubicBezTo>
                    <a:pt x="8567836" y="684349"/>
                    <a:pt x="8535761" y="716424"/>
                    <a:pt x="8496194" y="716424"/>
                  </a:cubicBezTo>
                  <a:lnTo>
                    <a:pt x="71642" y="716424"/>
                  </a:lnTo>
                  <a:cubicBezTo>
                    <a:pt x="32075" y="716424"/>
                    <a:pt x="0" y="684349"/>
                    <a:pt x="0" y="644782"/>
                  </a:cubicBezTo>
                  <a:lnTo>
                    <a:pt x="0" y="716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48048" y="5407068"/>
              <a:ext cx="1370890" cy="667235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98000" b="-98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Группа 3"/>
          <p:cNvGrpSpPr/>
          <p:nvPr/>
        </p:nvGrpSpPr>
        <p:grpSpPr>
          <a:xfrm>
            <a:off x="251520" y="2492896"/>
            <a:ext cx="8640960" cy="936102"/>
            <a:chOff x="253245" y="1914119"/>
            <a:chExt cx="8567836" cy="862583"/>
          </a:xfrm>
        </p:grpSpPr>
        <p:sp>
          <p:nvSpPr>
            <p:cNvPr id="21" name="Полилиния 20"/>
            <p:cNvSpPr/>
            <p:nvPr/>
          </p:nvSpPr>
          <p:spPr>
            <a:xfrm>
              <a:off x="253245" y="1914119"/>
              <a:ext cx="8567836" cy="862583"/>
            </a:xfrm>
            <a:custGeom>
              <a:avLst/>
              <a:gdLst>
                <a:gd name="connsiteX0" fmla="*/ 0 w 8567836"/>
                <a:gd name="connsiteY0" fmla="*/ 63767 h 637674"/>
                <a:gd name="connsiteX1" fmla="*/ 63767 w 8567836"/>
                <a:gd name="connsiteY1" fmla="*/ 0 h 637674"/>
                <a:gd name="connsiteX2" fmla="*/ 8504069 w 8567836"/>
                <a:gd name="connsiteY2" fmla="*/ 0 h 637674"/>
                <a:gd name="connsiteX3" fmla="*/ 8567836 w 8567836"/>
                <a:gd name="connsiteY3" fmla="*/ 63767 h 637674"/>
                <a:gd name="connsiteX4" fmla="*/ 8567836 w 8567836"/>
                <a:gd name="connsiteY4" fmla="*/ 573907 h 637674"/>
                <a:gd name="connsiteX5" fmla="*/ 8504069 w 8567836"/>
                <a:gd name="connsiteY5" fmla="*/ 637674 h 637674"/>
                <a:gd name="connsiteX6" fmla="*/ 63767 w 8567836"/>
                <a:gd name="connsiteY6" fmla="*/ 637674 h 637674"/>
                <a:gd name="connsiteX7" fmla="*/ 0 w 8567836"/>
                <a:gd name="connsiteY7" fmla="*/ 573907 h 637674"/>
                <a:gd name="connsiteX8" fmla="*/ 0 w 8567836"/>
                <a:gd name="connsiteY8" fmla="*/ 63767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637674">
                  <a:moveTo>
                    <a:pt x="0" y="63767"/>
                  </a:moveTo>
                  <a:cubicBezTo>
                    <a:pt x="0" y="28549"/>
                    <a:pt x="28549" y="0"/>
                    <a:pt x="63767" y="0"/>
                  </a:cubicBezTo>
                  <a:lnTo>
                    <a:pt x="8504069" y="0"/>
                  </a:lnTo>
                  <a:cubicBezTo>
                    <a:pt x="8539287" y="0"/>
                    <a:pt x="8567836" y="28549"/>
                    <a:pt x="8567836" y="63767"/>
                  </a:cubicBezTo>
                  <a:lnTo>
                    <a:pt x="8567836" y="573907"/>
                  </a:lnTo>
                  <a:cubicBezTo>
                    <a:pt x="8567836" y="609125"/>
                    <a:pt x="8539287" y="637674"/>
                    <a:pt x="8504069" y="637674"/>
                  </a:cubicBezTo>
                  <a:lnTo>
                    <a:pt x="63767" y="637674"/>
                  </a:lnTo>
                  <a:cubicBezTo>
                    <a:pt x="28549" y="637674"/>
                    <a:pt x="0" y="609125"/>
                    <a:pt x="0" y="573907"/>
                  </a:cubicBezTo>
                  <a:lnTo>
                    <a:pt x="0" y="6376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исполнение указов Президента РФ о повышении заработной платы работникам бюджетной сферы</a:t>
              </a:r>
              <a:endParaRPr lang="ru-RU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4644" y="1968031"/>
              <a:ext cx="1274140" cy="485204"/>
            </a:xfrm>
            <a:prstGeom prst="roundRect">
              <a:avLst>
                <a:gd name="adj" fmla="val 10000"/>
              </a:avLst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33000" b="-33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Прямоугольник 27"/>
          <p:cNvSpPr/>
          <p:nvPr/>
        </p:nvSpPr>
        <p:spPr>
          <a:xfrm>
            <a:off x="2051720" y="5517232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17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1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1296144" cy="4699992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4419600" y="1676400"/>
            <a:ext cx="4544888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сферы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и ЖКХ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земельными ресурсами и имуществом</a:t>
            </a: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безопасность</a:t>
            </a: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гражданского единства и гармонизация межнациональных отношений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и развитие народных промыслов и ремёсел</a:t>
            </a:r>
          </a:p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сельских территорий 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676400"/>
            <a:ext cx="1328936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279 212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46 343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13 231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5 008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2 118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1074</a:t>
            </a:r>
          </a:p>
          <a:p>
            <a:pPr algn="r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439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1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5512" y="0"/>
            <a:ext cx="667848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Ординского района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2019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371600" y="1600200"/>
            <a:ext cx="648072" cy="47244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068960"/>
            <a:ext cx="1676400" cy="15792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429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347961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 descr="spor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2592266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501650"/>
          </a:xfrm>
        </p:spPr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7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6019800" cy="914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Объемы расходов бюджета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2706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1430338" y="1600200"/>
          <a:ext cx="6283325" cy="4706938"/>
        </p:xfrm>
        <a:graphic>
          <a:graphicData uri="http://schemas.openxmlformats.org/presentationml/2006/ole">
            <p:oleObj spid="_x0000_s1026" name="Worksheet" r:id="rId4" imgW="8686746" imgH="6507515" progId="Excel.Sheet.8">
              <p:embed/>
            </p:oleObj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1520" y="260648"/>
            <a:ext cx="2286000" cy="1219200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/>
              </a:extLst>
            </a:blip>
            <a:srcRect/>
            <a:stretch>
              <a:fillRect t="-33000" b="-33000"/>
            </a:stretch>
          </a:blipFill>
          <a:effectLst>
            <a:glow rad="228600">
              <a:schemeClr val="bg2">
                <a:lumMod val="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19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расходов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4903731"/>
              </p:ext>
            </p:extLst>
          </p:nvPr>
        </p:nvGraphicFramePr>
        <p:xfrm>
          <a:off x="1752600" y="1524001"/>
          <a:ext cx="7086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лако 6"/>
          <p:cNvSpPr/>
          <p:nvPr/>
        </p:nvSpPr>
        <p:spPr>
          <a:xfrm>
            <a:off x="0" y="1371600"/>
            <a:ext cx="3429000" cy="23622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РАСХОДОВ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434 754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00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1872208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00000" flipV="1">
            <a:off x="323528" y="4581128"/>
            <a:ext cx="2740025" cy="1968202"/>
          </a:xfrm>
          <a:noFill/>
          <a:ln/>
        </p:spPr>
      </p:pic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340769"/>
            <a:ext cx="8507412" cy="4967956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	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Ординского района – бюджета </a:t>
            </a:r>
          </a:p>
          <a:p>
            <a:pPr algn="r">
              <a:buFont typeface="Wingdings 2" pitchFamily="18" charset="2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района, а именно: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проекта бюджета района на предстоящий </a:t>
            </a:r>
          </a:p>
          <a:p>
            <a:pPr algn="r">
              <a:buFont typeface="Wingdings 2" pitchFamily="18" charset="2"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2019 год и на плановый период 2020 и 2021 годов.</a:t>
            </a:r>
          </a:p>
          <a:p>
            <a:pPr algn="just">
              <a:buFont typeface="Wingdings 2" pitchFamily="18" charset="2"/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	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района затрагивает интересы каждого жителя Ординского района.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Мы постарались в доступной и понятной форме для граждан, представить основные показатели бюджета района.</a:t>
            </a:r>
            <a:endParaRPr lang="ru-RU" sz="1800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нацелен на получение                   обратной связи от граждан, которым интересны 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современные проблемы муниципальных финансов в</a:t>
            </a:r>
          </a:p>
          <a:p>
            <a:pPr algn="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Пермском крае и Ординском районе.</a:t>
            </a:r>
          </a:p>
          <a:p>
            <a:pPr>
              <a:buFont typeface="Wingdings 2" pitchFamily="18" charset="2"/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404664"/>
            <a:ext cx="5760640" cy="576064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429652" y="630077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91400" cy="6858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8915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0" y="0"/>
            <a:ext cx="1905000" cy="9906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xmlns:dgm="http://schemas.openxmlformats.org/drawingml/2006/diagram" val="0"/>
                </a:ext>
              </a:extLst>
            </a:blip>
            <a:srcRect/>
            <a:stretch>
              <a:fillRect t="-6000" b="-6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792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расходы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района)</a:t>
            </a:r>
          </a:p>
        </p:txBody>
      </p:sp>
      <p:sp>
        <p:nvSpPr>
          <p:cNvPr id="8192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4268D8-77C8-4292-A498-EAD31DC8D20B}" type="slidenum">
              <a:rPr lang="ru-RU" smtClean="0"/>
              <a:pPr/>
              <a:t>21</a:t>
            </a:fld>
            <a:endParaRPr lang="ru-RU" smtClean="0"/>
          </a:p>
        </p:txBody>
      </p:sp>
      <p:graphicFrame>
        <p:nvGraphicFramePr>
          <p:cNvPr id="76514" name="Group 738"/>
          <p:cNvGraphicFramePr>
            <a:graphicFrameLocks noGrp="1"/>
          </p:cNvGraphicFramePr>
          <p:nvPr/>
        </p:nvGraphicFramePr>
        <p:xfrm>
          <a:off x="457200" y="1371601"/>
          <a:ext cx="8229600" cy="5351073"/>
        </p:xfrm>
        <a:graphic>
          <a:graphicData uri="http://schemas.openxmlformats.org/drawingml/2006/table">
            <a:tbl>
              <a:tblPr/>
              <a:tblGrid>
                <a:gridCol w="6858000"/>
                <a:gridCol w="1371600"/>
              </a:tblGrid>
              <a:tr h="4918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01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самоуправления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41 322,2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20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уровня бюджетной обеспеченности поселений из районного фонда финансовой поддержки поселений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13 247,0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МКУ «Централизованная бухгалтерия»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0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МКУ «ОКС»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ЕДСС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3 072,0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75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организациям автомобильного транспорта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7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7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сбору и удалению твёрдых бытовых отходов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675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599" r="3937" b="4251"/>
          <a:stretch>
            <a:fillRect/>
          </a:stretch>
        </p:blipFill>
        <p:spPr bwMode="auto">
          <a:xfrm>
            <a:off x="251520" y="188640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95736" y="5589240"/>
            <a:ext cx="4320480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материалами по бюджету можно ознакомиться: 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www.orda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permarea.ru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9709298">
            <a:off x="4383644" y="5161084"/>
            <a:ext cx="432471" cy="5034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88424" y="645333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24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090042" cy="129614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0" indent="0"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292080" y="2132856"/>
            <a:ext cx="3096344" cy="129614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252000" bIns="36000" anchor="ctr">
            <a:normAutofit fontScale="25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0" indent="0" algn="ct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ЖКХ, культура и другие), капитальное строительство и другие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202" name="Picture 2" descr="http://sakha.gov.ru/special/sites/default/files/story/img/2013_10/57/%20%D0%B1%D1%8E%D0%B4%D0%B6%D0%B5%D1%82%D0%B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577" y="2276872"/>
            <a:ext cx="131884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5556" y="1124744"/>
            <a:ext cx="799288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 форма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319" y="5877272"/>
            <a:ext cx="76493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 органам, составляющим и утверждающим бюджет </a:t>
            </a:r>
          </a:p>
        </p:txBody>
      </p:sp>
      <p:pic>
        <p:nvPicPr>
          <p:cNvPr id="8215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027" y="4437112"/>
            <a:ext cx="9759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411760" y="404664"/>
            <a:ext cx="4320480" cy="500066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251520" y="4149080"/>
            <a:ext cx="3563888" cy="136815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превышения расходов над доходами образуется дефицит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необходимы источники покрытия дефицита, можно, например, использовать остатки средств или привлечь средства в долг 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5292080" y="4149080"/>
            <a:ext cx="3602140" cy="136815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случае превышения доходов над расходами образуется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профицит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бюджета (можно накапливать резервы, погашать имеющиеся долги)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60432" y="6453336"/>
            <a:ext cx="504056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8429652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 Ординского района на 2019-2021 годы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500833"/>
            <a:ext cx="642942" cy="214315"/>
          </a:xfrm>
        </p:spPr>
        <p:txBody>
          <a:bodyPr/>
          <a:lstStyle/>
          <a:p>
            <a:fld id="{0DF55276-7436-4E82-921F-7D04667C0D27}" type="slidenum">
              <a:rPr lang="ru-RU" sz="14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4</a:t>
            </a:fld>
            <a:endParaRPr lang="ru-RU" sz="1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259632" y="1628800"/>
          <a:ext cx="4572032" cy="56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403648" y="2348880"/>
          <a:ext cx="5357850" cy="56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4138374883"/>
              </p:ext>
            </p:extLst>
          </p:nvPr>
        </p:nvGraphicFramePr>
        <p:xfrm>
          <a:off x="1643042" y="3123401"/>
          <a:ext cx="5857916" cy="611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2305906641"/>
              </p:ext>
            </p:extLst>
          </p:nvPr>
        </p:nvGraphicFramePr>
        <p:xfrm>
          <a:off x="1979712" y="3933056"/>
          <a:ext cx="6500858" cy="57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428596" y="1571613"/>
          <a:ext cx="785818" cy="64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3" name="Группа 17"/>
          <p:cNvGrpSpPr/>
          <p:nvPr/>
        </p:nvGrpSpPr>
        <p:grpSpPr>
          <a:xfrm>
            <a:off x="539552" y="2276872"/>
            <a:ext cx="849109" cy="674444"/>
            <a:chOff x="30442" y="30442"/>
            <a:chExt cx="748196" cy="6541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4258" y="60997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30442" y="30442"/>
              <a:ext cx="653495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 2</a:t>
              </a:r>
              <a:endParaRPr lang="ru-RU" sz="2600" kern="1200" dirty="0"/>
            </a:p>
          </p:txBody>
        </p:sp>
      </p:grpSp>
      <p:grpSp>
        <p:nvGrpSpPr>
          <p:cNvPr id="5" name="Группа 20"/>
          <p:cNvGrpSpPr/>
          <p:nvPr/>
        </p:nvGrpSpPr>
        <p:grpSpPr>
          <a:xfrm>
            <a:off x="755576" y="3107529"/>
            <a:ext cx="857255" cy="642942"/>
            <a:chOff x="30442" y="0"/>
            <a:chExt cx="755375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1437" y="0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30442"/>
              <a:ext cx="653495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 3</a:t>
              </a:r>
              <a:endParaRPr lang="ru-RU" sz="2600" kern="1200" dirty="0"/>
            </a:p>
          </p:txBody>
        </p:sp>
      </p:grpSp>
      <p:grpSp>
        <p:nvGrpSpPr>
          <p:cNvPr id="6" name="Группа 23"/>
          <p:cNvGrpSpPr/>
          <p:nvPr/>
        </p:nvGrpSpPr>
        <p:grpSpPr>
          <a:xfrm>
            <a:off x="425980" y="3820426"/>
            <a:ext cx="1547462" cy="683564"/>
            <a:chOff x="99113" y="30442"/>
            <a:chExt cx="1406784" cy="663011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91517" y="69843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600" b="1" dirty="0" smtClean="0"/>
                <a:t>4</a:t>
              </a:r>
              <a:endParaRPr lang="ru-RU" sz="2600" b="1" dirty="0"/>
            </a:p>
          </p:txBody>
        </p:sp>
        <p:sp>
          <p:nvSpPr>
            <p:cNvPr id="26" name="Скругленный прямоугольник 4"/>
            <p:cNvSpPr/>
            <p:nvPr/>
          </p:nvSpPr>
          <p:spPr>
            <a:xfrm>
              <a:off x="99113" y="30442"/>
              <a:ext cx="584824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4</a:t>
              </a:r>
              <a:endParaRPr lang="ru-RU" sz="2600" kern="1200" dirty="0"/>
            </a:p>
          </p:txBody>
        </p:sp>
      </p:grpSp>
      <p:grpSp>
        <p:nvGrpSpPr>
          <p:cNvPr id="7" name="Группа 26"/>
          <p:cNvGrpSpPr/>
          <p:nvPr/>
        </p:nvGrpSpPr>
        <p:grpSpPr>
          <a:xfrm>
            <a:off x="428596" y="4786322"/>
            <a:ext cx="7929618" cy="571504"/>
            <a:chOff x="71437" y="0"/>
            <a:chExt cx="714380" cy="62361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1437" y="0"/>
              <a:ext cx="714380" cy="6236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Скругленный прямоугольник 4"/>
            <p:cNvSpPr/>
            <p:nvPr/>
          </p:nvSpPr>
          <p:spPr>
            <a:xfrm>
              <a:off x="99113" y="30442"/>
              <a:ext cx="680268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Главные приоритеты бюджетной политики на 2019-2021 годы</a:t>
              </a:r>
              <a:endParaRPr lang="ru-RU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Стрелка вниз 29"/>
          <p:cNvSpPr/>
          <p:nvPr/>
        </p:nvSpPr>
        <p:spPr>
          <a:xfrm>
            <a:off x="1785918" y="535782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715140" y="535782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Схема 32"/>
          <p:cNvGraphicFramePr/>
          <p:nvPr/>
        </p:nvGraphicFramePr>
        <p:xfrm>
          <a:off x="428596" y="5691156"/>
          <a:ext cx="31432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5357818" y="5691157"/>
          <a:ext cx="314327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5122" name="Picture 2" descr="C:\Documents and Settings\Евсеева Татьяна\Рабочий стол\картинки для презентации\человечки для презентации\o-chem-govoryat-prezentatsii.jpg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929454" y="1357298"/>
            <a:ext cx="2009806" cy="15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358214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7389" y="1700808"/>
            <a:ext cx="4929222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Ординского муниципального района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233642" cy="214314"/>
          </a:xfrm>
        </p:spPr>
        <p:txBody>
          <a:bodyPr/>
          <a:lstStyle/>
          <a:p>
            <a:fld id="{0DF55276-7436-4E82-921F-7D04667C0D27}" type="slidenum">
              <a:rPr lang="ru-RU" sz="14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5</a:t>
            </a:fld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63613" y="333375"/>
            <a:ext cx="7216775" cy="1079500"/>
          </a:xfrm>
          <a:solidFill>
            <a:srgbClr val="CC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Ординского муниципального района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59668"/>
            <a:ext cx="25003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Районный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3068960"/>
            <a:ext cx="375239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Бюджеты  5 сельских поселений: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Ашапское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Карьевское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Красноясыльское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Медянское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Ординское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179223" y="2607463"/>
            <a:ext cx="642942" cy="2857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50397" y="2607463"/>
            <a:ext cx="642942" cy="2857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Documents and Settings\Евсеева Татьяна\Рабочий стол\картинки для презентации\человечки для презентации\3d-chelovechek-28.jpg"/>
          <p:cNvPicPr>
            <a:picLocks noChangeAspect="1" noChangeArrowheads="1"/>
          </p:cNvPicPr>
          <p:nvPr/>
        </p:nvPicPr>
        <p:blipFill>
          <a:blip r:embed="rId2" cstate="print">
            <a:lum bright="1000" contrast="2000"/>
          </a:blip>
          <a:srcRect/>
          <a:stretch>
            <a:fillRect/>
          </a:stretch>
        </p:blipFill>
        <p:spPr bwMode="auto">
          <a:xfrm>
            <a:off x="785786" y="3714752"/>
            <a:ext cx="333544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86776" y="6429396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46" y="1017589"/>
            <a:ext cx="8543956" cy="4911741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Программное бюджетирование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представляет собой методологию планирования, исполнения и контроля за исполнением бюджета, обеспечивающую взаимосвязь процесса распределения расходов с результатами от реализации программ, разрабатываемых на основе стратегических целей, с учетом общественной значимости ожидаемых и конечных результатов использования бюджетных средств.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7958"/>
            <a:ext cx="428628" cy="365125"/>
          </a:xfrm>
        </p:spPr>
        <p:txBody>
          <a:bodyPr/>
          <a:lstStyle/>
          <a:p>
            <a:fld id="{0DF55276-7436-4E82-921F-7D04667C0D27}" type="slidenum">
              <a:rPr lang="ru-RU" sz="1400" b="1" smtClean="0">
                <a:solidFill>
                  <a:schemeClr val="tx1"/>
                </a:solidFill>
                <a:cs typeface="Times New Roman" pitchFamily="18" charset="0"/>
              </a:rPr>
              <a:pPr/>
              <a:t>6</a:t>
            </a:fld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714348" y="4143380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dirty="0" smtClean="0">
                  <a:latin typeface="Times New Roman" pitchFamily="18" charset="0"/>
                  <a:cs typeface="Times New Roman" pitchFamily="18" charset="0"/>
                </a:rPr>
                <a:t>Осуществление бюджетных расходов посредством финансирования муниципальных программ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3286116" y="3857628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Times New Roman" pitchFamily="18" charset="0"/>
                  <a:cs typeface="Times New Roman" pitchFamily="18" charset="0"/>
                </a:rPr>
                <a:t>Взаимосвязь бюджетных расходов с результатами реализации муниципальных программ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3"/>
          <p:cNvGrpSpPr/>
          <p:nvPr/>
        </p:nvGrpSpPr>
        <p:grpSpPr>
          <a:xfrm>
            <a:off x="5857884" y="3571876"/>
            <a:ext cx="2214578" cy="1785950"/>
            <a:chOff x="828607" y="3400446"/>
            <a:chExt cx="1428800" cy="100802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828607" y="3400446"/>
              <a:ext cx="1428800" cy="100802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877815" y="3449654"/>
              <a:ext cx="1330384" cy="909606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Times New Roman" pitchFamily="18" charset="0"/>
                  <a:cs typeface="Times New Roman" pitchFamily="18" charset="0"/>
                </a:rPr>
                <a:t>Повышение качества бюджетного планирования и исполнения бюджета</a:t>
              </a:r>
              <a:endParaRPr lang="ru-RU" sz="1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Стрелка вниз 16"/>
          <p:cNvSpPr/>
          <p:nvPr/>
        </p:nvSpPr>
        <p:spPr>
          <a:xfrm rot="16200000">
            <a:off x="5508411" y="4492853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2936643" y="4778605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4348" y="6020854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Районный бюджет на 2019 -2021 годы сформирован в «программном» формате на основе 10 муниципальных программ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8429652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357957"/>
            <a:ext cx="2357454" cy="500043"/>
          </a:xfrm>
        </p:spPr>
        <p:txBody>
          <a:bodyPr/>
          <a:lstStyle/>
          <a:p>
            <a:fld id="{0DF55276-7436-4E82-921F-7D04667C0D27}" type="slidenum">
              <a:rPr lang="ru-RU" sz="14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7</a:t>
            </a:fld>
            <a:endParaRPr lang="ru-RU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142984"/>
            <a:ext cx="80010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безвозмездные и безвозвратные поступления денежных средств в бюджет района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071678"/>
            <a:ext cx="2357454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РФ (налог на доходы физических лиц, акцизы по подакцизным товарам, налог на вмененный доход, транспортный налог и госпошлина)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71678"/>
            <a:ext cx="2714644" cy="4597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доходов и сборов, установленных  законодательством РФ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(доходы от использования муниципального имущества, плата за негативное воздействие на окружающую среду, доходы от оказания платных услуг, доходы от продажи имущества и земельных участков, штрафы за нарушение законодательства и др.)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071678"/>
            <a:ext cx="2500330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(межбюджетные трансферты в виде дотаций,  субвенций,   субсидий, иных межбюджетных трансфертов)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Налоги, которые уплачивают жители Ординского муниципального района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684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571612"/>
            <a:ext cx="2214578" cy="1357322"/>
          </a:xfrm>
        </p:spPr>
      </p:pic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179512" y="1916832"/>
            <a:ext cx="2357454" cy="2000264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гл.23 Налогового кодекса РФ, ставка налога 13%, в отдельных случаях 9%,  30%  и  35%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2699792" y="4077072"/>
            <a:ext cx="3357586" cy="2000264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Ставка налога от кадастровой стоимости земельных участков: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0,3%- по участкам, занятым жилищным фондом, 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назначения, для личного подсобного хозяйства, дачного хозяйства; 1,5%- в отношении других участков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059832" y="2924944"/>
            <a:ext cx="2448272" cy="289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17145" rIns="34290" bIns="17145" numCol="1" spcCol="1270" anchor="ctr" anchorCtr="0">
            <a:noAutofit/>
          </a:bodyPr>
          <a:lstStyle/>
          <a:p>
            <a:pPr marL="57150" lvl="1" indent="-57150" algn="ctr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200" b="1" kern="1200" dirty="0" smtClean="0">
                <a:latin typeface="Times New Roman" pitchFamily="18" charset="0"/>
                <a:cs typeface="Times New Roman" pitchFamily="18" charset="0"/>
              </a:rPr>
              <a:t>Районный бюджет и бюджеты поселений</a:t>
            </a:r>
            <a:endParaRPr lang="ru-RU" sz="12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 rot="10800000">
            <a:off x="6143636" y="1785926"/>
            <a:ext cx="2714644" cy="2071702"/>
            <a:chOff x="2537087" y="-67163"/>
            <a:chExt cx="4946104" cy="584148"/>
          </a:xfrm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10800000">
              <a:off x="2537087" y="-67163"/>
              <a:ext cx="4946104" cy="584148"/>
            </a:xfrm>
            <a:prstGeom prst="round2SameRect">
              <a:avLst>
                <a:gd name="adj1" fmla="val 16667"/>
                <a:gd name="adj2" fmla="val 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700356" y="64575"/>
              <a:ext cx="4782835" cy="32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17145" rIns="34290" bIns="17145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Стрелка вправо с вырезом 13"/>
          <p:cNvSpPr/>
          <p:nvPr/>
        </p:nvSpPr>
        <p:spPr>
          <a:xfrm rot="20319730">
            <a:off x="2616296" y="2523741"/>
            <a:ext cx="651115" cy="455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4020304" y="3309351"/>
            <a:ext cx="648072" cy="455320"/>
          </a:xfrm>
          <a:prstGeom prst="notchedRightArrow">
            <a:avLst>
              <a:gd name="adj1" fmla="val 50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2206591">
            <a:off x="5421516" y="2539596"/>
            <a:ext cx="651115" cy="455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429652" y="6500834"/>
            <a:ext cx="571504" cy="21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Номер слайда 3"/>
          <p:cNvSpPr txBox="1">
            <a:spLocks/>
          </p:cNvSpPr>
          <p:nvPr/>
        </p:nvSpPr>
        <p:spPr>
          <a:xfrm>
            <a:off x="6553200" y="6500834"/>
            <a:ext cx="2305080" cy="22064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1928802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Ставка налога при стоимости имущества: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300 тыс. руб.- до 0,1%;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300 тыс. руб. до 500 тыс.руб. –свыше 0,1% до 0,3%;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свыше 500 тыс. руб.- свыше 0,3% до 2,0%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40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Зачисление налогов на территории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08912" cy="577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4998"/>
                <a:gridCol w="1357322"/>
                <a:gridCol w="1236592"/>
              </a:tblGrid>
              <a:tr h="400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сборы, установленные законодательством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95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сельских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Акцизы,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3.Налоги со специальными налоговыми режимами,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налогообложения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Налог на имущество физических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Транспортный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 Государственная пошлина ( в зависимости от установленных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полномочий)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376518" cy="220641"/>
          </a:xfrm>
        </p:spPr>
        <p:txBody>
          <a:bodyPr/>
          <a:lstStyle/>
          <a:p>
            <a:fld id="{0DF55276-7436-4E82-921F-7D04667C0D27}" type="slidenum">
              <a:rPr lang="ru-RU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pPr/>
              <a:t>9</a:t>
            </a:fld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429652" y="6453336"/>
            <a:ext cx="571504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EBF1D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3594</TotalTime>
  <Words>1462</Words>
  <Application>Microsoft Office PowerPoint</Application>
  <PresentationFormat>Экран (4:3)</PresentationFormat>
  <Paragraphs>455</Paragraphs>
  <Slides>22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Worksheet</vt:lpstr>
      <vt:lpstr>Ординский муниципальный район</vt:lpstr>
      <vt:lpstr>Слайд 2</vt:lpstr>
      <vt:lpstr>Слайд 3</vt:lpstr>
      <vt:lpstr>Основные направления бюджетной и налоговой политики  Ординского района на 2019-2021 годы</vt:lpstr>
      <vt:lpstr>Консолидированный бюджет  Ординского муниципального района</vt:lpstr>
      <vt:lpstr>Программный бюджет</vt:lpstr>
      <vt:lpstr>Доходы бюджета</vt:lpstr>
      <vt:lpstr>Налоги, которые уплачивают жители Ординского муниципального района</vt:lpstr>
      <vt:lpstr>Зачисление налогов на территории района</vt:lpstr>
      <vt:lpstr>Слайд 10</vt:lpstr>
      <vt:lpstr>Доходы районного бюджета в 2017-2021 годах</vt:lpstr>
      <vt:lpstr>Прогноз основных видов налоговых доходов Ординского района</vt:lpstr>
      <vt:lpstr>Прогноз основных видов неналоговых доходов Ординского района</vt:lpstr>
      <vt:lpstr>Прогноз межбюджетных трансфертов</vt:lpstr>
      <vt:lpstr>Слайд 15</vt:lpstr>
      <vt:lpstr>Слайд 16</vt:lpstr>
      <vt:lpstr>Слайд 17</vt:lpstr>
      <vt:lpstr>Объемы расходов бюджета</vt:lpstr>
      <vt:lpstr>Распределение расходов</vt:lpstr>
      <vt:lpstr>Структура расходов бюджета на 2019 год</vt:lpstr>
      <vt:lpstr>Непрограммные  расходы  (средства бюджета Ординского района)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Ординский район</dc:title>
  <cp:lastModifiedBy>Жёлтышева И.Г.</cp:lastModifiedBy>
  <cp:revision>387</cp:revision>
  <dcterms:modified xsi:type="dcterms:W3CDTF">2018-11-07T04:40:32Z</dcterms:modified>
</cp:coreProperties>
</file>