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8" r:id="rId11"/>
    <p:sldId id="269" r:id="rId12"/>
    <p:sldId id="270" r:id="rId13"/>
    <p:sldId id="274" r:id="rId14"/>
    <p:sldId id="276" r:id="rId15"/>
    <p:sldId id="277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Финансовое</a:t>
            </a:r>
            <a:r>
              <a:rPr lang="ru-RU" baseline="0" dirty="0" smtClean="0"/>
              <a:t> обеспечение (в тыс. руб.)</a:t>
            </a:r>
            <a:endParaRPr lang="ru-RU" dirty="0"/>
          </a:p>
        </c:rich>
      </c:tx>
      <c:layout>
        <c:manualLayout>
          <c:xMode val="edge"/>
          <c:yMode val="edge"/>
          <c:x val="0.13842105263157897"/>
          <c:y val="0"/>
        </c:manualLayout>
      </c:layout>
    </c:title>
    <c:plotArea>
      <c:layout>
        <c:manualLayout>
          <c:layoutTarget val="inner"/>
          <c:xMode val="edge"/>
          <c:yMode val="edge"/>
          <c:x val="1.9298245614035106E-2"/>
          <c:y val="0.30531350417300501"/>
          <c:w val="0.96140350877192926"/>
          <c:h val="0.542183431787003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Предоставление муниципальной услуги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год- 1984,8</c:v>
                </c:pt>
                <c:pt idx="1">
                  <c:v>2018 год- 2134,3</c:v>
                </c:pt>
                <c:pt idx="2">
                  <c:v>2019 год- 2134,3</c:v>
                </c:pt>
                <c:pt idx="3">
                  <c:v>2020 год- 2134,3</c:v>
                </c:pt>
              </c:strCache>
            </c:strRef>
          </c:cat>
          <c:val>
            <c:numRef>
              <c:f>Лист1!$B$2:$B$5</c:f>
              <c:numCache>
                <c:formatCode>_-* #,##0.0\ _₽_-;\-* #,##0.0\ _₽_-;_-* "-"??\ _₽_-;_-@_-</c:formatCode>
                <c:ptCount val="4"/>
                <c:pt idx="0">
                  <c:v>1888.2139999999999</c:v>
                </c:pt>
                <c:pt idx="1">
                  <c:v>2087.7889999999984</c:v>
                </c:pt>
                <c:pt idx="2">
                  <c:v>2087.7889999999984</c:v>
                </c:pt>
                <c:pt idx="3">
                  <c:v>2087.7889999999984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Мероприятия, обеспечивающие развитие и функционирование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год- 1984,8</c:v>
                </c:pt>
                <c:pt idx="1">
                  <c:v>2018 год- 2134,3</c:v>
                </c:pt>
                <c:pt idx="2">
                  <c:v>2019 год- 2134,3</c:v>
                </c:pt>
                <c:pt idx="3">
                  <c:v>2020 год- 2134,3</c:v>
                </c:pt>
              </c:strCache>
            </c:strRef>
          </c:cat>
          <c:val>
            <c:numRef>
              <c:f>Лист1!$C$2:$C$5</c:f>
              <c:numCache>
                <c:formatCode>_-* #,##0.0\ _₽_-;\-* #,##0.0\ _₽_-;_-* "-"??\ _₽_-;_-@_-</c:formatCode>
                <c:ptCount val="4"/>
                <c:pt idx="0">
                  <c:v>96.6</c:v>
                </c:pt>
                <c:pt idx="1">
                  <c:v>46.48</c:v>
                </c:pt>
                <c:pt idx="2">
                  <c:v>46.48</c:v>
                </c:pt>
                <c:pt idx="3">
                  <c:v>46.48</c:v>
                </c:pt>
              </c:numCache>
            </c:numRef>
          </c:val>
        </c:ser>
        <c:dLbls>
          <c:showVal val="1"/>
        </c:dLbls>
        <c:overlap val="-25"/>
        <c:axId val="115207552"/>
        <c:axId val="115623424"/>
      </c:barChart>
      <c:catAx>
        <c:axId val="1152075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5623424"/>
        <c:crosses val="autoZero"/>
        <c:auto val="1"/>
        <c:lblAlgn val="ctr"/>
        <c:lblOffset val="100"/>
      </c:catAx>
      <c:valAx>
        <c:axId val="115623424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1152075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6569291338582684"/>
          <c:y val="7.3580077571297892E-2"/>
          <c:w val="0.66861403508771977"/>
          <c:h val="0.2216123836770975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Финансовое </a:t>
            </a:r>
            <a:r>
              <a:rPr lang="ru-RU" dirty="0" smtClean="0"/>
              <a:t>обеспечение (в</a:t>
            </a:r>
            <a:r>
              <a:rPr lang="ru-RU" baseline="0" dirty="0" smtClean="0"/>
              <a:t> тыс. руб.)</a:t>
            </a:r>
            <a:endParaRPr lang="ru-RU" dirty="0"/>
          </a:p>
        </c:rich>
      </c:tx>
      <c:layout>
        <c:manualLayout>
          <c:xMode val="edge"/>
          <c:yMode val="edge"/>
          <c:x val="0.11894736842105261"/>
          <c:y val="1.5056455781441911E-2"/>
        </c:manualLayout>
      </c:layout>
    </c:title>
    <c:plotArea>
      <c:layout>
        <c:manualLayout>
          <c:layoutTarget val="inner"/>
          <c:xMode val="edge"/>
          <c:yMode val="edge"/>
          <c:x val="1.9298245614035106E-2"/>
          <c:y val="0.33785244357188166"/>
          <c:w val="0.96140350877192926"/>
          <c:h val="0.537702195160120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Предоставление муниципальной услуги</c:v>
                </c:pt>
              </c:strCache>
            </c:strRef>
          </c:tx>
          <c:dLbls>
            <c:dLbl>
              <c:idx val="0"/>
              <c:layout>
                <c:manualLayout>
                  <c:x val="2.8070175438596492E-2"/>
                  <c:y val="5.240746265761959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год- 3731,1</c:v>
                </c:pt>
                <c:pt idx="1">
                  <c:v>2018 год-5213,4</c:v>
                </c:pt>
                <c:pt idx="2">
                  <c:v>2019 год-5213,4</c:v>
                </c:pt>
                <c:pt idx="3">
                  <c:v>2020 год- 5213,4</c:v>
                </c:pt>
              </c:strCache>
            </c:strRef>
          </c:cat>
          <c:val>
            <c:numRef>
              <c:f>Лист1!$B$2:$B$5</c:f>
              <c:numCache>
                <c:formatCode>_-* #,##0.00\ _₽_-;\-* #,##0.00\ _₽_-;_-* "-"??\ _₽_-;_-@_-</c:formatCode>
                <c:ptCount val="4"/>
                <c:pt idx="0">
                  <c:v>3537.1</c:v>
                </c:pt>
                <c:pt idx="1">
                  <c:v>5073.2</c:v>
                </c:pt>
                <c:pt idx="2">
                  <c:v>5073.2</c:v>
                </c:pt>
                <c:pt idx="3">
                  <c:v>5073.2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Мероприятия, обеспечивающие развитие и функционирование</c:v>
                </c:pt>
              </c:strCache>
            </c:strRef>
          </c:tx>
          <c:dLbls>
            <c:dLbl>
              <c:idx val="0"/>
              <c:layout>
                <c:manualLayout>
                  <c:x val="-5.2631578947368463E-3"/>
                  <c:y val="-7.861119398642842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год- 3731,1</c:v>
                </c:pt>
                <c:pt idx="1">
                  <c:v>2018 год-5213,4</c:v>
                </c:pt>
                <c:pt idx="2">
                  <c:v>2019 год-5213,4</c:v>
                </c:pt>
                <c:pt idx="3">
                  <c:v>2020 год- 5213,4</c:v>
                </c:pt>
              </c:strCache>
            </c:strRef>
          </c:cat>
          <c:val>
            <c:numRef>
              <c:f>Лист1!$C$2:$C$5</c:f>
              <c:numCache>
                <c:formatCode>_-* #,##0.00\ _₽_-;\-* #,##0.00\ _₽_-;_-* "-"??\ _₽_-;_-@_-</c:formatCode>
                <c:ptCount val="4"/>
                <c:pt idx="0">
                  <c:v>194</c:v>
                </c:pt>
                <c:pt idx="1">
                  <c:v>140.19999999999999</c:v>
                </c:pt>
                <c:pt idx="2">
                  <c:v>140.19999999999999</c:v>
                </c:pt>
                <c:pt idx="3">
                  <c:v>140.19999999999999</c:v>
                </c:pt>
              </c:numCache>
            </c:numRef>
          </c:val>
        </c:ser>
        <c:dLbls>
          <c:showVal val="1"/>
        </c:dLbls>
        <c:overlap val="-25"/>
        <c:axId val="116927488"/>
        <c:axId val="116962048"/>
      </c:barChart>
      <c:catAx>
        <c:axId val="1169274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6962048"/>
        <c:crosses val="autoZero"/>
        <c:auto val="1"/>
        <c:lblAlgn val="ctr"/>
        <c:lblOffset val="100"/>
      </c:catAx>
      <c:valAx>
        <c:axId val="116962048"/>
        <c:scaling>
          <c:orientation val="minMax"/>
        </c:scaling>
        <c:delete val="1"/>
        <c:axPos val="l"/>
        <c:numFmt formatCode="_-* #,##0.00\ _₽_-;\-* #,##0.00\ _₽_-;_-* &quot;-&quot;??\ _₽_-;_-@_-" sourceLinked="1"/>
        <c:tickLblPos val="none"/>
        <c:crossAx val="116927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779817654372158"/>
          <c:y val="0.10502455516586967"/>
          <c:w val="0.76861403508771964"/>
          <c:h val="0.2189920105442165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Финансовое </a:t>
            </a:r>
            <a:r>
              <a:rPr lang="ru-RU" dirty="0" smtClean="0"/>
              <a:t>обеспечение (в тыс. руб.)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9298245614035113E-2"/>
          <c:y val="0.33785244357188188"/>
          <c:w val="0.96140350877192893"/>
          <c:h val="0.537702195160120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Предоставление муниципальной услуги</c:v>
                </c:pt>
              </c:strCache>
            </c:strRef>
          </c:tx>
          <c:dLbls>
            <c:dLbl>
              <c:idx val="0"/>
              <c:layout>
                <c:manualLayout>
                  <c:x val="2.8070175438596492E-2"/>
                  <c:y val="5.240746265761959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год- 2173,9</c:v>
                </c:pt>
                <c:pt idx="1">
                  <c:v>2018 год-3274,6</c:v>
                </c:pt>
                <c:pt idx="2">
                  <c:v>2019 год-3003,3</c:v>
                </c:pt>
                <c:pt idx="3">
                  <c:v>2020 год- 3003,3</c:v>
                </c:pt>
              </c:strCache>
            </c:strRef>
          </c:cat>
          <c:val>
            <c:numRef>
              <c:f>Лист1!$B$2:$B$5</c:f>
              <c:numCache>
                <c:formatCode>_-* #,##0.0\ _₽_-;\-* #,##0.0\ _₽_-;_-* "-"??\ _₽_-;_-@_-</c:formatCode>
                <c:ptCount val="4"/>
                <c:pt idx="0">
                  <c:v>2016.7180000000001</c:v>
                </c:pt>
                <c:pt idx="1">
                  <c:v>3108.8209999999999</c:v>
                </c:pt>
                <c:pt idx="2">
                  <c:v>2837.502</c:v>
                </c:pt>
                <c:pt idx="3">
                  <c:v>2837.502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Мероприятия, обеспечивающие развитие и функционирование</c:v>
                </c:pt>
              </c:strCache>
            </c:strRef>
          </c:tx>
          <c:dLbls>
            <c:dLbl>
              <c:idx val="0"/>
              <c:layout>
                <c:manualLayout>
                  <c:x val="-5.2631578947368481E-3"/>
                  <c:y val="-7.861119398642842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год- 2173,9</c:v>
                </c:pt>
                <c:pt idx="1">
                  <c:v>2018 год-3274,6</c:v>
                </c:pt>
                <c:pt idx="2">
                  <c:v>2019 год-3003,3</c:v>
                </c:pt>
                <c:pt idx="3">
                  <c:v>2020 год- 3003,3</c:v>
                </c:pt>
              </c:strCache>
            </c:strRef>
          </c:cat>
          <c:val>
            <c:numRef>
              <c:f>Лист1!$C$2:$C$5</c:f>
              <c:numCache>
                <c:formatCode>_-* #,##0.0\ _₽_-;\-* #,##0.0\ _₽_-;_-* "-"??\ _₽_-;_-@_-</c:formatCode>
                <c:ptCount val="4"/>
                <c:pt idx="0">
                  <c:v>157.16</c:v>
                </c:pt>
                <c:pt idx="1">
                  <c:v>165.81</c:v>
                </c:pt>
                <c:pt idx="2">
                  <c:v>165.81</c:v>
                </c:pt>
                <c:pt idx="3">
                  <c:v>165.81</c:v>
                </c:pt>
              </c:numCache>
            </c:numRef>
          </c:val>
        </c:ser>
        <c:dLbls>
          <c:showVal val="1"/>
        </c:dLbls>
        <c:overlap val="-25"/>
        <c:axId val="83369984"/>
        <c:axId val="83371520"/>
      </c:barChart>
      <c:catAx>
        <c:axId val="83369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3371520"/>
        <c:crosses val="autoZero"/>
        <c:auto val="1"/>
        <c:lblAlgn val="ctr"/>
        <c:lblOffset val="100"/>
      </c:catAx>
      <c:valAx>
        <c:axId val="83371520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83369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779817654372162"/>
          <c:y val="0.1050245551658697"/>
          <c:w val="0.76861403508771964"/>
          <c:h val="0.2189920105442166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Финансовое </a:t>
            </a:r>
            <a:r>
              <a:rPr lang="ru-RU" dirty="0" smtClean="0"/>
              <a:t>обеспечение (в тыс. руб.) 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9298245614035106E-2"/>
          <c:y val="0.33785244357188177"/>
          <c:w val="0.96140350877192848"/>
          <c:h val="0.537702195160120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Предоставление муниципальной услуги</c:v>
                </c:pt>
              </c:strCache>
            </c:strRef>
          </c:tx>
          <c:dLbls>
            <c:dLbl>
              <c:idx val="0"/>
              <c:layout>
                <c:manualLayout>
                  <c:x val="2.8070175438596492E-2"/>
                  <c:y val="5.240746265761959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год- 12633,8</c:v>
                </c:pt>
                <c:pt idx="1">
                  <c:v>2018 год- 1949,7</c:v>
                </c:pt>
                <c:pt idx="2">
                  <c:v>2019 год- 13238,5</c:v>
                </c:pt>
                <c:pt idx="3">
                  <c:v>2020 год- 13238,5</c:v>
                </c:pt>
              </c:strCache>
            </c:strRef>
          </c:cat>
          <c:val>
            <c:numRef>
              <c:f>Лист1!$B$2:$B$5</c:f>
              <c:numCache>
                <c:formatCode>_-* #,##0.0\ _₽_-;\-* #,##0.0\ _₽_-;_-* "-"??\ _₽_-;_-@_-</c:formatCode>
                <c:ptCount val="4"/>
                <c:pt idx="0">
                  <c:v>6808.2</c:v>
                </c:pt>
                <c:pt idx="1">
                  <c:v>6939.1</c:v>
                </c:pt>
                <c:pt idx="2">
                  <c:v>7412.8</c:v>
                </c:pt>
                <c:pt idx="3">
                  <c:v>7412.8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Мероприятия, обеспечивающие развитие и функционирование</c:v>
                </c:pt>
              </c:strCache>
            </c:strRef>
          </c:tx>
          <c:dLbls>
            <c:dLbl>
              <c:idx val="0"/>
              <c:layout>
                <c:manualLayout>
                  <c:x val="-5.2631578947368498E-3"/>
                  <c:y val="-7.861119398642842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год- 12633,8</c:v>
                </c:pt>
                <c:pt idx="1">
                  <c:v>2018 год- 1949,7</c:v>
                </c:pt>
                <c:pt idx="2">
                  <c:v>2019 год- 13238,5</c:v>
                </c:pt>
                <c:pt idx="3">
                  <c:v>2020 год- 13238,5</c:v>
                </c:pt>
              </c:strCache>
            </c:strRef>
          </c:cat>
          <c:val>
            <c:numRef>
              <c:f>Лист1!$C$2:$C$5</c:f>
              <c:numCache>
                <c:formatCode>_-* #,##0.0\ _₽_-;\-* #,##0.0\ _₽_-;_-* "-"??\ _₽_-;_-@_-</c:formatCode>
                <c:ptCount val="4"/>
                <c:pt idx="0">
                  <c:v>1597.7</c:v>
                </c:pt>
                <c:pt idx="1">
                  <c:v>1210.5999999999999</c:v>
                </c:pt>
                <c:pt idx="2">
                  <c:v>1595.6</c:v>
                </c:pt>
                <c:pt idx="3">
                  <c:v>1595.6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Реализация проекта "Школьный спортивный клуб"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год- 12633,8</c:v>
                </c:pt>
                <c:pt idx="1">
                  <c:v>2018 год- 1949,7</c:v>
                </c:pt>
                <c:pt idx="2">
                  <c:v>2019 год- 13238,5</c:v>
                </c:pt>
                <c:pt idx="3">
                  <c:v>2020 год- 13238,5</c:v>
                </c:pt>
              </c:strCache>
            </c:strRef>
          </c:cat>
          <c:val>
            <c:numRef>
              <c:f>Лист1!$D$2:$D$5</c:f>
              <c:numCache>
                <c:formatCode>_-* #,##0.0\ _₽_-;\-* #,##0.0\ _₽_-;_-* "-"??\ _₽_-;_-@_-</c:formatCode>
                <c:ptCount val="4"/>
                <c:pt idx="0">
                  <c:v>3000</c:v>
                </c:pt>
                <c:pt idx="1">
                  <c:v>3000</c:v>
                </c:pt>
                <c:pt idx="2">
                  <c:v>3000</c:v>
                </c:pt>
                <c:pt idx="3">
                  <c:v>3000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Организация и проведение мероприятий в области физкультуры и спорта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год- 12633,8</c:v>
                </c:pt>
                <c:pt idx="1">
                  <c:v>2018 год- 1949,7</c:v>
                </c:pt>
                <c:pt idx="2">
                  <c:v>2019 год- 13238,5</c:v>
                </c:pt>
                <c:pt idx="3">
                  <c:v>2020 год- 13238,5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1227.9000000000001</c:v>
                </c:pt>
                <c:pt idx="1">
                  <c:v>800</c:v>
                </c:pt>
                <c:pt idx="2">
                  <c:v>1230</c:v>
                </c:pt>
                <c:pt idx="3">
                  <c:v>1230</c:v>
                </c:pt>
              </c:numCache>
            </c:numRef>
          </c:val>
        </c:ser>
        <c:dLbls>
          <c:showVal val="1"/>
        </c:dLbls>
        <c:overlap val="-25"/>
        <c:axId val="83760640"/>
        <c:axId val="83762176"/>
      </c:barChart>
      <c:catAx>
        <c:axId val="837606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3762176"/>
        <c:crosses val="autoZero"/>
        <c:auto val="1"/>
        <c:lblAlgn val="ctr"/>
        <c:lblOffset val="100"/>
      </c:catAx>
      <c:valAx>
        <c:axId val="83762176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83760640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10779817654372165"/>
          <c:y val="0.10502455516586973"/>
          <c:w val="0.87264829396325505"/>
          <c:h val="0.2063413272924778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Финансовое </a:t>
            </a:r>
            <a:r>
              <a:rPr lang="ru-RU" dirty="0" smtClean="0"/>
              <a:t>обеспечение (в тыс. руб.) 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9298245614035113E-2"/>
          <c:y val="0.32122537548366287"/>
          <c:w val="0.96140350877192826"/>
          <c:h val="0.5733315328471522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1. Молодежная политика</c:v>
                </c:pt>
              </c:strCache>
            </c:strRef>
          </c:tx>
          <c:dLbls>
            <c:dLbl>
              <c:idx val="0"/>
              <c:layout>
                <c:manualLayout>
                  <c:x val="-7.0175438596491273E-3"/>
                  <c:y val="9.741473619153158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г- 3098,8</c:v>
                </c:pt>
                <c:pt idx="1">
                  <c:v>2018 г- 1585,4</c:v>
                </c:pt>
                <c:pt idx="2">
                  <c:v>2019 г- 3162,7</c:v>
                </c:pt>
                <c:pt idx="3">
                  <c:v>2020 г- 3162,7</c:v>
                </c:pt>
              </c:strCache>
            </c:strRef>
          </c:cat>
          <c:val>
            <c:numRef>
              <c:f>Лист1!$B$2:$B$5</c:f>
              <c:numCache>
                <c:formatCode>_-* #,##0.0\ _₽_-;\-* #,##0.0\ _₽_-;_-* "-"??\ _₽_-;_-@_-</c:formatCode>
                <c:ptCount val="4"/>
                <c:pt idx="0">
                  <c:v>335</c:v>
                </c:pt>
                <c:pt idx="1">
                  <c:v>58</c:v>
                </c:pt>
                <c:pt idx="2">
                  <c:v>285</c:v>
                </c:pt>
                <c:pt idx="3">
                  <c:v>285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Раздел 2. Развитие культуры</c:v>
                </c:pt>
              </c:strCache>
            </c:strRef>
          </c:tx>
          <c:dLbls>
            <c:dLbl>
              <c:idx val="0"/>
              <c:layout>
                <c:manualLayout>
                  <c:x val="-5.2631578947368515E-3"/>
                  <c:y val="-7.861119398642842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г- 3098,8</c:v>
                </c:pt>
                <c:pt idx="1">
                  <c:v>2018 г- 1585,4</c:v>
                </c:pt>
                <c:pt idx="2">
                  <c:v>2019 г- 3162,7</c:v>
                </c:pt>
                <c:pt idx="3">
                  <c:v>2020 г- 3162,7</c:v>
                </c:pt>
              </c:strCache>
            </c:strRef>
          </c:cat>
          <c:val>
            <c:numRef>
              <c:f>Лист1!$C$2:$C$5</c:f>
              <c:numCache>
                <c:formatCode>_-* #,##0.0\ _₽_-;\-* #,##0.0\ _₽_-;_-* "-"??\ _₽_-;_-@_-</c:formatCode>
                <c:ptCount val="4"/>
                <c:pt idx="0">
                  <c:v>493</c:v>
                </c:pt>
                <c:pt idx="1">
                  <c:v>188</c:v>
                </c:pt>
                <c:pt idx="2">
                  <c:v>498</c:v>
                </c:pt>
                <c:pt idx="3">
                  <c:v>498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Раздел 3. Брендинг территории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г- 3098,8</c:v>
                </c:pt>
                <c:pt idx="1">
                  <c:v>2018 г- 1585,4</c:v>
                </c:pt>
                <c:pt idx="2">
                  <c:v>2019 г- 3162,7</c:v>
                </c:pt>
                <c:pt idx="3">
                  <c:v>2020 г- 3162,7</c:v>
                </c:pt>
              </c:strCache>
            </c:strRef>
          </c:cat>
          <c:val>
            <c:numRef>
              <c:f>Лист1!$D$2:$D$5</c:f>
              <c:numCache>
                <c:formatCode>_-* #,##0.0\ _₽_-;\-* #,##0.0\ _₽_-;_-* "-"??\ _₽_-;_-@_-</c:formatCode>
                <c:ptCount val="4"/>
                <c:pt idx="0">
                  <c:v>650</c:v>
                </c:pt>
                <c:pt idx="1">
                  <c:v>50</c:v>
                </c:pt>
                <c:pt idx="2">
                  <c:v>650</c:v>
                </c:pt>
                <c:pt idx="3">
                  <c:v>650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Раздел 4. Организация и проведение оздоровительной кампании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г- 3098,8</c:v>
                </c:pt>
                <c:pt idx="1">
                  <c:v>2018 г- 1585,4</c:v>
                </c:pt>
                <c:pt idx="2">
                  <c:v>2019 г- 3162,7</c:v>
                </c:pt>
                <c:pt idx="3">
                  <c:v>2020 г- 3162,7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1620.8</c:v>
                </c:pt>
                <c:pt idx="1">
                  <c:v>1289.4000000000001</c:v>
                </c:pt>
                <c:pt idx="2">
                  <c:v>1729.7</c:v>
                </c:pt>
                <c:pt idx="3">
                  <c:v>1729.7</c:v>
                </c:pt>
              </c:numCache>
            </c:numRef>
          </c:val>
        </c:ser>
        <c:dLbls>
          <c:showVal val="1"/>
        </c:dLbls>
        <c:overlap val="-25"/>
        <c:axId val="87892736"/>
        <c:axId val="87894272"/>
      </c:barChart>
      <c:catAx>
        <c:axId val="878927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7894272"/>
        <c:crosses val="autoZero"/>
        <c:auto val="1"/>
        <c:lblAlgn val="ctr"/>
        <c:lblOffset val="100"/>
      </c:catAx>
      <c:valAx>
        <c:axId val="87894272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87892736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10779817654372169"/>
          <c:y val="0.10502455516586975"/>
          <c:w val="0.8462360823318138"/>
          <c:h val="0.1954861451959229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Финансовое </a:t>
            </a:r>
            <a:r>
              <a:rPr lang="ru-RU" dirty="0" smtClean="0"/>
              <a:t>обеспечение (в тыс. руб.) 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9298245614035106E-2"/>
          <c:y val="0.36623206243105022"/>
          <c:w val="0.96140350877192793"/>
          <c:h val="0.5238241463519220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Мероприятия для людей старшего поколения</c:v>
                </c:pt>
              </c:strCache>
            </c:strRef>
          </c:tx>
          <c:dLbls>
            <c:dLbl>
              <c:idx val="0"/>
              <c:layout>
                <c:manualLayout>
                  <c:x val="-7.017543859649129E-3"/>
                  <c:y val="9.741473619153158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год- 741,9</c:v>
                </c:pt>
                <c:pt idx="1">
                  <c:v>2018 год- 399,5</c:v>
                </c:pt>
                <c:pt idx="2">
                  <c:v>2019 год- 527,8</c:v>
                </c:pt>
                <c:pt idx="3">
                  <c:v>2020 год- 527,8</c:v>
                </c:pt>
              </c:strCache>
            </c:strRef>
          </c:cat>
          <c:val>
            <c:numRef>
              <c:f>Лист1!$B$2:$B$5</c:f>
              <c:numCache>
                <c:formatCode>_-* #,##0.0\ _₽_-;\-* #,##0.0\ _₽_-;_-* "-"??\ _₽_-;_-@_-</c:formatCode>
                <c:ptCount val="4"/>
                <c:pt idx="0">
                  <c:v>465.9</c:v>
                </c:pt>
                <c:pt idx="1">
                  <c:v>223.5</c:v>
                </c:pt>
                <c:pt idx="2">
                  <c:v>251.8</c:v>
                </c:pt>
                <c:pt idx="3">
                  <c:v>251.8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Мероприятия для людей с ограниченными возможностями</c:v>
                </c:pt>
              </c:strCache>
            </c:strRef>
          </c:tx>
          <c:dLbls>
            <c:dLbl>
              <c:idx val="0"/>
              <c:layout>
                <c:manualLayout>
                  <c:x val="7.0175438596491273E-3"/>
                  <c:y val="-7.861114231655594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год- 741,9</c:v>
                </c:pt>
                <c:pt idx="1">
                  <c:v>2018 год- 399,5</c:v>
                </c:pt>
                <c:pt idx="2">
                  <c:v>2019 год- 527,8</c:v>
                </c:pt>
                <c:pt idx="3">
                  <c:v>2020 год- 527,8</c:v>
                </c:pt>
              </c:strCache>
            </c:strRef>
          </c:cat>
          <c:val>
            <c:numRef>
              <c:f>Лист1!$C$2:$C$5</c:f>
              <c:numCache>
                <c:formatCode>_-* #,##0.0\ _₽_-;\-* #,##0.0\ _₽_-;_-* "-"??\ _₽_-;_-@_-</c:formatCode>
                <c:ptCount val="4"/>
                <c:pt idx="0">
                  <c:v>276</c:v>
                </c:pt>
                <c:pt idx="1">
                  <c:v>176</c:v>
                </c:pt>
                <c:pt idx="2">
                  <c:v>276</c:v>
                </c:pt>
                <c:pt idx="3">
                  <c:v>276</c:v>
                </c:pt>
              </c:numCache>
            </c:numRef>
          </c:val>
        </c:ser>
        <c:dLbls>
          <c:showVal val="1"/>
        </c:dLbls>
        <c:overlap val="-25"/>
        <c:axId val="83637760"/>
        <c:axId val="83639296"/>
      </c:barChart>
      <c:catAx>
        <c:axId val="836377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3639296"/>
        <c:crosses val="autoZero"/>
        <c:auto val="1"/>
        <c:lblAlgn val="ctr"/>
        <c:lblOffset val="100"/>
      </c:catAx>
      <c:valAx>
        <c:axId val="83639296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83637760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0.1077981765437216"/>
          <c:y val="7.9043384455070156E-2"/>
          <c:w val="0.8462360823318138"/>
          <c:h val="0.27185138834401146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1"/>
          <c:order val="1"/>
          <c:tx>
            <c:strRef>
              <c:f>Лист1!$C$1</c:f>
              <c:strCache>
                <c:ptCount val="1"/>
                <c:pt idx="0">
                  <c:v>Красноясыльское с/п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200</c:v>
                </c:pt>
                <c:pt idx="1">
                  <c:v>200</c:v>
                </c:pt>
                <c:pt idx="2">
                  <c:v>400</c:v>
                </c:pt>
                <c:pt idx="3">
                  <c:v>400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Ординское с/п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300</c:v>
                </c:pt>
                <c:pt idx="1">
                  <c:v>300</c:v>
                </c:pt>
                <c:pt idx="2">
                  <c:v>300</c:v>
                </c:pt>
                <c:pt idx="3">
                  <c:v>300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Карьевское с/п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250</c:v>
                </c:pt>
                <c:pt idx="1">
                  <c:v>250</c:v>
                </c:pt>
                <c:pt idx="2">
                  <c:v>250</c:v>
                </c:pt>
                <c:pt idx="3">
                  <c:v>250</c:v>
                </c:pt>
              </c:numCache>
            </c:numRef>
          </c:val>
        </c:ser>
        <c:shape val="box"/>
        <c:axId val="88219008"/>
        <c:axId val="88224896"/>
        <c:axId val="0"/>
      </c:bar3DChart>
      <c:catAx>
        <c:axId val="8821900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8224896"/>
        <c:crosses val="autoZero"/>
        <c:auto val="1"/>
        <c:lblAlgn val="ctr"/>
        <c:lblOffset val="100"/>
      </c:catAx>
      <c:valAx>
        <c:axId val="88224896"/>
        <c:scaling>
          <c:orientation val="minMax"/>
        </c:scaling>
        <c:axPos val="l"/>
        <c:majorGridlines/>
        <c:numFmt formatCode="General" sourceLinked="1"/>
        <c:tickLblPos val="nextTo"/>
        <c:crossAx val="882190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(в тыс. руб.)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929824561403512E-2"/>
          <c:y val="0.33785244357188204"/>
          <c:w val="0.96140350877192848"/>
          <c:h val="0.5377021951601200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финансовое обеспечение</c:v>
                </c:pt>
              </c:strCache>
            </c:strRef>
          </c:tx>
          <c:dLbls>
            <c:dLbl>
              <c:idx val="0"/>
              <c:layout>
                <c:manualLayout>
                  <c:x val="2.8070175438596492E-2"/>
                  <c:y val="5.240746265761959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_-* #,##0.0\ _₽_-;\-* #,##0.0\ _₽_-;_-* "-"??\ _₽_-;_-@_-</c:formatCode>
                <c:ptCount val="4"/>
                <c:pt idx="0">
                  <c:v>408</c:v>
                </c:pt>
                <c:pt idx="1">
                  <c:v>178</c:v>
                </c:pt>
                <c:pt idx="2">
                  <c:v>413</c:v>
                </c:pt>
                <c:pt idx="3">
                  <c:v>413</c:v>
                </c:pt>
              </c:numCache>
            </c:numRef>
          </c:val>
        </c:ser>
        <c:dLbls>
          <c:showVal val="1"/>
        </c:dLbls>
        <c:overlap val="-25"/>
        <c:axId val="88814720"/>
        <c:axId val="88816256"/>
      </c:barChart>
      <c:catAx>
        <c:axId val="888147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8816256"/>
        <c:crosses val="autoZero"/>
        <c:auto val="1"/>
        <c:lblAlgn val="ctr"/>
        <c:lblOffset val="100"/>
      </c:catAx>
      <c:valAx>
        <c:axId val="88816256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888147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779817654372165"/>
          <c:y val="0.10502455516586973"/>
          <c:w val="0.76861403508771964"/>
          <c:h val="0.2189920105442167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Финансовое </a:t>
            </a:r>
            <a:r>
              <a:rPr lang="ru-RU" dirty="0" smtClean="0"/>
              <a:t>обеспечение (в тыс. руб.) 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9298245614035113E-2"/>
          <c:y val="0.36623206243105022"/>
          <c:w val="0.96140350877192748"/>
          <c:h val="0.5238241463519220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Санаторно-курортное лечение и оздоровление работников бюджетной сферы</c:v>
                </c:pt>
              </c:strCache>
            </c:strRef>
          </c:tx>
          <c:dLbls>
            <c:dLbl>
              <c:idx val="0"/>
              <c:layout>
                <c:manualLayout>
                  <c:x val="-7.0175438596491307E-3"/>
                  <c:y val="9.741473619153158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г-2678,4</c:v>
                </c:pt>
                <c:pt idx="1">
                  <c:v>2018 г- 2705,8</c:v>
                </c:pt>
                <c:pt idx="2">
                  <c:v>2019 г- 2705,8</c:v>
                </c:pt>
                <c:pt idx="3">
                  <c:v>2020 г- 2705,8</c:v>
                </c:pt>
              </c:strCache>
            </c:strRef>
          </c:cat>
          <c:val>
            <c:numRef>
              <c:f>Лист1!$B$2:$B$5</c:f>
              <c:numCache>
                <c:formatCode>_-* #,##0.0\ _₽_-;\-* #,##0.0\ _₽_-;_-* "-"??\ _₽_-;_-@_-</c:formatCode>
                <c:ptCount val="4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деятельности (бух. Обслуживание)</c:v>
                </c:pt>
              </c:strCache>
            </c:strRef>
          </c:tx>
          <c:dLbls>
            <c:dLbl>
              <c:idx val="0"/>
              <c:layout>
                <c:manualLayout>
                  <c:x val="7.017543859649129E-3"/>
                  <c:y val="-7.861114231655594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 г-2678,4</c:v>
                </c:pt>
                <c:pt idx="1">
                  <c:v>2018 г- 2705,8</c:v>
                </c:pt>
                <c:pt idx="2">
                  <c:v>2019 г- 2705,8</c:v>
                </c:pt>
                <c:pt idx="3">
                  <c:v>2020 г- 2705,8</c:v>
                </c:pt>
              </c:strCache>
            </c:strRef>
          </c:cat>
          <c:val>
            <c:numRef>
              <c:f>Лист1!$C$2:$C$5</c:f>
              <c:numCache>
                <c:formatCode>_-* #,##0.0\ _₽_-;\-* #,##0.0\ _₽_-;_-* "-"??\ _₽_-;_-@_-</c:formatCode>
                <c:ptCount val="4"/>
                <c:pt idx="0">
                  <c:v>2618.4</c:v>
                </c:pt>
                <c:pt idx="1">
                  <c:v>2645.8</c:v>
                </c:pt>
                <c:pt idx="2">
                  <c:v>2645.8</c:v>
                </c:pt>
                <c:pt idx="3">
                  <c:v>2645.8</c:v>
                </c:pt>
              </c:numCache>
            </c:numRef>
          </c:val>
        </c:ser>
        <c:dLbls>
          <c:showVal val="1"/>
        </c:dLbls>
        <c:overlap val="-25"/>
        <c:axId val="89042304"/>
        <c:axId val="89048192"/>
      </c:barChart>
      <c:catAx>
        <c:axId val="89042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9048192"/>
        <c:crosses val="autoZero"/>
        <c:auto val="1"/>
        <c:lblAlgn val="ctr"/>
        <c:lblOffset val="100"/>
      </c:catAx>
      <c:valAx>
        <c:axId val="89048192"/>
        <c:scaling>
          <c:orientation val="minMax"/>
        </c:scaling>
        <c:delete val="1"/>
        <c:axPos val="l"/>
        <c:numFmt formatCode="_-* #,##0.0\ _₽_-;\-* #,##0.0\ _₽_-;_-* &quot;-&quot;??\ _₽_-;_-@_-" sourceLinked="1"/>
        <c:tickLblPos val="none"/>
        <c:crossAx val="8904230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ru-RU"/>
          </a:p>
        </c:txPr>
      </c:legendEntry>
      <c:layout>
        <c:manualLayout>
          <c:xMode val="edge"/>
          <c:yMode val="edge"/>
          <c:x val="0.10779817654372163"/>
          <c:y val="0.1298366797400925"/>
          <c:w val="0.8462360823318138"/>
          <c:h val="0.18873513759474919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071546"/>
            <a:ext cx="5929354" cy="32861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ctr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МУНИЦИПАЛЬНАЯ ПРОГРАММА ОРДИНСКОГО МУНИЦИПАЛЬНОГО РАЙОНА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«РАЗВИТИЕ СОЦИАЛЬНОЙ СФЕРЫ»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НА 2018 ГОД И ПЛАНОВЫЙ ПЕРИОД 2019-2020 ГОДОВ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786322"/>
            <a:ext cx="4429156" cy="85725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b="1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ВКЛЮЧАЕТ 9 ПОДПРОГРАММ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8. Подпрограмма</a:t>
            </a:r>
            <a:r>
              <a:rPr lang="ru-RU" sz="24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«Патриотическое воспитание»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735811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9. Подпрограмма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«Обеспечение программы и прочие мероприятия в области социальной сферы»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757242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Субсидии за счет краевого и федерального бюджетов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(в тыс. руб.)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7000924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928694"/>
                <a:gridCol w="857256"/>
                <a:gridCol w="857256"/>
                <a:gridCol w="8572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разрезе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Комплектование книжных фондов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Отдых и оздоровление</a:t>
                      </a:r>
                      <a:r>
                        <a:rPr lang="ru-RU" sz="1800" baseline="0" dirty="0" smtClean="0"/>
                        <a:t> детей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2687,7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2721,7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2721,7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2721,7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Обеспечение жильем молодых</a:t>
                      </a:r>
                      <a:r>
                        <a:rPr lang="ru-RU" sz="1800" baseline="0" dirty="0" smtClean="0"/>
                        <a:t> семей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2830,0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2830,0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3575,0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Жилье ветеранам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4021,4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Жилье инвалидам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1306,8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1301,6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Коммунальные</a:t>
                      </a:r>
                      <a:r>
                        <a:rPr lang="ru-RU" baseline="0" dirty="0" smtClean="0"/>
                        <a:t> специалистам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135,4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172,1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172,1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172,1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Жилье детям-сиротам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802,8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8641,5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9712,2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9617,8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жилья детям-сиротам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91,8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211,8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Целевые показатели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214421"/>
          <a:ext cx="7715303" cy="5273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/>
                <a:gridCol w="928694"/>
                <a:gridCol w="857256"/>
                <a:gridCol w="857256"/>
                <a:gridCol w="928694"/>
              </a:tblGrid>
              <a:tr h="4273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42731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Число посетителей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культурно-досуговых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мероприятий, (чел.)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54,0</a:t>
                      </a:r>
                      <a:endParaRPr lang="ru-RU" dirty="0"/>
                    </a:p>
                  </a:txBody>
                  <a:tcPr/>
                </a:tc>
              </a:tr>
              <a:tr h="42731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численности участников культурно -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досуговых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мероприятий (по сравнению с предыдущим годом),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7,2</a:t>
                      </a:r>
                      <a:endParaRPr lang="ru-RU" dirty="0"/>
                    </a:p>
                  </a:txBody>
                  <a:tcPr/>
                </a:tc>
              </a:tr>
              <a:tr h="42731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Охват детей формами оздоровления, отдыха и занятости, (чел.)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1575</a:t>
                      </a:r>
                      <a:endParaRPr lang="ru-RU" dirty="0"/>
                    </a:p>
                  </a:txBody>
                  <a:tcPr/>
                </a:tc>
              </a:tr>
              <a:tr h="42731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экземпляров библиотечного фонда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общедоступных библиотек на 1000 человек населения, (шт.)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8960</a:t>
                      </a:r>
                      <a:endParaRPr lang="ru-RU" dirty="0"/>
                    </a:p>
                  </a:txBody>
                  <a:tcPr/>
                </a:tc>
              </a:tr>
              <a:tr h="42731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учреждений культуры кадрами, имеющими специальное образование по библиотекам, %,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КДУ –  %.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85</a:t>
                      </a:r>
                    </a:p>
                    <a:p>
                      <a:pPr algn="ct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85</a:t>
                      </a:r>
                    </a:p>
                    <a:p>
                      <a:pPr algn="ct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85</a:t>
                      </a:r>
                    </a:p>
                    <a:p>
                      <a:pPr algn="ct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85</a:t>
                      </a:r>
                    </a:p>
                    <a:p>
                      <a:pPr algn="ct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Целевые показатели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214421"/>
          <a:ext cx="7715303" cy="521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/>
                <a:gridCol w="928694"/>
                <a:gridCol w="857256"/>
                <a:gridCol w="857256"/>
                <a:gridCol w="928694"/>
              </a:tblGrid>
              <a:tr h="4540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126310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граждан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Ординского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района, занимающихся физической культурой и массовым спортом  района,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155458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учащихся и студентов, систематически занимающихся физической культурой и спортом, в общей численности учащихся и студентов,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</a:tr>
              <a:tr h="68013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подготовки детского и молодёжного актива,(чел)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/>
                </a:tc>
              </a:tr>
              <a:tr h="126310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занятий подростков в клубах разной направленности, привлечение к их деятельности, (чел.)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Целевые показатели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214421"/>
          <a:ext cx="7715303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/>
                <a:gridCol w="928694"/>
                <a:gridCol w="857256"/>
                <a:gridCol w="857256"/>
                <a:gridCol w="928694"/>
              </a:tblGrid>
              <a:tr h="4782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</a:tr>
              <a:tr h="102344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пожилых граждан района, вовлеченных в мероприятия различной направленности,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</a:tr>
              <a:tr h="102344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инвалидов, привлечённых к занятиям спортом и оздоровительным мероприятиям,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8,2</a:t>
                      </a:r>
                      <a:endParaRPr lang="ru-RU" dirty="0"/>
                    </a:p>
                  </a:txBody>
                  <a:tcPr/>
                </a:tc>
              </a:tr>
              <a:tr h="133047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инвалидов, принявших участие в организации и проведении праздников, выставок, творческих встречах,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</a:tr>
              <a:tr h="71640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социально-значимых проектов, (кол-во проектов)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232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Спасибо за внимание!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7239000" cy="274098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ЦЕЛЬ программы: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/>
              <a:t>создание условий для развития социальной сферы </a:t>
            </a:r>
            <a:r>
              <a:rPr lang="ru-RU" sz="3200" b="1" dirty="0" err="1" smtClean="0"/>
              <a:t>Ординского</a:t>
            </a:r>
            <a:r>
              <a:rPr lang="ru-RU" sz="3200" b="1" dirty="0" smtClean="0"/>
              <a:t> муниципального района, объединяющие такие направления как культура, молодежная политика, физическая культура и спорт, оздоровление, социальная политика и др.</a:t>
            </a:r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000132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</a:rPr>
              <a:t>1. Подпрограмма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«Сохранение и развитие профессионального искусства»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742955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2. Подпрограмма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«Сохранение и развитие библиотечного дела»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7239000" cy="5060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</a:rPr>
              <a:t>3. Подпрограмма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«Сохранение, пополнение, популяризация музейного фонда и развитие музея»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735811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4. Подпрограмма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«Развитие физической культуры и спорта»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7239000" cy="534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5. Подпрограмма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«Развитие социально-культурной деятельности»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723900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</a:rPr>
              <a:t>6. Подпрограмма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«мероприятия в сфере культуры для старшего поколения и людей с ограниченными возможностями»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7239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58072" cy="914384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7. Подпрограмма </a:t>
            </a:r>
            <a:r>
              <a:rPr lang="ru-RU" sz="24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«Обеспечение жильем молодых семей в </a:t>
            </a:r>
            <a:r>
              <a:rPr lang="ru-RU" sz="2400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Ординском</a:t>
            </a:r>
            <a:r>
              <a:rPr lang="ru-RU" sz="24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районе»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57200" y="1357298"/>
            <a:ext cx="7115196" cy="74263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Финансовое обеспечение</a:t>
            </a:r>
          </a:p>
          <a:p>
            <a:pPr algn="ctr"/>
            <a:r>
              <a:rPr lang="ru-RU" sz="1800" b="1" dirty="0" smtClean="0"/>
              <a:t> (средства сельских поселений в тыс. руб.)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28596" y="2143116"/>
          <a:ext cx="7239000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310</TotalTime>
  <Words>592</Words>
  <Application>Microsoft Office PowerPoint</Application>
  <PresentationFormat>Экран (4:3)</PresentationFormat>
  <Paragraphs>182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МУНИЦИПАЛЬНАЯ ПРОГРАММА ОРДИНСКОГО МУНИЦИПАЛЬНОГО РАЙОНА «РАЗВИТИЕ СОЦИАЛЬНОЙ СФЕРЫ»  НА 2018 ГОД И ПЛАНОВЫЙ ПЕРИОД 2019-2020 ГОДОВ</vt:lpstr>
      <vt:lpstr>ЦЕЛЬ программы:</vt:lpstr>
      <vt:lpstr>1. Подпрограмма «Сохранение и развитие профессионального искусства»</vt:lpstr>
      <vt:lpstr>2. Подпрограмма «Сохранение и развитие библиотечного дела»</vt:lpstr>
      <vt:lpstr>3. Подпрограмма «Сохранение, пополнение, популяризация музейного фонда и развитие музея»</vt:lpstr>
      <vt:lpstr>4. Подпрограмма «Развитие физической культуры и спорта»</vt:lpstr>
      <vt:lpstr>5. Подпрограмма «Развитие социально-культурной деятельности»</vt:lpstr>
      <vt:lpstr>6. Подпрограмма «мероприятия в сфере культуры для старшего поколения и людей с ограниченными возможностями»</vt:lpstr>
      <vt:lpstr>7. Подпрограмма «Обеспечение жильем молодых семей в Ординском районе»</vt:lpstr>
      <vt:lpstr>8. Подпрограмма «Патриотическое воспитание»</vt:lpstr>
      <vt:lpstr>9. Подпрограмма «Обеспечение программы и прочие мероприятия в области социальной сферы»</vt:lpstr>
      <vt:lpstr>Субсидии за счет краевого и федерального бюджетов (в тыс. руб.)</vt:lpstr>
      <vt:lpstr>Целевые показатели</vt:lpstr>
      <vt:lpstr>Целевые показатели</vt:lpstr>
      <vt:lpstr>Целевые показатели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МУНИЦИПАЛЬНОГО РАЙОНА «РАЗВИТИЕ СОЦИАЛЬНОЙ СФЕРЫ»  НА 2018 ГОД И ПЛАНОВЫЙ ПЕРИОД 2019-2020 ГОДОВ</dc:title>
  <dc:creator>user</dc:creator>
  <cp:lastModifiedBy>днс</cp:lastModifiedBy>
  <cp:revision>40</cp:revision>
  <dcterms:created xsi:type="dcterms:W3CDTF">2017-11-09T21:01:12Z</dcterms:created>
  <dcterms:modified xsi:type="dcterms:W3CDTF">2017-11-13T18:58:07Z</dcterms:modified>
</cp:coreProperties>
</file>