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1"/>
  </p:notesMasterIdLst>
  <p:sldIdLst>
    <p:sldId id="590" r:id="rId2"/>
    <p:sldId id="603" r:id="rId3"/>
    <p:sldId id="605" r:id="rId4"/>
    <p:sldId id="593" r:id="rId5"/>
    <p:sldId id="606" r:id="rId6"/>
    <p:sldId id="596" r:id="rId7"/>
    <p:sldId id="599" r:id="rId8"/>
    <p:sldId id="600" r:id="rId9"/>
    <p:sldId id="601" r:id="rId10"/>
  </p:sldIdLst>
  <p:sldSz cx="9144000" cy="6858000" type="screen4x3"/>
  <p:notesSz cx="6797675" cy="99282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0C0C0"/>
    <a:srgbClr val="FF9933"/>
    <a:srgbClr val="CC6600"/>
    <a:srgbClr val="33CC33"/>
    <a:srgbClr val="FF9900"/>
    <a:srgbClr val="FF505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63" autoAdjust="0"/>
    <p:restoredTop sz="90429" autoAdjust="0"/>
  </p:normalViewPr>
  <p:slideViewPr>
    <p:cSldViewPr>
      <p:cViewPr>
        <p:scale>
          <a:sx n="100" d="100"/>
          <a:sy n="100" d="100"/>
        </p:scale>
        <p:origin x="-121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33C514-CEE0-49E8-A4A5-8D9DDADB42E6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CD6FA5-A021-4541-A2B5-5CC00584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FB5E-3EF8-411A-AA21-120DC296B9EE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850F-7DE4-472A-AEB8-650D94C5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BC813-64FF-44D2-A335-A5E40E0BD5C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066925" y="685800"/>
            <a:ext cx="6315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Ординский муниципальный район</a:t>
            </a:r>
          </a:p>
          <a:p>
            <a:pPr algn="ctr"/>
            <a:endParaRPr lang="ru-RU" sz="2400" dirty="0">
              <a:latin typeface="Tahoma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143000" y="1600200"/>
            <a:ext cx="7677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 dirty="0"/>
              <a:t>Муниципальная программа Ординского муниципального района «Управление земельными ресурсами Ординского муниципального района»</a:t>
            </a:r>
          </a:p>
          <a:p>
            <a:pPr algn="ctr"/>
            <a:endParaRPr lang="ru-RU" sz="2400" dirty="0">
              <a:latin typeface="Tahoma" pitchFamily="34" charset="0"/>
            </a:endParaRPr>
          </a:p>
        </p:txBody>
      </p:sp>
      <p:sp>
        <p:nvSpPr>
          <p:cNvPr id="7174" name="Заголовок 1"/>
          <p:cNvSpPr>
            <a:spLocks/>
          </p:cNvSpPr>
          <p:nvPr/>
        </p:nvSpPr>
        <p:spPr bwMode="auto">
          <a:xfrm>
            <a:off x="0" y="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175" name="Picture 8" descr="Ординский МР"/>
          <p:cNvPicPr>
            <a:picLocks noChangeAspect="1" noChangeArrowheads="1"/>
          </p:cNvPicPr>
          <p:nvPr/>
        </p:nvPicPr>
        <p:blipFill>
          <a:blip r:embed="rId2"/>
          <a:srcRect l="21687" t="9981" r="19200" b="21626"/>
          <a:stretch>
            <a:fillRect/>
          </a:stretch>
        </p:blipFill>
        <p:spPr bwMode="auto">
          <a:xfrm>
            <a:off x="1143000" y="152400"/>
            <a:ext cx="90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620000" cy="1143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земельными ресурсами Ординского муниципального района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CED9F-C618-4F3C-BE96-5F663B4AE5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1605275" y="3200400"/>
            <a:ext cx="5187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Задачи муниципальной программы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66800" y="3810000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1800" dirty="0"/>
              <a:t>1) Повышение эффективности управления, распоряжения и использования земельных ресурсов на территории Ординского муниципального района.</a:t>
            </a:r>
          </a:p>
          <a:p>
            <a:pPr algn="just">
              <a:defRPr/>
            </a:pPr>
            <a:r>
              <a:rPr lang="ru-RU" sz="1800" dirty="0"/>
              <a:t>2) Вовлечение земельных участков в хозяйственный и экономический оборот.</a:t>
            </a:r>
          </a:p>
          <a:p>
            <a:pPr algn="just">
              <a:defRPr/>
            </a:pPr>
            <a:r>
              <a:rPr lang="ru-RU" sz="1800" dirty="0"/>
              <a:t>3) Увеличение доходов от использования земельных участков.</a:t>
            </a:r>
            <a:endParaRPr lang="ru-RU" sz="1800" dirty="0">
              <a:ea typeface="+mj-ea"/>
              <a:cs typeface="Times New Roman" pitchFamily="18" charset="0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1995432" y="1219200"/>
            <a:ext cx="4949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Цели муниципальной программы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Подпрограмма: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Подготовка земельных участков Ординского муниципального района к реализации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EAE7-DCA6-4611-8A5C-6784216D9B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220" name="Диаграмма 3"/>
          <p:cNvGraphicFramePr>
            <a:graphicFrameLocks/>
          </p:cNvGraphicFramePr>
          <p:nvPr/>
        </p:nvGraphicFramePr>
        <p:xfrm>
          <a:off x="1066800" y="1752600"/>
          <a:ext cx="8010525" cy="3381375"/>
        </p:xfrm>
        <a:graphic>
          <a:graphicData uri="http://schemas.openxmlformats.org/presentationml/2006/ole">
            <p:oleObj spid="_x0000_s9220" name="Worksheet" r:id="rId3" imgW="8010457" imgH="33812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sz="quarter"/>
          </p:nvPr>
        </p:nvSpPr>
        <p:spPr>
          <a:xfrm>
            <a:off x="1143000" y="274638"/>
            <a:ext cx="7543800" cy="16303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Плановые показатели по поступлению земельного налога, арендной платы и доходов от продажи земельных участков в консолидированный бюджет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1250" y="1905000"/>
          <a:ext cx="8016875" cy="4086225"/>
        </p:xfrm>
        <a:graphic>
          <a:graphicData uri="http://schemas.openxmlformats.org/presentationml/2006/ole">
            <p:oleObj spid="_x0000_s1026" name="Worksheet" r:id="rId3" imgW="7867785" imgH="400993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sz="quarter"/>
          </p:nvPr>
        </p:nvSpPr>
        <p:spPr>
          <a:xfrm>
            <a:off x="1143000" y="274638"/>
            <a:ext cx="7543800" cy="16303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 вовлеченных земельных участков под жилищное строительство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69975" y="1905000"/>
          <a:ext cx="7735888" cy="4086225"/>
        </p:xfrm>
        <a:graphic>
          <a:graphicData uri="http://schemas.openxmlformats.org/presentationml/2006/ole">
            <p:oleObj spid="_x0000_s29698" name="Worksheet" r:id="rId3" imgW="7591357" imgH="400993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04ED10-A4EB-4D50-A02D-D830A8981FA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43000" y="2286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itchFamily="18" charset="0"/>
              </a:rPr>
              <a:t>Доля многодетных семей обеспеченных земельными участками в собственность бесплатно, от числа многодетных семей поставленных на учет, %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fld id="{98EF058C-B032-4295-8D61-D8BC151B0322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>
                <a:defRPr/>
              </a:pPr>
              <a:t>6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graphicFrame>
        <p:nvGraphicFramePr>
          <p:cNvPr id="2050" name="Диаграмма 6"/>
          <p:cNvGraphicFramePr>
            <a:graphicFrameLocks/>
          </p:cNvGraphicFramePr>
          <p:nvPr/>
        </p:nvGraphicFramePr>
        <p:xfrm>
          <a:off x="1066800" y="1819275"/>
          <a:ext cx="7210425" cy="4210050"/>
        </p:xfrm>
        <a:graphic>
          <a:graphicData uri="http://schemas.openxmlformats.org/presentationml/2006/ole">
            <p:oleObj spid="_x0000_s2050" name="Worksheet" r:id="rId3" imgW="6877185" imgH="400993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Осуществление муниципального земельного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6CFF6-3F63-4081-A13F-92BCE10983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295400" y="1371600"/>
          <a:ext cx="7067550" cy="3819525"/>
        </p:xfrm>
        <a:graphic>
          <a:graphicData uri="http://schemas.openxmlformats.org/presentationml/2006/ole">
            <p:oleObj spid="_x0000_s4098" name="Worksheet" r:id="rId3" imgW="7210357" imgH="389563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7827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работ по внесению в государственный кадастр недвижимости сведений о границах населенных пунктов в виде координатного описания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4BE33-E389-4FF7-8C24-EBDF2EE193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122" name="Диаграмма 4"/>
          <p:cNvGraphicFramePr>
            <a:graphicFrameLocks/>
          </p:cNvGraphicFramePr>
          <p:nvPr/>
        </p:nvGraphicFramePr>
        <p:xfrm>
          <a:off x="1524000" y="2286000"/>
          <a:ext cx="6381750" cy="3629025"/>
        </p:xfrm>
        <a:graphic>
          <a:graphicData uri="http://schemas.openxmlformats.org/presentationml/2006/ole">
            <p:oleObj spid="_x0000_s5122" name="Worksheet" r:id="rId3" imgW="6267585" imgH="35624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Достижения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C890-92AE-42FA-B00B-C4A1576C98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1066800" y="1295400"/>
            <a:ext cx="7505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300" dirty="0"/>
              <a:t> </a:t>
            </a:r>
            <a:r>
              <a:rPr lang="ru-RU" sz="1600" u="sng" dirty="0"/>
              <a:t>Управление земельными ресурсами:</a:t>
            </a:r>
            <a:endParaRPr lang="ru-RU" sz="1600" dirty="0"/>
          </a:p>
          <a:p>
            <a:pPr algn="l"/>
            <a:r>
              <a:rPr lang="ru-RU" sz="1600" dirty="0" smtClean="0"/>
              <a:t>Вовлечения </a:t>
            </a:r>
            <a:r>
              <a:rPr lang="ru-RU" sz="1600" dirty="0"/>
              <a:t>в оборот новых земельных </a:t>
            </a:r>
            <a:r>
              <a:rPr lang="ru-RU" sz="1600" dirty="0" smtClean="0"/>
              <a:t>участков.</a:t>
            </a:r>
            <a:endParaRPr lang="ru-RU" sz="1600" dirty="0"/>
          </a:p>
          <a:p>
            <a:pPr algn="l"/>
            <a:r>
              <a:rPr lang="ru-RU" sz="1600" dirty="0"/>
              <a:t>Рост доходов, поступающих в бюджет района от продажи  и аренды земельных участков, находящихся в муниципальной собственности и собственность на которые не разграничена.</a:t>
            </a:r>
          </a:p>
          <a:p>
            <a:pPr algn="l"/>
            <a:r>
              <a:rPr lang="ru-RU" sz="1600" dirty="0"/>
              <a:t>Полная обеспеченность многодетных семей земельными участками стоящих на учете</a:t>
            </a:r>
          </a:p>
        </p:txBody>
      </p:sp>
      <p:sp>
        <p:nvSpPr>
          <p:cNvPr id="11269" name="Rectangle 6"/>
          <p:cNvSpPr>
            <a:spLocks/>
          </p:cNvSpPr>
          <p:nvPr/>
        </p:nvSpPr>
        <p:spPr bwMode="auto">
          <a:xfrm>
            <a:off x="1676400" y="3124200"/>
            <a:ext cx="5715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/>
              <a:t>Проблемы</a:t>
            </a:r>
          </a:p>
        </p:txBody>
      </p:sp>
      <p:sp>
        <p:nvSpPr>
          <p:cNvPr id="11270" name="Прямоугольник 13"/>
          <p:cNvSpPr>
            <a:spLocks noChangeArrowheads="1"/>
          </p:cNvSpPr>
          <p:nvPr/>
        </p:nvSpPr>
        <p:spPr bwMode="auto">
          <a:xfrm>
            <a:off x="1066800" y="3616325"/>
            <a:ext cx="765810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600" u="sng" dirty="0"/>
              <a:t>Управление земельными ресурсами</a:t>
            </a:r>
            <a:endParaRPr lang="ru-RU" sz="1600" dirty="0"/>
          </a:p>
          <a:p>
            <a:pPr algn="just"/>
            <a:r>
              <a:rPr lang="ru-RU" sz="1600" dirty="0" smtClean="0"/>
              <a:t>Оформление </a:t>
            </a:r>
            <a:r>
              <a:rPr lang="ru-RU" sz="1600" dirty="0"/>
              <a:t>невостребованных  земельных долей в муниципальную собственность сельских </a:t>
            </a:r>
            <a:r>
              <a:rPr lang="ru-RU" sz="1600" dirty="0" smtClean="0"/>
              <a:t>поселений.</a:t>
            </a:r>
            <a:endParaRPr lang="ru-RU" sz="1600" dirty="0"/>
          </a:p>
          <a:p>
            <a:pPr algn="just"/>
            <a:r>
              <a:rPr lang="ru-RU" sz="1600" dirty="0"/>
              <a:t>Недобросовестные арендаторы земельных участков, которые уклоняются от арендной </a:t>
            </a:r>
            <a:r>
              <a:rPr lang="ru-RU" sz="1600" dirty="0" smtClean="0"/>
              <a:t>платы.</a:t>
            </a:r>
            <a:endParaRPr lang="ru-RU" sz="1600" dirty="0"/>
          </a:p>
          <a:p>
            <a:pPr algn="just"/>
            <a:r>
              <a:rPr lang="ru-RU" sz="1600" dirty="0"/>
              <a:t>Отсутствие средств </a:t>
            </a:r>
            <a:r>
              <a:rPr lang="ru-RU" sz="1600" dirty="0" smtClean="0"/>
              <a:t>на проведение комплексных кадастровых работ, установление </a:t>
            </a:r>
            <a:r>
              <a:rPr lang="ru-RU" sz="1600" dirty="0"/>
              <a:t>и уточнение  границ населенных </a:t>
            </a:r>
            <a:r>
              <a:rPr lang="ru-RU" sz="1600" dirty="0" smtClean="0"/>
              <a:t>пунктов, территориальных зон.</a:t>
            </a:r>
            <a:endParaRPr lang="ru-RU" sz="1600" dirty="0"/>
          </a:p>
          <a:p>
            <a:endParaRPr lang="ru-RU" sz="1600" dirty="0"/>
          </a:p>
          <a:p>
            <a:pPr algn="just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14845</TotalTime>
  <Words>234</Words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Солнцестояние</vt:lpstr>
      <vt:lpstr>Worksheet</vt:lpstr>
      <vt:lpstr>Лист Microsoft Office Excel 97-2003</vt:lpstr>
      <vt:lpstr>Слайд 1</vt:lpstr>
      <vt:lpstr>Повышение эффективности управления и распоряжения земельными ресурсами Ординского муниципального района</vt:lpstr>
      <vt:lpstr>Подпрограмма:  Подготовка земельных участков Ординского муниципального района к реализации</vt:lpstr>
      <vt:lpstr>Плановые показатели по поступлению земельного налога, арендной платы и доходов от продажи земельных участков в консолидированный бюджет</vt:lpstr>
      <vt:lpstr>Площадь вовлеченных земельных участков под жилищное строительство</vt:lpstr>
      <vt:lpstr>Слайд 6</vt:lpstr>
      <vt:lpstr>Осуществление муниципального земельного контроля</vt:lpstr>
      <vt:lpstr>Проведение работ по внесению в государственный кадастр недвижимости сведений о границах населенных пунктов в виде координатного описания</vt:lpstr>
      <vt:lpstr>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Любовь Николаевна Запивалова</cp:lastModifiedBy>
  <cp:revision>1068</cp:revision>
  <dcterms:modified xsi:type="dcterms:W3CDTF">2018-04-12T10:58:02Z</dcterms:modified>
</cp:coreProperties>
</file>