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71" r:id="rId2"/>
    <p:sldId id="272" r:id="rId3"/>
    <p:sldId id="265" r:id="rId4"/>
    <p:sldId id="269" r:id="rId5"/>
    <p:sldId id="266" r:id="rId6"/>
    <p:sldId id="267" r:id="rId7"/>
    <p:sldId id="268" r:id="rId8"/>
    <p:sldId id="257" r:id="rId9"/>
    <p:sldId id="258" r:id="rId10"/>
    <p:sldId id="260" r:id="rId11"/>
    <p:sldId id="261" r:id="rId12"/>
    <p:sldId id="264" r:id="rId1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49" autoAdjust="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80134-C7E7-433B-9090-500290712544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1DECA-5EBC-4054-B85C-6830F32FB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49688" y="93805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6" rIns="91413" bIns="45706" anchor="b"/>
          <a:lstStyle/>
          <a:p>
            <a:fld id="{8835C52D-0FA7-44F9-AC5D-847DB37D5C9C}" type="slidenum">
              <a:rPr lang="ru-RU" altLang="ru-RU" sz="1200"/>
              <a:pPr/>
              <a:t>4</a:t>
            </a:fld>
            <a:endParaRPr lang="ru-RU" altLang="ru-RU" sz="1200" dirty="0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9199AC29-8ADC-470D-BA6F-D5AC4C8EB93F}" type="slidenum">
              <a:rPr lang="ru-RU" altLang="ru-RU" sz="1200">
                <a:latin typeface="Times New Roman" pitchFamily="18" charset="0"/>
              </a:rPr>
              <a:pPr/>
              <a:t>4</a:t>
            </a:fld>
            <a:endParaRPr lang="ru-RU" altLang="ru-RU" sz="1200" dirty="0">
              <a:latin typeface="Times New Roman" pitchFamily="18" charset="0"/>
            </a:endParaRPr>
          </a:p>
        </p:txBody>
      </p:sp>
      <p:sp>
        <p:nvSpPr>
          <p:cNvPr id="1331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/>
          </p:cNvSpPr>
          <p:nvPr>
            <p:ph type="body" idx="1"/>
          </p:nvPr>
        </p:nvSpPr>
        <p:spPr>
          <a:xfrm>
            <a:off x="679450" y="4687888"/>
            <a:ext cx="5438775" cy="4446587"/>
          </a:xfrm>
          <a:noFill/>
        </p:spPr>
        <p:txBody>
          <a:bodyPr lIns="91413" tIns="45706" rIns="91413" bIns="45706"/>
          <a:lstStyle/>
          <a:p>
            <a:pPr eaLnBrk="1" hangingPunct="1"/>
            <a:endParaRPr lang="ru-RU" altLang="ru-RU" dirty="0" smtClean="0">
              <a:latin typeface="Arial" pitchFamily="34" charset="0"/>
            </a:endParaRPr>
          </a:p>
          <a:p>
            <a:pPr eaLnBrk="1" hangingPunct="1"/>
            <a:endParaRPr lang="ru-RU" altLang="ru-RU" b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520279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Муниципальная программа Ординского муниципального района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7232848" cy="1561728"/>
          </a:xfrm>
        </p:spPr>
        <p:txBody>
          <a:bodyPr>
            <a:normAutofit fontScale="92500" lnSpcReduction="10000"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</a:rPr>
              <a:t>«</a:t>
            </a:r>
            <a:r>
              <a:rPr lang="ru-RU" sz="5400" b="1" i="1" dirty="0" smtClean="0">
                <a:solidFill>
                  <a:srgbClr val="002060"/>
                </a:solidFill>
              </a:rPr>
              <a:t>Развитие системы образования»</a:t>
            </a: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5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401080" cy="4364241"/>
          </a:xfrm>
        </p:spPr>
        <p:txBody>
          <a:bodyPr/>
          <a:lstStyle/>
          <a:p>
            <a:r>
              <a:rPr lang="ru-RU" dirty="0" smtClean="0"/>
              <a:t>Доля учителей начальной и основной школы, обученных по ФГОС – 86 (план – 80 %)</a:t>
            </a:r>
          </a:p>
          <a:p>
            <a:r>
              <a:rPr lang="ru-RU" dirty="0" smtClean="0"/>
              <a:t>Доля аттестованных педагогических работников – 88,1 (план 78 %)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Доля принятых ОУ к началу учебного года – 93,8 (план – 100%)</a:t>
            </a:r>
          </a:p>
          <a:p>
            <a:r>
              <a:rPr lang="ru-RU" dirty="0" smtClean="0"/>
              <a:t>Доля ОУ, имеющих лицензию – 100 (план – 100%)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00FF"/>
                </a:solidFill>
              </a:rPr>
              <a:t>Уровень освоения бюджетных средств программы – 99,6 %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algn="ctr" fontAlgn="t"/>
            <a:endParaRPr lang="ru-RU" b="1" i="1" dirty="0" smtClean="0">
              <a:latin typeface="Bookman Old Style" pitchFamily="18" charset="0"/>
            </a:endParaRPr>
          </a:p>
          <a:p>
            <a:pPr algn="ctr" fontAlgn="t"/>
            <a:endParaRPr lang="ru-RU" b="1" i="1" dirty="0" smtClean="0">
              <a:latin typeface="Bookman Old Style" pitchFamily="18" charset="0"/>
            </a:endParaRPr>
          </a:p>
          <a:p>
            <a:pPr algn="ctr" fontAlgn="t"/>
            <a:endParaRPr lang="ru-RU" b="1" i="1" dirty="0" smtClean="0">
              <a:latin typeface="Bookman Old Style" pitchFamily="18" charset="0"/>
            </a:endParaRPr>
          </a:p>
          <a:p>
            <a:pPr algn="ctr" fontAlgn="t"/>
            <a:endParaRPr lang="ru-RU" b="1" i="1" dirty="0" smtClean="0">
              <a:latin typeface="Bookman Old Style" pitchFamily="18" charset="0"/>
            </a:endParaRPr>
          </a:p>
          <a:p>
            <a:pPr algn="ctr" fontAlgn="t">
              <a:buNone/>
            </a:pPr>
            <a:r>
              <a:rPr lang="ru-RU" sz="3600" b="1" i="1" dirty="0" smtClean="0">
                <a:latin typeface="Bookman Old Style" pitchFamily="18" charset="0"/>
              </a:rPr>
              <a:t>Спасибо за внимание!</a:t>
            </a:r>
          </a:p>
          <a:p>
            <a:pPr algn="ctr"/>
            <a:endParaRPr lang="ru-RU" sz="3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ЦЕЛЬ ПРОГРАММЫ: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800" b="1" i="1" dirty="0" smtClean="0">
                <a:latin typeface="+mj-lt"/>
              </a:rPr>
              <a:t>  Комплексное развитие системы образования района, обеспечивающее повышение доступности качества образования, посредством создания условий для индивидуализации образования и использования инновационных механизмов обучения, воспитания и социализации личности, как важного фактора устойчивого социально-экономического и </a:t>
            </a:r>
            <a:r>
              <a:rPr lang="ru-RU" sz="2800" b="1" i="1" dirty="0" err="1" smtClean="0">
                <a:latin typeface="+mj-lt"/>
              </a:rPr>
              <a:t>социокультурного</a:t>
            </a:r>
            <a:r>
              <a:rPr lang="ru-RU" sz="2800" b="1" i="1" dirty="0" smtClean="0">
                <a:latin typeface="+mj-lt"/>
              </a:rPr>
              <a:t> развития района в интересах человека, общества и государства.</a:t>
            </a:r>
            <a:endParaRPr lang="ru-RU" sz="28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1 «Дошкольное образование»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99,8 % исполнения.</a:t>
            </a:r>
          </a:p>
          <a:p>
            <a:pPr>
              <a:buNone/>
            </a:pPr>
            <a:endParaRPr lang="ru-RU" sz="26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2 «Общее образование» -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99,7 % исполнения.</a:t>
            </a:r>
          </a:p>
          <a:p>
            <a:pPr>
              <a:buNone/>
            </a:pPr>
            <a:endParaRPr lang="ru-RU" sz="26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3 «Дополнительное образование детей» - 100,0 % исполнения.</a:t>
            </a:r>
          </a:p>
          <a:p>
            <a:endParaRPr lang="ru-RU" sz="2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4 «Кадровая политика» -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75,5 % исполнения.</a:t>
            </a:r>
          </a:p>
          <a:p>
            <a:pPr>
              <a:buNone/>
            </a:pPr>
            <a:endParaRPr lang="ru-RU" sz="26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5 «Приведение образовательных учреждений в нормативное состояние» - 99,96 % исполнения.</a:t>
            </a:r>
          </a:p>
          <a:p>
            <a:endParaRPr lang="ru-RU" sz="2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Подпрограмма 6</a:t>
            </a:r>
            <a:b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«Обеспечение реализации муниципальной программы и прочие мероприятия в сфере образования» - 98,3 % исполнения.</a:t>
            </a:r>
          </a:p>
          <a:p>
            <a:pPr algn="ctr"/>
            <a:r>
              <a:rPr lang="ru-RU" sz="2600" b="1" i="1" dirty="0" smtClean="0">
                <a:solidFill>
                  <a:srgbClr val="0000FF"/>
                </a:solidFill>
                <a:latin typeface="Bookman Old Style" pitchFamily="18" charset="0"/>
              </a:rPr>
              <a:t>ИТОГО – 99,6 % исполнения.</a:t>
            </a:r>
          </a:p>
          <a:p>
            <a:pPr fontAlgn="t"/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D44FB1-FCFC-4660-BF9B-C1FCC6368052}" type="slidenum">
              <a:rPr lang="en-US" altLang="ru-RU" smtClean="0">
                <a:latin typeface="Arial" pitchFamily="34" charset="0"/>
              </a:rPr>
              <a:pPr/>
              <a:t>4</a:t>
            </a:fld>
            <a:endParaRPr lang="en-US" altLang="ru-RU" dirty="0" smtClean="0">
              <a:latin typeface="Arial" pitchFamily="34" charset="0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D8CD066-94E9-4448-B7EB-4D2A8AB2C4C7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323528" y="404664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Структура системы образования района</a:t>
            </a:r>
          </a:p>
        </p:txBody>
      </p:sp>
      <p:graphicFrame>
        <p:nvGraphicFramePr>
          <p:cNvPr id="4179" name="Group 83"/>
          <p:cNvGraphicFramePr>
            <a:graphicFrameLocks noGrp="1"/>
          </p:cNvGraphicFramePr>
          <p:nvPr/>
        </p:nvGraphicFramePr>
        <p:xfrm>
          <a:off x="117475" y="1066800"/>
          <a:ext cx="8493125" cy="5289550"/>
        </p:xfrm>
        <a:graphic>
          <a:graphicData uri="http://schemas.openxmlformats.org/drawingml/2006/table">
            <a:tbl>
              <a:tblPr/>
              <a:tblGrid>
                <a:gridCol w="2022173"/>
                <a:gridCol w="1011086"/>
                <a:gridCol w="1213304"/>
                <a:gridCol w="1011086"/>
                <a:gridCol w="1112195"/>
                <a:gridCol w="1011086"/>
                <a:gridCol w="1112195"/>
              </a:tblGrid>
              <a:tr h="111777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Тип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учреждения</a:t>
                      </a:r>
                    </a:p>
                  </a:txBody>
                  <a:tcPr marL="91448" marR="91448" marT="45724" marB="45724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</a:txBody>
                  <a:tcPr marL="91448" marR="91448" marT="45724" marB="45724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6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учреждений</a:t>
                      </a:r>
                    </a:p>
                  </a:txBody>
                  <a:tcPr marL="91448" marR="91448" marT="45724" marB="45724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детей, чел.</a:t>
                      </a:r>
                    </a:p>
                  </a:txBody>
                  <a:tcPr marL="91448" marR="91448" marT="45724" marB="45724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учреждений</a:t>
                      </a:r>
                    </a:p>
                  </a:txBody>
                  <a:tcPr marL="91448" marR="91448" marT="45724" marB="45724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детей, чел.</a:t>
                      </a:r>
                    </a:p>
                  </a:txBody>
                  <a:tcPr marL="91448" marR="91448" marT="45724" marB="45724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учреждений</a:t>
                      </a:r>
                    </a:p>
                  </a:txBody>
                  <a:tcPr marL="91448" marR="91448" marT="45724" marB="45724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детей, чел.</a:t>
                      </a:r>
                    </a:p>
                  </a:txBody>
                  <a:tcPr marL="91448" marR="91448" marT="45724" marB="45724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6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Дошкольные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545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49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2087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58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Дополнительного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образования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1090</a:t>
                      </a:r>
                    </a:p>
                  </a:txBody>
                  <a:tcPr marL="91448" marR="91448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42852"/>
          <a:ext cx="8229600" cy="60524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2108856"/>
                <a:gridCol w="1995600"/>
                <a:gridCol w="1090464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План финансирования на 2017 год</a:t>
                      </a:r>
                    </a:p>
                    <a:p>
                      <a:r>
                        <a:rPr lang="ru-RU" sz="2000" b="1" dirty="0" smtClean="0"/>
                        <a:t>(тыс.руб.)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Факт за 2017 год (</a:t>
                      </a:r>
                      <a:r>
                        <a:rPr lang="ru-RU" sz="2000" b="1" dirty="0" err="1" smtClean="0"/>
                        <a:t>тыс.руб</a:t>
                      </a:r>
                      <a:r>
                        <a:rPr lang="ru-RU" sz="2000" b="1" dirty="0" smtClean="0"/>
                        <a:t>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% исполнения</a:t>
                      </a:r>
                      <a:endParaRPr lang="ru-RU" sz="2000" b="1" dirty="0"/>
                    </a:p>
                  </a:txBody>
                  <a:tcPr/>
                </a:tc>
              </a:tr>
              <a:tr h="239335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1 «Дошкольное образование»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49378,11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49297,56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99,8 %</a:t>
                      </a:r>
                      <a:endParaRPr lang="ru-RU" b="1" dirty="0"/>
                    </a:p>
                  </a:txBody>
                  <a:tcPr/>
                </a:tc>
              </a:tr>
              <a:tr h="1944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2 «Общее образование»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194198,12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193536,26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99,7</a:t>
                      </a:r>
                      <a:r>
                        <a:rPr lang="ru-RU" b="1" baseline="0" dirty="0" smtClean="0"/>
                        <a:t> %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7" y="285728"/>
          <a:ext cx="8429685" cy="55650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8461"/>
                <a:gridCol w="1917727"/>
                <a:gridCol w="2286521"/>
                <a:gridCol w="1116976"/>
              </a:tblGrid>
              <a:tr h="19642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План финансирования на 2017год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Факт за 2017 год (тыс. </a:t>
                      </a:r>
                      <a:r>
                        <a:rPr lang="ru-RU" sz="2000" b="1" dirty="0" err="1" smtClean="0"/>
                        <a:t>руб</a:t>
                      </a:r>
                      <a:r>
                        <a:rPr lang="ru-RU" sz="2000" b="1" dirty="0" smtClean="0"/>
                        <a:t>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% исполнения</a:t>
                      </a:r>
                      <a:endParaRPr lang="ru-RU" sz="2000" b="1" dirty="0"/>
                    </a:p>
                  </a:txBody>
                  <a:tcPr/>
                </a:tc>
              </a:tr>
              <a:tr h="19866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3 «Дополнительное образование детей»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12747,39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12747,39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100 %</a:t>
                      </a:r>
                      <a:endParaRPr lang="ru-RU" sz="2000" b="1" dirty="0"/>
                    </a:p>
                  </a:txBody>
                  <a:tcPr/>
                </a:tc>
              </a:tr>
              <a:tr h="1614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4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«Кадровая политика»</a:t>
                      </a:r>
                    </a:p>
                    <a:p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356,5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269,28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75,5 %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9" y="101970"/>
          <a:ext cx="8429683" cy="6979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8461"/>
                <a:gridCol w="1917726"/>
                <a:gridCol w="2128407"/>
                <a:gridCol w="1275089"/>
              </a:tblGrid>
              <a:tr h="182683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План финансирования на 2017 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Факт за 2017 год (тыс. </a:t>
                      </a:r>
                      <a:r>
                        <a:rPr lang="ru-RU" sz="2000" b="1" dirty="0" err="1" smtClean="0"/>
                        <a:t>руб</a:t>
                      </a:r>
                      <a:r>
                        <a:rPr lang="ru-RU" sz="2000" b="1" dirty="0" smtClean="0"/>
                        <a:t>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% исполнения</a:t>
                      </a:r>
                      <a:endParaRPr lang="ru-RU" sz="2000" b="1" dirty="0"/>
                    </a:p>
                  </a:txBody>
                  <a:tcPr/>
                </a:tc>
              </a:tr>
              <a:tr h="2049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5 «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</a:rPr>
                        <a:t>Приведение образовательных учреждений в нормативное состояние»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36623,64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36520,34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99,96%</a:t>
                      </a:r>
                      <a:endParaRPr lang="ru-RU" sz="2000" b="1" dirty="0"/>
                    </a:p>
                  </a:txBody>
                  <a:tcPr/>
                </a:tc>
              </a:tr>
              <a:tr h="2132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6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«Обеспечение реализации муниципальной программы и прочие мероприятия в сфере образования»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18872,04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18559,75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98,3 %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8472518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Доля детей в возрасте от 3 до 7 лет, получающих дошкольное образование – 100 % (план – 100%)</a:t>
            </a:r>
          </a:p>
          <a:p>
            <a:r>
              <a:rPr lang="ru-RU" dirty="0" smtClean="0"/>
              <a:t>Удельный вес воспитанников ДОУ, обучающихся по программам, соответствующим требованиям стандартов дошкольного образования - 100 % (план – 100%)</a:t>
            </a:r>
          </a:p>
          <a:p>
            <a:r>
              <a:rPr lang="ru-RU" dirty="0" smtClean="0"/>
              <a:t>Удельный вес образовательных учреждений, в которых оценка деятельности дошкольных образовательных учреждений, их руководителей и основных категорий работников осуществляется на основании показателей эффективности деятельности муниципальных организаций дошкольного образования- 100 % (план – 100%)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Отношение среднего балла ЕГЭ – 1,39 (план- 1,34)</a:t>
            </a:r>
          </a:p>
          <a:p>
            <a:r>
              <a:rPr lang="ru-RU" dirty="0" smtClean="0"/>
              <a:t>Удельный вес учащихся, обучаемых по </a:t>
            </a:r>
            <a:r>
              <a:rPr lang="ru-RU" dirty="0" err="1" smtClean="0"/>
              <a:t>ФГОСам</a:t>
            </a:r>
            <a:r>
              <a:rPr lang="ru-RU" dirty="0" smtClean="0"/>
              <a:t> – 68,8 (план – 68%)</a:t>
            </a:r>
          </a:p>
          <a:p>
            <a:r>
              <a:rPr lang="ru-RU" dirty="0" smtClean="0"/>
              <a:t>Доля детей, охваченных дополнительным образованием – 43,4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(план – 38%)</a:t>
            </a:r>
          </a:p>
          <a:p>
            <a:r>
              <a:rPr lang="ru-RU" dirty="0" smtClean="0"/>
              <a:t>Удельный вес численности детей, участвующих в олимпиадах, конкурсах – 65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(план 65 %)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347</TotalTime>
  <Words>523</Words>
  <Application>Microsoft Office PowerPoint</Application>
  <PresentationFormat>Экран (4:3)</PresentationFormat>
  <Paragraphs>122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Муниципальная программа Ординского муниципального района</vt:lpstr>
      <vt:lpstr>Слайд 2</vt:lpstr>
      <vt:lpstr>Слайд 3</vt:lpstr>
      <vt:lpstr>Слайд 4</vt:lpstr>
      <vt:lpstr>Слайд 5</vt:lpstr>
      <vt:lpstr>Слайд 6</vt:lpstr>
      <vt:lpstr>Слайд 7</vt:lpstr>
      <vt:lpstr>Выполнение целевых показателей программы</vt:lpstr>
      <vt:lpstr>Выполнение целевых показателей программы</vt:lpstr>
      <vt:lpstr>Выполнение целевых показателей программы</vt:lpstr>
      <vt:lpstr>Выполнение целевых показателей программы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МУНИЦИПАЛЬНОЙ ПРОГРАММЫ «РАЗВИТИЕ СИСТЕМЫ ОБРАЗОВАНИЯ»  ЗА 9 МЕСЯЦЕВ 2015 ГОДА</dc:title>
  <dc:creator>user</dc:creator>
  <cp:lastModifiedBy>днс</cp:lastModifiedBy>
  <cp:revision>31</cp:revision>
  <cp:lastPrinted>2017-03-21T07:48:08Z</cp:lastPrinted>
  <dcterms:created xsi:type="dcterms:W3CDTF">2015-10-15T05:48:49Z</dcterms:created>
  <dcterms:modified xsi:type="dcterms:W3CDTF">2018-04-12T18:13:09Z</dcterms:modified>
</cp:coreProperties>
</file>