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6" r:id="rId3"/>
    <p:sldId id="307" r:id="rId4"/>
    <p:sldId id="309" r:id="rId5"/>
    <p:sldId id="310" r:id="rId6"/>
    <p:sldId id="312" r:id="rId7"/>
    <p:sldId id="314" r:id="rId8"/>
    <p:sldId id="301" r:id="rId9"/>
    <p:sldId id="313" r:id="rId10"/>
    <p:sldId id="315" r:id="rId11"/>
    <p:sldId id="293" r:id="rId12"/>
    <p:sldId id="296" r:id="rId13"/>
    <p:sldId id="302" r:id="rId14"/>
    <p:sldId id="324" r:id="rId15"/>
    <p:sldId id="316" r:id="rId16"/>
    <p:sldId id="317" r:id="rId17"/>
    <p:sldId id="323" r:id="rId18"/>
    <p:sldId id="325" r:id="rId19"/>
    <p:sldId id="319" r:id="rId20"/>
    <p:sldId id="32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4660"/>
  </p:normalViewPr>
  <p:slideViewPr>
    <p:cSldViewPr>
      <p:cViewPr>
        <p:scale>
          <a:sx n="93" d="100"/>
          <a:sy n="93" d="100"/>
        </p:scale>
        <p:origin x="-215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Доля детей в возрасте от 7 до 16 лет, охваченных оздоровлением и отдыхом в загородных и санаторных оздоровительных лагерях от общей численности детей данной возрастной группы, 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в возрасте от 7 до 16 лет, охваченных оздоровлением и отдыхом в загородных и санаторных оздоровительных лагерях от общей численности детей данной возрастной группы, %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2017</c:v>
                </c:pt>
                <c:pt idx="1">
                  <c:v>Факт 2017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5.0000000000000031E-2</c:v>
                </c:pt>
                <c:pt idx="1">
                  <c:v>0.11749999999999999</c:v>
                </c:pt>
              </c:numCache>
            </c:numRef>
          </c:val>
        </c:ser>
        <c:axId val="116422912"/>
        <c:axId val="116436992"/>
      </c:barChart>
      <c:catAx>
        <c:axId val="116422912"/>
        <c:scaling>
          <c:orientation val="minMax"/>
        </c:scaling>
        <c:axPos val="b"/>
        <c:numFmt formatCode="General" sourceLinked="1"/>
        <c:tickLblPos val="nextTo"/>
        <c:crossAx val="116436992"/>
        <c:crosses val="autoZero"/>
        <c:auto val="1"/>
        <c:lblAlgn val="ctr"/>
        <c:lblOffset val="100"/>
      </c:catAx>
      <c:valAx>
        <c:axId val="116436992"/>
        <c:scaling>
          <c:orientation val="minMax"/>
        </c:scaling>
        <c:axPos val="l"/>
        <c:numFmt formatCode="0%" sourceLinked="1"/>
        <c:tickLblPos val="nextTo"/>
        <c:crossAx val="116422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2017</c:v>
                </c:pt>
              </c:strCache>
            </c:strRef>
          </c:tx>
          <c:dLbls>
            <c:dLbl>
              <c:idx val="0"/>
              <c:layout>
                <c:manualLayout>
                  <c:x val="-1.5432098765432139E-3"/>
                  <c:y val="-2.5254293948050392E-2"/>
                </c:manualLayout>
              </c:layout>
              <c:showVal val="1"/>
            </c:dLbl>
            <c:dLbl>
              <c:idx val="1"/>
              <c:layout>
                <c:manualLayout>
                  <c:x val="6.1728395061728392E-3"/>
                  <c:y val="-5.0508587896100833E-2"/>
                </c:manualLayout>
              </c:layout>
              <c:showVal val="1"/>
            </c:dLbl>
            <c:dLbl>
              <c:idx val="2"/>
              <c:layout>
                <c:manualLayout>
                  <c:x val="2.160493827160501E-2"/>
                  <c:y val="-5.5309714931928933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местный бюджет</c:v>
                </c:pt>
                <c:pt idx="1">
                  <c:v>краевой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502.35399999999993</c:v>
                </c:pt>
                <c:pt idx="1">
                  <c:v>2103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2017</c:v>
                </c:pt>
              </c:strCache>
            </c:strRef>
          </c:tx>
          <c:dLbls>
            <c:dLbl>
              <c:idx val="0"/>
              <c:layout>
                <c:manualLayout>
                  <c:x val="4.3209755030621175E-2"/>
                  <c:y val="-2.2042964663434389E-2"/>
                </c:manualLayout>
              </c:layout>
              <c:showVal val="1"/>
            </c:dLbl>
            <c:dLbl>
              <c:idx val="1"/>
              <c:layout>
                <c:manualLayout>
                  <c:x val="3.0864197530864296E-2"/>
                  <c:y val="-3.0866359269839376E-2"/>
                </c:manualLayout>
              </c:layout>
              <c:showVal val="1"/>
            </c:dLbl>
            <c:dLbl>
              <c:idx val="2"/>
              <c:layout>
                <c:manualLayout>
                  <c:x val="4.6296296296296424E-3"/>
                  <c:y val="-5.5309714931928933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местный бюджет</c:v>
                </c:pt>
                <c:pt idx="1">
                  <c:v>краевой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502.35399999999993</c:v>
                </c:pt>
                <c:pt idx="1">
                  <c:v>1409</c:v>
                </c:pt>
                <c:pt idx="2">
                  <c:v>0</c:v>
                </c:pt>
              </c:numCache>
            </c:numRef>
          </c:val>
        </c:ser>
        <c:shape val="box"/>
        <c:axId val="118010624"/>
        <c:axId val="118012160"/>
        <c:axId val="0"/>
      </c:bar3DChart>
      <c:catAx>
        <c:axId val="118010624"/>
        <c:scaling>
          <c:orientation val="minMax"/>
        </c:scaling>
        <c:axPos val="b"/>
        <c:numFmt formatCode="General" sourceLinked="1"/>
        <c:tickLblPos val="nextTo"/>
        <c:crossAx val="118012160"/>
        <c:crosses val="autoZero"/>
        <c:auto val="1"/>
        <c:lblAlgn val="ctr"/>
        <c:lblOffset val="100"/>
      </c:catAx>
      <c:valAx>
        <c:axId val="118012160"/>
        <c:scaling>
          <c:orientation val="minMax"/>
        </c:scaling>
        <c:axPos val="l"/>
        <c:numFmt formatCode="General" sourceLinked="1"/>
        <c:tickLblPos val="nextTo"/>
        <c:crossAx val="118010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ods_n\Desktop\Федосеева\картинки\ос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643182"/>
            <a:ext cx="3714776" cy="3733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75009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Муниципальная программа «Развитие социальной сферы»</a:t>
            </a:r>
            <a:endParaRPr lang="ru-RU" sz="44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4569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Летняя оздоровительная </a:t>
            </a:r>
          </a:p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кампания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20" y="214290"/>
            <a:ext cx="2940865" cy="1357322"/>
          </a:xfrm>
          <a:prstGeom prst="rect">
            <a:avLst/>
          </a:prstGeom>
          <a:noFill/>
        </p:spPr>
      </p:pic>
      <p:pic>
        <p:nvPicPr>
          <p:cNvPr id="6" name="Picture 9" descr="Ординский М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6974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164305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2017 году всего отдохнуло и оздоровилось 1612 человек. На детский отдых и оздоровление было выделено 4 308, 420 тыс. руб., потрачено 4 307, 530 тыс. руб. (99,98%).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2643182"/>
          <a:ext cx="7143800" cy="347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Конкурс социальных и культурных </a:t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проектов ПАО «ЛУКОЙЛ»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22960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«Скульптурная память о подвигах» – грант 300 000 т.р.;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«Дневник подмастерья» – грант – 60 000 т.р.;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«Стрелы Робин Гуда»– грант 60 000 т.р.;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«Мы подвиги ваши и славу храним» – грант 60 000 т.р.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«Теплый храм»– грант 100 000 т.р.</a:t>
            </a:r>
          </a:p>
          <a:p>
            <a:pPr marL="457200" indent="-45720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974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Users\ods_n\Desktop\ЛУКОЙЛ\ПРЕДВАРИТЕЛЬНЫЕ ОТЧЕТЫ В ЛУКОЙЛ\Предварительный отчет Зотова\фото селенитовая шкатулка\3AtRUPW6V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5" name="Picture 3" descr="C:\Users\ods_n\Desktop\ЛУКОЙЛ\ПРЕДВАРИТЕЛЬНЫЕ ОТЧЕТЫ В ЛУКОЙЛ\Скульптурная память о подвигах. Автор - Мелёхин А.С\фото с открытии памятника\IMG_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580" y="4149080"/>
            <a:ext cx="26204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C:\Users\ods_n\Desktop\ЛУКОЙЛ\ПРЕДВАРИТЕЛЬНЫЕ ОТЧЕТЫ В ЛУКОЙЛ\Струлы Робин Гуда. Автор - Кипин А.Н\фото реализации проекта\IMG_0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214818"/>
            <a:ext cx="3500462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7" name="Picture 5" descr="C:\Users\ods_n\Desktop\ЛУКОЙЛ\ПРЕДВАРИТЕЛЬНЫЕ ОТЧЕТЫ В ЛУКОЙЛ\Теплый храм. Автор - Зубарев С.В\фото реализации проекта\875a8375f91de049494d6073098e8a2f_9d885c75e674f1b482dce6dc299d6a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772816"/>
            <a:ext cx="1952612" cy="146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643866" cy="114300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Районный конкурс проектов </a:t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«Во благо Ординского района»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8288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Проект «Мое счастливое детство» - грант  39000 р. </a:t>
            </a:r>
          </a:p>
          <a:p>
            <a:pPr marL="0" indent="268288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Проект «Поэтический календарь «Хочу раскрасить этот мир» - грант 30000 р. </a:t>
            </a:r>
          </a:p>
          <a:p>
            <a:pPr marL="0" indent="268288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Проект «Библиотека без границ» - грант 37500 р. </a:t>
            </a:r>
          </a:p>
          <a:p>
            <a:pPr marL="0" indent="268288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Проект «Фотовыставки. Прошлого и настоящего связующая нить» - 32000 р. 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0" indent="268288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Проект «Живи, </a:t>
            </a:r>
            <a:r>
              <a:rPr lang="ru-RU" sz="1800" dirty="0" err="1" smtClean="0">
                <a:latin typeface="Times New Roman"/>
                <a:ea typeface="Times New Roman"/>
              </a:rPr>
              <a:t>Ирень</a:t>
            </a:r>
            <a:r>
              <a:rPr lang="ru-RU" sz="1800" dirty="0" smtClean="0">
                <a:latin typeface="Times New Roman"/>
                <a:ea typeface="Times New Roman"/>
              </a:rPr>
              <a:t>, живи!» - грант 30 000 р.</a:t>
            </a:r>
          </a:p>
          <a:p>
            <a:pPr marL="0" indent="268288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Проект «Если отдых, то активный, если праздник, то спортивный» - грант 17500  р. </a:t>
            </a: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974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ods_n\Desktop\Во благо ОРдинского района 2017\логотип во благо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307548" cy="1255237"/>
          </a:xfrm>
          <a:prstGeom prst="rect">
            <a:avLst/>
          </a:prstGeom>
          <a:noFill/>
        </p:spPr>
      </p:pic>
      <p:pic>
        <p:nvPicPr>
          <p:cNvPr id="7" name="Рисунок 6" descr="F:\SAM_24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3328990" cy="201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 descr="C:\Users\ods_n\Desktop\патриотика\Pha_Gu554b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35769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 descr="C:\Users\ods_n\Desktop\патриотика\dsc07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86256"/>
            <a:ext cx="3071802" cy="230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8610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</a:rPr>
              <a:t>Обеспечение жильем молодых семей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7158" y="785794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Объем освоенных финансовых средств в рамках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подпрограммы «Обеспечение жильем молодых семей Ординского муниципального района»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составил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1 409,192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руб., в том числе местный бюджет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сельских поселений) составил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502,354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году выдано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свидетельства, из них 2 -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многодетной молодой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семье, 1 – без категории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714348" y="2643182"/>
          <a:ext cx="8229600" cy="395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msk_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333" y="5391149"/>
            <a:ext cx="2498667" cy="146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186502" cy="796908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Подпрограмма «Обеспечение реализации программы и прочие мероприятия в области социальной сферы»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214421"/>
          <a:ext cx="7643867" cy="4715683"/>
        </p:xfrm>
        <a:graphic>
          <a:graphicData uri="http://schemas.openxmlformats.org/drawingml/2006/table">
            <a:tbl>
              <a:tblPr/>
              <a:tblGrid>
                <a:gridCol w="3807980"/>
                <a:gridCol w="1318375"/>
                <a:gridCol w="1199137"/>
                <a:gridCol w="1318375"/>
              </a:tblGrid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1.санитарно-курортное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лечение 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оздоровление работников бюджетной сферы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Краевой бюджет: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120 000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95 4590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8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Выполнение работ по бухгалтерскому обслуживанию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618 393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2 618 393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обеспечению жильем ветеранов, инвалидов и семей, имеющих детей инвалидов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5 328 180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2 603 160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64,73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0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4. Оплата коммунальных специалистам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Краевой бюджет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144 200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144 200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0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т.ч. местный бюджет: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краевой бюджет: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бюджет: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8 270 773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2 678 393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264 200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5 328 180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5 461 243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2 678 393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239 690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2 603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160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015795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Исполнение программы «Развитие социальной сферы» составляет </a:t>
            </a:r>
            <a:r>
              <a:rPr lang="ru-RU" dirty="0" smtClean="0"/>
              <a:t>89,04%</a:t>
            </a:r>
            <a:endParaRPr lang="ru-RU" dirty="0"/>
          </a:p>
        </p:txBody>
      </p:sp>
      <p:pic>
        <p:nvPicPr>
          <p:cNvPr id="1026" name="Picture 2" descr="http://petrovskiokrug.ru/upload/iblock/c80/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357562"/>
            <a:ext cx="285752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429684" cy="257176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Муниципальная программа «Возрождение и развитие народных промыслов и ремесел Ординского муниципального района на 2015-2017 годы»</a:t>
            </a:r>
            <a:r>
              <a:rPr lang="ru-RU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Picture 1" descr="C:\Users\ods_n\Desktop\Федосеева\картинки\ос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00438"/>
            <a:ext cx="2928958" cy="29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186502" cy="796908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1. Целевые показатели Программы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142985"/>
          <a:ext cx="7643867" cy="2797121"/>
        </p:xfrm>
        <a:graphic>
          <a:graphicData uri="http://schemas.openxmlformats.org/drawingml/2006/table">
            <a:tbl>
              <a:tblPr/>
              <a:tblGrid>
                <a:gridCol w="3807980"/>
                <a:gridCol w="1318375"/>
                <a:gridCol w="1199137"/>
                <a:gridCol w="1318375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семинаров, курсов, мастер-классов, чел.: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116 %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8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- в том числе детей: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- людей с ограниченными возможностями: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123 %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105%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и  посетителей массовых мероприятий, чел.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10  000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социально-значимых проектов в сфере народных промыслов и ремесел, кол-во проектов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015795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Documents and Settings\ods_n\Мои документы\Принятые Файлы\Калинина М.В.\e0c59964066f0d6a67e4ac980876c8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00504"/>
            <a:ext cx="310603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Documents and Settings\ods_n\Мои документы\Принятые Файлы\Калинина М.В.\96a92eac8e30cfd793c4a418f3e1ca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929066"/>
            <a:ext cx="2914935" cy="218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C:\Documents and Settings\ods_n\Мои документы\Принятые Файлы\Калинина М.В.\ff162d7f465486b153d141f2d00fc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1425" y="4071942"/>
            <a:ext cx="3072575" cy="204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1 «Методическая и образовательная деятельность</a:t>
            </a:r>
            <a:b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сфере народных художественных ремесел»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143932" cy="1986021"/>
        </p:xfrm>
        <a:graphic>
          <a:graphicData uri="http://schemas.openxmlformats.org/drawingml/2006/table">
            <a:tbl>
              <a:tblPr/>
              <a:tblGrid>
                <a:gridCol w="3712538"/>
                <a:gridCol w="615800"/>
                <a:gridCol w="1300021"/>
                <a:gridCol w="1317762"/>
                <a:gridCol w="1197811"/>
              </a:tblGrid>
              <a:tr h="678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49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Мероприятия, обеспечивающие методическую и образовательную деятельность в сфере народных художественных ремесел: проведение мастер-классов, курсов, консультаций и.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т.п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015795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ods_n\Мои документы\Принятые Файлы\Калинина М.В.\90ffa953a65adf8db3b27a2dbc8af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Documents and Settings\ods_n\Мои документы\Принятые Файлы\Калинина М.В.\e0b76e6d2920e9d7d1628b55c173ef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14662"/>
            <a:ext cx="242889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C:\Documents and Settings\ods_n\Мои документы\Принятые Файлы\Калинина М.В.\WP_20171202_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910230"/>
            <a:ext cx="3467459" cy="194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s://pp.userapi.com/c627918/v627918528/2ff4a/kzp3mz46Ua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214686"/>
            <a:ext cx="2643206" cy="181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14422"/>
          <a:ext cx="8786872" cy="3925824"/>
        </p:xfrm>
        <a:graphic>
          <a:graphicData uri="http://schemas.openxmlformats.org/drawingml/2006/table">
            <a:tbl>
              <a:tblPr/>
              <a:tblGrid>
                <a:gridCol w="4013009"/>
                <a:gridCol w="778544"/>
                <a:gridCol w="1361257"/>
                <a:gridCol w="1379831"/>
                <a:gridCol w="1254231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6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Организация мероприятий с участием мастеров народных ремесел: проведение выставок, участие мастеров в  фестивалях различного уровня: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выставка-ярмарка народных ремесел, г. Пермь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XIV открытый детский фестиваль народных промыслов Пермского края  «Селенитовая шкатулка», с. Ашап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Фестиваль камнерезов, с. Красный Ясыл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конкурс «Народный мастер Ординского района»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20 000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20 000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Разработка и изготовление брендовой сувенирной продукции Ординского МР: разработка и продвижение на рынке сувенирной продукции, характерной для Ординского муниципального района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80 000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80 000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192" y="142852"/>
            <a:ext cx="8286808" cy="114298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1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Подпрограмма «Организация мероприятий с участием мастеров народных художественных ремесел, разработка и изготовление брендовой сувенирной продукции Ординского муниципального района»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015795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orda.permarea.ru/upload/versions/13780/88121/org_selshk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143512"/>
            <a:ext cx="1826385" cy="1714488"/>
          </a:xfrm>
          <a:prstGeom prst="rect">
            <a:avLst/>
          </a:prstGeom>
          <a:noFill/>
        </p:spPr>
      </p:pic>
      <p:pic>
        <p:nvPicPr>
          <p:cNvPr id="38925" name="Picture 13" descr="C:\Users\ods_n\Desktop\logo-art-sky-thegem-person.jpg"/>
          <p:cNvPicPr>
            <a:picLocks noChangeAspect="1" noChangeArrowheads="1"/>
          </p:cNvPicPr>
          <p:nvPr/>
        </p:nvPicPr>
        <p:blipFill>
          <a:blip r:embed="rId4" cstate="print"/>
          <a:srcRect t="30001" b="39999"/>
          <a:stretch>
            <a:fillRect/>
          </a:stretch>
        </p:blipFill>
        <p:spPr bwMode="auto">
          <a:xfrm>
            <a:off x="1428728" y="5357826"/>
            <a:ext cx="3333773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1. Подпрограмма: «Сохранение и развитие профессионального искусства»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974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orda-gazeta.ru/media/cache/df/60/6e/1e/a1/06/df606e1ea10630223acd900c770aad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636"/>
            <a:ext cx="2571768" cy="171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orda.permarea.ru/upload/versions/13780/108560/Duhovoj_orkes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143512"/>
            <a:ext cx="1498698" cy="1467375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8d4aa26c0245e4d0c52536936dc096cf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072074"/>
            <a:ext cx="2428892" cy="161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1500174"/>
          <a:ext cx="7715303" cy="3257959"/>
        </p:xfrm>
        <a:graphic>
          <a:graphicData uri="http://schemas.openxmlformats.org/drawingml/2006/table">
            <a:tbl>
              <a:tblPr/>
              <a:tblGrid>
                <a:gridCol w="2731848"/>
                <a:gridCol w="716624"/>
                <a:gridCol w="1377893"/>
                <a:gridCol w="1378641"/>
                <a:gridCol w="1510297"/>
              </a:tblGrid>
              <a:tr h="628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Причины неисполнения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6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муниципальной услуги по музыкальному сопровождению мероприятий</a:t>
                      </a:r>
                    </a:p>
                  </a:txBody>
                  <a:tcPr marL="63795" marR="63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1 888 214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1 888 214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Мероприятия, обеспечивающие функционирование и развитие профессионального искусства</a:t>
                      </a:r>
                    </a:p>
                  </a:txBody>
                  <a:tcPr marL="63795" marR="63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105950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105950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ИТОГО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1 994 164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1 994 164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100 %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</a:rPr>
              <a:t>2. Подпрограмма «Сохранение и развитие </a:t>
            </a:r>
            <a:br>
              <a:rPr lang="ru-RU" sz="2400" u="sng" dirty="0" smtClean="0">
                <a:latin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</a:rPr>
              <a:t>библиотечного дела»</a:t>
            </a:r>
            <a:endParaRPr lang="ru-RU" sz="2400" u="sng" dirty="0"/>
          </a:p>
        </p:txBody>
      </p:sp>
      <p:pic>
        <p:nvPicPr>
          <p:cNvPr id="6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974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ordalib.permculture.ru/Data/Sites/19/%D0%BA%D0%B0%D1%80%D1%82%D0%B8%D0%BD%D0%BA%D0%B8/125-%D0%BB%D0%B5%D1%82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0"/>
            <a:ext cx="1143008" cy="1202514"/>
          </a:xfrm>
          <a:prstGeom prst="rect">
            <a:avLst/>
          </a:prstGeom>
          <a:noFill/>
        </p:spPr>
      </p:pic>
      <p:pic>
        <p:nvPicPr>
          <p:cNvPr id="36870" name="Picture 6" descr="http://ordalib.permculture.ru/Data/Sites/19/media/GalleryImages/66757/WebImages/img_2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14884"/>
            <a:ext cx="3143272" cy="18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http://ordalib.permculture.ru/Data/Sites/19/media/GalleryImages/66757/WebImages/img_27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714884"/>
            <a:ext cx="2715425" cy="180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http://ordalib.permculture.ru/Data/Sites/19/media/GalleryImages/66757/WebImages/img_28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572008"/>
            <a:ext cx="2857520" cy="190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86807" cy="2857518"/>
        </p:xfrm>
        <a:graphic>
          <a:graphicData uri="http://schemas.openxmlformats.org/drawingml/2006/table">
            <a:tbl>
              <a:tblPr/>
              <a:tblGrid>
                <a:gridCol w="3164229"/>
                <a:gridCol w="797488"/>
                <a:gridCol w="1362644"/>
                <a:gridCol w="1302351"/>
                <a:gridCol w="1660095"/>
              </a:tblGrid>
              <a:tr h="4747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Факт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Причины неисполнения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муниципальной услуги по организации обслуживания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3 537 114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3 537 114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Мероприятия, обеспечивающие функционирование и развитие библиотечного дела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203 250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203 250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100  %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Поддержка отрасли культуры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(Краевой и федеральный бюджеты)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3 920 364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3 920 364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3. Сохранение, пополнение и популяризация музейного фонда и развитие музея»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42977" cy="12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s://pp.userapi.com/c830400/v830400846/88282/2ileYHFcK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71942"/>
            <a:ext cx="171451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s://pp.userapi.com/c834403/v834403594/1b74c/3KekX_kBLc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0" name="Picture 12" descr="https://pp.userapi.com/c836629/v836629495/3a44d/2gytlAkGdx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1428737"/>
          <a:ext cx="8215370" cy="2766397"/>
        </p:xfrm>
        <a:graphic>
          <a:graphicData uri="http://schemas.openxmlformats.org/drawingml/2006/table">
            <a:tbl>
              <a:tblPr/>
              <a:tblGrid>
                <a:gridCol w="3457421"/>
                <a:gridCol w="660508"/>
                <a:gridCol w="1389033"/>
                <a:gridCol w="1327571"/>
                <a:gridCol w="1380837"/>
              </a:tblGrid>
              <a:tr h="494109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План 2017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Факт 2017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Причины неисполнения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муниципальной услуги по сохранению, изучению, и представлению музейных предметов, музейных коллекций, книжных памятников, архивных фондов, документов и иных культурных ценностей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2 016 718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2 016 718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Мероприятия, обеспечивающие функционирование и развитие музея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157 160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157 160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Поддержка отрасли культуры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 Краевой и федеральный бюджеты 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2 323 878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2 323 878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01024" cy="107157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4. Подпрограмма «Развитие физической 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культуры и спорта»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42977" cy="12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и по запросу физкультура и спо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52"/>
            <a:ext cx="1738326" cy="1303745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501122" cy="4643470"/>
          </a:xfrm>
        </p:spPr>
        <p:txBody>
          <a:bodyPr>
            <a:noAutofit/>
          </a:bodyPr>
          <a:lstStyle/>
          <a:p>
            <a:pPr marL="0" indent="266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2017 году в районе  работало 56 спортивных секции по 17 видам спорта. 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2017 году  проведено 60 мероприятий по различным видам спорта. Районных соревнований проведено – 43, в них приняли участие – 2338 человек, межрайонных мероприятий – 12 в них приняли участие – 523 человека, краевых мероприятий проведено – 5, приняли участие в них – 158 человек.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Сборные команды и спортсмены района в 2017 году приняли участие в 66 выездных  соревнованиях, в том числе: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- 33 межрайонных  соревнованиях, приняли участие 316 человек;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- 26 краевых соревнованиях, приняли участие 210 человек;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- 7 всероссийских соревнованиях, приняли участие 36 человека;</a:t>
            </a:r>
          </a:p>
          <a:p>
            <a:pPr marL="0" indent="26670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соревнований краевых сельских «Спортивных Игр – 2017» (сельские районы) Ординский муниципальный район занял 8 место, из 25 районов принявших участие в краевых сельских «Спортивных Играх – 2017». В 2016 году наш район был на  13 месте.</a:t>
            </a:r>
          </a:p>
          <a:p>
            <a:pPr marL="0" indent="266700" algn="just">
              <a:buNone/>
            </a:pPr>
            <a:r>
              <a:rPr lang="ru-RU" sz="1600" dirty="0" smtClean="0"/>
              <a:t> </a:t>
            </a:r>
          </a:p>
          <a:p>
            <a:pPr marL="85725" indent="3714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garmoniya.uglich.ru/uploads/posts/2017-04/1491909706_367f80d3120b59c13afd35e4f1aff6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7" y="5572141"/>
            <a:ext cx="4286197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prstClr val="black"/>
                </a:solidFill>
              </a:rPr>
              <a:t>4. Подпрограмма «Развитие физической </a:t>
            </a:r>
            <a:br>
              <a:rPr lang="ru-RU" sz="2400" b="1" u="sng" dirty="0" smtClean="0">
                <a:solidFill>
                  <a:prstClr val="black"/>
                </a:solidFill>
              </a:rPr>
            </a:br>
            <a:r>
              <a:rPr lang="ru-RU" sz="2400" b="1" u="sng" dirty="0" smtClean="0">
                <a:solidFill>
                  <a:prstClr val="black"/>
                </a:solidFill>
              </a:rPr>
              <a:t>культуры и спорта»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357299"/>
          <a:ext cx="8358246" cy="4005542"/>
        </p:xfrm>
        <a:graphic>
          <a:graphicData uri="http://schemas.openxmlformats.org/drawingml/2006/table">
            <a:tbl>
              <a:tblPr/>
              <a:tblGrid>
                <a:gridCol w="3281602"/>
                <a:gridCol w="591121"/>
                <a:gridCol w="1536583"/>
                <a:gridCol w="1413190"/>
                <a:gridCol w="1535750"/>
              </a:tblGrid>
              <a:tr h="67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Ед. изм.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Результат / Причина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неисполнения, мероприятия.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92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МБУ ФОК «Золотая Орда»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Предоставление муниципальной услуги по физической культуре и спорту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6 808 242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6 808 242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Мероприятия, обеспечивающие функционирование и 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865 596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865 596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104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Проект «Школьный спортивный клуб»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Реализация проекта «Школьный спортивный клуб» (Местный б-т)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3 000 000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2 999 981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99,9%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29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Значимые мероприятия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</a:rPr>
                        <a:t> в области физкультуры и спорта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Организация и проведение значимых мероприятий в области физкультуры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1 227 850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1 196 759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97,5%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11 901 688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11 895 578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99,95%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42977" cy="12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и по запросу физкультура и спо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74" y="0"/>
            <a:ext cx="1738326" cy="1303745"/>
          </a:xfrm>
          <a:prstGeom prst="rect">
            <a:avLst/>
          </a:prstGeom>
          <a:noFill/>
        </p:spPr>
      </p:pic>
      <p:pic>
        <p:nvPicPr>
          <p:cNvPr id="39939" name="Picture 3" descr="http://permneft-portal.ru/upload/medialibrary/799/799cfd44eb56e03c9dc23a747ffb0b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366057"/>
            <a:ext cx="2643206" cy="149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1" name="Picture 5" descr="http://orda.permarea.ru/upload/versions/13780/22244/c9c60bb22a52dba6509fa4d9e301ed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356432"/>
            <a:ext cx="2000264" cy="150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3" name="Picture 7" descr="http://orda.permarea.ru/upload/pages/22244/image_1501223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5382135"/>
            <a:ext cx="2214662" cy="147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u="sng" kern="0" dirty="0" smtClean="0">
                <a:latin typeface="Times New Roman" pitchFamily="18" charset="0"/>
                <a:cs typeface="Times New Roman" pitchFamily="18" charset="0"/>
              </a:rPr>
              <a:t>5. Подпрограмма «Патриотическое воспитание»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42977" cy="12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s://www.qoovee.com/media/shops/7284/items/flagi-rf/flagi-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2"/>
            <a:ext cx="1201608" cy="800872"/>
          </a:xfrm>
          <a:prstGeom prst="rect">
            <a:avLst/>
          </a:prstGeom>
          <a:noFill/>
        </p:spPr>
      </p:pic>
      <p:pic>
        <p:nvPicPr>
          <p:cNvPr id="8" name="Picture 2" descr="http://xn--80aacb0akh2bp7e.xn--p1ai/media/cache/b0/eb/bb/f4/4d/fc/b0ebbbf44dfc58d3321f6fe230a71e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13391"/>
            <a:ext cx="3214710" cy="214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Users\ods_n\Desktop\патриотика\кадетский балл\DSC08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822016"/>
            <a:ext cx="2714644" cy="203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C:\Users\ods_n\Desktop\патриотика\кадетский балл\DSC08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875619"/>
            <a:ext cx="2643174" cy="198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929718" cy="3656435"/>
        </p:xfrm>
        <a:graphic>
          <a:graphicData uri="http://schemas.openxmlformats.org/drawingml/2006/table">
            <a:tbl>
              <a:tblPr/>
              <a:tblGrid>
                <a:gridCol w="6125343"/>
                <a:gridCol w="885592"/>
                <a:gridCol w="918683"/>
                <a:gridCol w="1000100"/>
              </a:tblGrid>
              <a:tr h="2847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Источники финансирования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План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Факт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Развитие инфраструктуры по патриотическому воспитанию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100%   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военно-патриотическому воспитанию молодежи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214 000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214 000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   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Участие в районных, межрайонных, краевых, российских и международных семинарах, конференциях по патриотической тематике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   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Создание музеев, музейных комнат в с/п; обновление и оборудование экспозиций в Ординском народном историко-краеведческом музее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10 000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10 000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   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3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районных конкурсов, фестивалей военно-патриотической направленности, детского творчества к памятным датам, фотовыставок. (районный фестиваль «Во славу Отечества!»)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29 000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   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районного конкурса практических и научно-исследовательских работ «Находки старины родной»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информационное обеспечение патриотического воспитания граждан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55 000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    </a:t>
                      </a: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Общий объем финансирования Программы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408 000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408 000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956" marR="51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7143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400" b="1" u="sng" dirty="0" smtClean="0"/>
              <a:t>6. Поддержка старшего поколения и социальная реабилитация инвалидов</a:t>
            </a:r>
            <a:endParaRPr lang="ru-RU" sz="2400" b="1" u="sng" dirty="0"/>
          </a:p>
        </p:txBody>
      </p:sp>
      <p:pic>
        <p:nvPicPr>
          <p:cNvPr id="6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42977" cy="12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43998" cy="4907280"/>
        </p:xfrm>
        <a:graphic>
          <a:graphicData uri="http://schemas.openxmlformats.org/drawingml/2006/table">
            <a:tbl>
              <a:tblPr/>
              <a:tblGrid>
                <a:gridCol w="5713830"/>
                <a:gridCol w="879051"/>
                <a:gridCol w="806098"/>
                <a:gridCol w="1245019"/>
              </a:tblGrid>
              <a:tr h="844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19" marR="49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19" marR="49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19" marR="49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Причины неисполнения, основные мероприятия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19" marR="49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89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Мероприятия в сфере культуры для людей с ограниченными возможностями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(в т.ч.: Районная выставка детского творчества, творчества молодых инвалидов, Мероприятия по чествованию юбиляров, Международный День инвалида, мероприятия для детей инвалидов, Районный фестиваль спорта и творчества инвалидов, Районный спортивный праздник,  «Я активист и это много значит»,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Администрирование программы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276 000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276 000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1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Мероприятия в сфере культуры для людей старшего поколения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(в т.ч.: Проведение мероприятий в честь Дня Победы в ВОВ 1941-1945 гг.; Проведение месячника пожилых людей; Чествование юбиляров из числа ветеранов войны и труда; Подписка на периодические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издания для райсовета и первичных организаций ветеранов; Издание сборника материалов о тружениках тыла Ординского муниципального района в годы ВОВ 1941-1945 гг. «Победу ковали в тылу»; Чествование ветеранов актива района в честь 30-летия со дня создания Всероссийской общественной организации ветеранов; Канцелярские расходы; Администрирование программы.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510 948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510 939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99,99 %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 по подпрограмме: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786 948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786 939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99,99 %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kern="0" dirty="0" smtClean="0">
                <a:latin typeface="Times New Roman" pitchFamily="18" charset="0"/>
                <a:cs typeface="Times New Roman" pitchFamily="18" charset="0"/>
              </a:rPr>
              <a:t>7. Подпрограмма «Развитие социально-культурной деятельности»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Ординский М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974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33"/>
          <p:cNvGraphicFramePr>
            <a:graphicFrameLocks/>
          </p:cNvGraphicFramePr>
          <p:nvPr/>
        </p:nvGraphicFramePr>
        <p:xfrm>
          <a:off x="857224" y="1357298"/>
          <a:ext cx="7786709" cy="2454885"/>
        </p:xfrm>
        <a:graphic>
          <a:graphicData uri="http://schemas.openxmlformats.org/drawingml/2006/table">
            <a:tbl>
              <a:tblPr/>
              <a:tblGrid>
                <a:gridCol w="2805380"/>
                <a:gridCol w="2384729"/>
                <a:gridCol w="2596600"/>
              </a:tblGrid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 1. Молодежная политика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335 000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335 000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78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2. Развитие культуры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8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 3.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Брендинг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территории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642 385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642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9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 4. Организация и проведение оздоровительной кампании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4 308 420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4 307 530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77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5 786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5 785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5057" name="Picture 1" descr="C:\Users\ods_n\Desktop\МОЛОДЕЖНАЯ ПОЛИТИКА\-84ClEtQZL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3143272" cy="208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5" descr="Mlrxfd0ql3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357694"/>
            <a:ext cx="2755397" cy="175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ods_n\Desktop\ЛУКОЙЛ\ПРЕДВАРИТЕЛЬНЫЕ ОТЧЕТЫ В ЛУКОЙЛ\Предварительный отчет Зотова\фото селенитовая шкатулка\IMG_8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143380"/>
            <a:ext cx="3143240" cy="20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1604</TotalTime>
  <Words>1617</Words>
  <Application>Microsoft Office PowerPoint</Application>
  <PresentationFormat>Экран (4:3)</PresentationFormat>
  <Paragraphs>369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1. Подпрограмма: «Сохранение и развитие профессионального искусства»</vt:lpstr>
      <vt:lpstr>2. Подпрограмма «Сохранение и развитие  библиотечного дела»</vt:lpstr>
      <vt:lpstr>3. Сохранение, пополнение и популяризация музейного фонда и развитие музея»</vt:lpstr>
      <vt:lpstr>4. Подпрограмма «Развитие физической  культуры и спорта»</vt:lpstr>
      <vt:lpstr>4. Подпрограмма «Развитие физической  культуры и спорта»</vt:lpstr>
      <vt:lpstr>5. Подпрограмма «Патриотическое воспитание»</vt:lpstr>
      <vt:lpstr>6. Поддержка старшего поколения и социальная реабилитация инвалидов</vt:lpstr>
      <vt:lpstr>7. Подпрограмма «Развитие социально-культурной деятельности»</vt:lpstr>
      <vt:lpstr>Слайд 10</vt:lpstr>
      <vt:lpstr>Конкурс социальных и культурных  проектов ПАО «ЛУКОЙЛ»</vt:lpstr>
      <vt:lpstr>Районный конкурс проектов  «Во благо Ординского района»</vt:lpstr>
      <vt:lpstr>Слайд 13</vt:lpstr>
      <vt:lpstr>Подпрограмма «Обеспечение реализации программы и прочие мероприятия в области социальной сферы»</vt:lpstr>
      <vt:lpstr>Исполнение программы «Развитие социальной сферы» составляет 89,04%</vt:lpstr>
      <vt:lpstr>Муниципальная программа «Возрождение и развитие народных промыслов и ремесел Ординского муниципального района на 2015-2017 годы» </vt:lpstr>
      <vt:lpstr>1. Целевые показатели Программы</vt:lpstr>
      <vt:lpstr>Подпрограмма 1 «Методическая и образовательная деятельность  в сфере народных художественных ремесел» 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ОДС Руководитель</dc:creator>
  <cp:lastModifiedBy>О. Н. Подоскина</cp:lastModifiedBy>
  <cp:revision>139</cp:revision>
  <dcterms:created xsi:type="dcterms:W3CDTF">2017-05-11T11:14:07Z</dcterms:created>
  <dcterms:modified xsi:type="dcterms:W3CDTF">2018-04-13T03:27:41Z</dcterms:modified>
</cp:coreProperties>
</file>