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8896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Bookman Old Style" pitchFamily="18" charset="0"/>
              </a:rPr>
              <a:t>ИСПОЛНЕНИЕ МУНИЦИПАЛЬНОЙ ПРОГРАММЫ</a:t>
            </a:r>
            <a:br>
              <a:rPr lang="ru-RU" sz="3600" dirty="0" smtClean="0">
                <a:latin typeface="Bookman Old Style" pitchFamily="18" charset="0"/>
              </a:rPr>
            </a:br>
            <a:r>
              <a:rPr lang="ru-RU" sz="3600" dirty="0" smtClean="0">
                <a:latin typeface="Bookman Old Style" pitchFamily="18" charset="0"/>
              </a:rPr>
              <a:t>«РАЗВИТИЕ СИСТЕМЫ ОБРАЗОВАНИЯ» </a:t>
            </a:r>
            <a:br>
              <a:rPr lang="ru-RU" sz="3600" dirty="0" smtClean="0">
                <a:latin typeface="Bookman Old Style" pitchFamily="18" charset="0"/>
              </a:rPr>
            </a:br>
            <a:r>
              <a:rPr lang="ru-RU" sz="3200" dirty="0" smtClean="0">
                <a:latin typeface="Bookman Old Style" pitchFamily="18" charset="0"/>
              </a:rPr>
              <a:t>ЗА 2016 ГОД</a:t>
            </a:r>
            <a:endParaRPr lang="ru-RU" sz="32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sz="2800" b="1" dirty="0" smtClean="0">
                <a:latin typeface="Bookman Old Style" pitchFamily="18" charset="0"/>
              </a:rPr>
              <a:t>ДОКЛАДЧИК – Каменева Марина Павловна, начальник управления образования</a:t>
            </a:r>
            <a:endParaRPr lang="ru-RU" sz="28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fontScale="85000" lnSpcReduction="20000"/>
          </a:bodyPr>
          <a:lstStyle/>
          <a:p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Подпрограмма 1 «Дошкольное образование»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97,0 </a:t>
            </a:r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% исполнения.</a:t>
            </a:r>
          </a:p>
          <a:p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Подпрограмма 2 «Общее образование» -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99,7 </a:t>
            </a:r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% исполнения.</a:t>
            </a:r>
          </a:p>
          <a:p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Подпрограмма 3 «Дополнительное образование детей» - </a:t>
            </a:r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99,4 </a:t>
            </a:r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% исполнения.</a:t>
            </a:r>
            <a:endParaRPr lang="ru-RU" sz="26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Подпрограмма 4 «Кадровая политика» -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96,2 % исполнения.</a:t>
            </a:r>
          </a:p>
          <a:p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Подпрограмма 5 «Приведение образовательных учреждений в нормативное состояние» - 100 % исполнения.</a:t>
            </a:r>
            <a:endParaRPr lang="ru-RU" sz="26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Подпрограмма 6</a:t>
            </a:r>
            <a:b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«Обеспечение реализации муниципальной программы и прочие мероприятия в сфере образования» - </a:t>
            </a:r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98,1 </a:t>
            </a:r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% исполнения.</a:t>
            </a:r>
          </a:p>
          <a:p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ИТОГО – 99,1 % исполнения.</a:t>
            </a:r>
          </a:p>
          <a:p>
            <a:pPr fontAlgn="t"/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Количество дополнительных мест для детей в ДОУ, созданных путем строительства – 0%</a:t>
            </a:r>
          </a:p>
          <a:p>
            <a:r>
              <a:rPr lang="ru-RU" dirty="0" smtClean="0"/>
              <a:t>Доля детей от 3до 7 лет, стоящих в очереди – 1,7 % (план – 0)</a:t>
            </a:r>
          </a:p>
          <a:p>
            <a:r>
              <a:rPr lang="ru-RU" dirty="0" smtClean="0"/>
              <a:t>Доля </a:t>
            </a:r>
            <a:r>
              <a:rPr lang="ru-RU" dirty="0" err="1" smtClean="0"/>
              <a:t>пролицензированных</a:t>
            </a:r>
            <a:r>
              <a:rPr lang="ru-RU" dirty="0" smtClean="0"/>
              <a:t> ДОУ – 85,7 % (план – 100%)</a:t>
            </a:r>
          </a:p>
          <a:p>
            <a:r>
              <a:rPr lang="ru-RU" dirty="0" smtClean="0"/>
              <a:t>Удельный вес детей, посещающих негосударственные ДОУ –6 % (план-1%)</a:t>
            </a:r>
          </a:p>
          <a:p>
            <a:r>
              <a:rPr lang="ru-RU" dirty="0" smtClean="0"/>
              <a:t>Доля ДОУ, в которых внедрены </a:t>
            </a:r>
            <a:r>
              <a:rPr lang="ru-RU" dirty="0" err="1" smtClean="0"/>
              <a:t>ФГОСы</a:t>
            </a:r>
            <a:r>
              <a:rPr lang="ru-RU" dirty="0" smtClean="0"/>
              <a:t> – 100 % (план – 47 %)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Bookman Old Style" pitchFamily="18" charset="0"/>
              </a:rPr>
              <a:t>Выполнение целевых показателей программы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Доля ДОУ, в которых внедрена система оценки качества – 100% (план – 50%)</a:t>
            </a:r>
          </a:p>
          <a:p>
            <a:r>
              <a:rPr lang="ru-RU" dirty="0" smtClean="0"/>
              <a:t>Выполнение учебных программ – 100 % (план – 100%)</a:t>
            </a:r>
          </a:p>
          <a:p>
            <a:r>
              <a:rPr lang="ru-RU" dirty="0" smtClean="0"/>
              <a:t>Отношение среднего балла ЕГЭ – 1,44 (план- 1,45)</a:t>
            </a:r>
          </a:p>
          <a:p>
            <a:r>
              <a:rPr lang="ru-RU" dirty="0" smtClean="0"/>
              <a:t>Доля ОУ района, обеспеченных Интернет – 100% (план – 100%)</a:t>
            </a:r>
          </a:p>
          <a:p>
            <a:r>
              <a:rPr lang="ru-RU" dirty="0" smtClean="0"/>
              <a:t>Охват детей услугой «Электронный дневник» – 69 % (план – 65 %)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Bookman Old Style" pitchFamily="18" charset="0"/>
              </a:rPr>
              <a:t>Выполнение целевых показателей программы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Удельный вес учащихся, обучаемых по </a:t>
            </a:r>
            <a:r>
              <a:rPr lang="ru-RU" dirty="0" err="1" smtClean="0"/>
              <a:t>ФГОСам</a:t>
            </a:r>
            <a:r>
              <a:rPr lang="ru-RU" dirty="0" smtClean="0"/>
              <a:t> – 62,7 (план – 60%)</a:t>
            </a:r>
          </a:p>
          <a:p>
            <a:r>
              <a:rPr lang="ru-RU" dirty="0" smtClean="0"/>
              <a:t>Обеспечение образованием детей с ОВЗ – 100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(план – 93%)</a:t>
            </a:r>
          </a:p>
          <a:p>
            <a:r>
              <a:rPr lang="ru-RU" dirty="0" smtClean="0"/>
              <a:t>Доля детей, охваченных доп.образованием – 84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(план – 84%)</a:t>
            </a:r>
          </a:p>
          <a:p>
            <a:r>
              <a:rPr lang="ru-RU" dirty="0" smtClean="0"/>
              <a:t>Удельный вес численности детей, участвующих в олимпиадах, конкурсах – 65,7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(план 45 %)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Bookman Old Style" pitchFamily="18" charset="0"/>
              </a:rPr>
              <a:t>Выполнение целевых показателей программы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Удельный вес численности учителей до 30 лет – 5,7 (план – 7%)</a:t>
            </a:r>
          </a:p>
          <a:p>
            <a:r>
              <a:rPr lang="ru-RU" dirty="0" smtClean="0"/>
              <a:t>Доля учителей </a:t>
            </a:r>
            <a:r>
              <a:rPr lang="ru-RU" dirty="0" err="1" smtClean="0"/>
              <a:t>нач</a:t>
            </a:r>
            <a:r>
              <a:rPr lang="ru-RU" dirty="0" smtClean="0"/>
              <a:t>. </a:t>
            </a:r>
            <a:r>
              <a:rPr lang="ru-RU" dirty="0" err="1" smtClean="0"/>
              <a:t>кл</a:t>
            </a:r>
            <a:r>
              <a:rPr lang="ru-RU" dirty="0" smtClean="0"/>
              <a:t>., обученных по ФГОС – 100 (план – 100 %)</a:t>
            </a:r>
          </a:p>
          <a:p>
            <a:r>
              <a:rPr lang="ru-RU" dirty="0" smtClean="0"/>
              <a:t>Доля учителей основной школы, обученных по ФГОС – 85 (план – 100%)</a:t>
            </a:r>
          </a:p>
          <a:p>
            <a:r>
              <a:rPr lang="ru-RU" dirty="0" smtClean="0"/>
              <a:t>Удельный вес ОУ, оцениваемых по показателям эффективности деятельности – 100 (план – 100%)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Bookman Old Style" pitchFamily="18" charset="0"/>
              </a:rPr>
              <a:t>Выполнение целевых показателей программы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Удельный вес численности педагогов ДОУ, прошедших курсы повышения квалификации – 86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(план – 80 %)</a:t>
            </a:r>
          </a:p>
          <a:p>
            <a:r>
              <a:rPr lang="ru-RU" dirty="0" smtClean="0"/>
              <a:t>Доля аттестованных педагогических работников – 93,4 (план 95 %)</a:t>
            </a:r>
          </a:p>
          <a:p>
            <a:r>
              <a:rPr lang="ru-RU" dirty="0" smtClean="0"/>
              <a:t>Доля ОУ, имеющих лицензию – 93,8 (план – 100%)</a:t>
            </a:r>
          </a:p>
          <a:p>
            <a:r>
              <a:rPr lang="ru-RU" dirty="0" smtClean="0"/>
              <a:t>Количество аварийных зданий – 0</a:t>
            </a:r>
          </a:p>
          <a:p>
            <a:r>
              <a:rPr lang="ru-RU" dirty="0" smtClean="0"/>
              <a:t>Доля принятых ОУ к началу </a:t>
            </a:r>
            <a:r>
              <a:rPr lang="ru-RU" dirty="0" err="1" smtClean="0"/>
              <a:t>уч.года</a:t>
            </a:r>
            <a:r>
              <a:rPr lang="ru-RU" dirty="0" smtClean="0"/>
              <a:t> – 100 %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Bookman Old Style" pitchFamily="18" charset="0"/>
              </a:rPr>
              <a:t>Выполнение целевых показателей программы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Доля ОУ, где не исполнены предписания – 18,8% (план – 25%)</a:t>
            </a:r>
          </a:p>
          <a:p>
            <a:r>
              <a:rPr lang="ru-RU" dirty="0" smtClean="0"/>
              <a:t>Доля ОУ, где имеется «доступная среда» для лиц с ОВЗ – 6 (план – 16 %)</a:t>
            </a:r>
          </a:p>
          <a:p>
            <a:r>
              <a:rPr lang="ru-RU" dirty="0" smtClean="0"/>
              <a:t>Доля ОУ, включенных в мониторинг – 100 %</a:t>
            </a:r>
          </a:p>
          <a:p>
            <a:r>
              <a:rPr lang="ru-RU" dirty="0" smtClean="0"/>
              <a:t>Уровень освоения ОУ бюджетных средств программы – 99,1 %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Bookman Old Style" pitchFamily="18" charset="0"/>
              </a:rPr>
              <a:t>Выполнение целевых показателей программы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pPr algn="ctr" fontAlgn="t"/>
            <a:endParaRPr lang="ru-RU" b="1" i="1" dirty="0" smtClean="0">
              <a:latin typeface="Bookman Old Style" pitchFamily="18" charset="0"/>
            </a:endParaRPr>
          </a:p>
          <a:p>
            <a:pPr algn="ctr" fontAlgn="t"/>
            <a:endParaRPr lang="ru-RU" b="1" i="1" dirty="0" smtClean="0">
              <a:latin typeface="Bookman Old Style" pitchFamily="18" charset="0"/>
            </a:endParaRPr>
          </a:p>
          <a:p>
            <a:pPr algn="ctr" fontAlgn="t"/>
            <a:endParaRPr lang="ru-RU" b="1" i="1" dirty="0" smtClean="0">
              <a:latin typeface="Bookman Old Style" pitchFamily="18" charset="0"/>
            </a:endParaRPr>
          </a:p>
          <a:p>
            <a:pPr algn="ctr" fontAlgn="t"/>
            <a:endParaRPr lang="ru-RU" b="1" i="1" dirty="0" smtClean="0">
              <a:latin typeface="Bookman Old Style" pitchFamily="18" charset="0"/>
            </a:endParaRPr>
          </a:p>
          <a:p>
            <a:pPr algn="ctr" fontAlgn="t">
              <a:buNone/>
            </a:pPr>
            <a:r>
              <a:rPr lang="ru-RU" sz="3600" b="1" i="1" dirty="0" smtClean="0">
                <a:latin typeface="Bookman Old Style" pitchFamily="18" charset="0"/>
              </a:rPr>
              <a:t>Спасибо за внимание!</a:t>
            </a:r>
          </a:p>
          <a:p>
            <a:pPr algn="ctr"/>
            <a:endParaRPr lang="ru-RU" sz="36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</TotalTime>
  <Words>460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ИСПОЛНЕНИЕ МУНИЦИПАЛЬНОЙ ПРОГРАММЫ «РАЗВИТИЕ СИСТЕМЫ ОБРАЗОВАНИЯ»  ЗА 2016 ГОД</vt:lpstr>
      <vt:lpstr>Презентация PowerPoint</vt:lpstr>
      <vt:lpstr>Выполнение целевых показателей программы</vt:lpstr>
      <vt:lpstr>Выполнение целевых показателей программы</vt:lpstr>
      <vt:lpstr>Выполнение целевых показателей программы</vt:lpstr>
      <vt:lpstr>Выполнение целевых показателей программы</vt:lpstr>
      <vt:lpstr>Выполнение целевых показателей программы</vt:lpstr>
      <vt:lpstr>Выполнение целевых показателей программы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МУНИЦИПАЛЬНОЙ ПРОГРАММЫ «РАЗВИТИЕ СИСТЕМЫ ОБРАЗОВАНИЯ»  ЗА 9 МЕСЯЦЕВ 2015 ГОДА</dc:title>
  <dc:creator>user</dc:creator>
  <cp:lastModifiedBy>Пользователь</cp:lastModifiedBy>
  <cp:revision>15</cp:revision>
  <cp:lastPrinted>2017-03-21T07:48:08Z</cp:lastPrinted>
  <dcterms:created xsi:type="dcterms:W3CDTF">2015-10-15T05:48:49Z</dcterms:created>
  <dcterms:modified xsi:type="dcterms:W3CDTF">2017-03-21T07:48:13Z</dcterms:modified>
</cp:coreProperties>
</file>