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2" r:id="rId3"/>
    <p:sldId id="261" r:id="rId4"/>
    <p:sldId id="266" r:id="rId5"/>
    <p:sldId id="267" r:id="rId6"/>
    <p:sldId id="259" r:id="rId7"/>
    <p:sldId id="265" r:id="rId8"/>
    <p:sldId id="263" r:id="rId9"/>
    <p:sldId id="264" r:id="rId10"/>
    <p:sldId id="272" r:id="rId11"/>
    <p:sldId id="268" r:id="rId12"/>
    <p:sldId id="275" r:id="rId13"/>
    <p:sldId id="281" r:id="rId14"/>
    <p:sldId id="280" r:id="rId15"/>
    <p:sldId id="289" r:id="rId16"/>
    <p:sldId id="288" r:id="rId17"/>
    <p:sldId id="282" r:id="rId18"/>
    <p:sldId id="278" r:id="rId19"/>
    <p:sldId id="283" r:id="rId20"/>
    <p:sldId id="285" r:id="rId21"/>
    <p:sldId id="284" r:id="rId22"/>
    <p:sldId id="286" r:id="rId23"/>
    <p:sldId id="287" r:id="rId24"/>
    <p:sldId id="290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FEC"/>
    <a:srgbClr val="66FFFF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00684209345627"/>
          <c:y val="0.23154068241469822"/>
          <c:w val="0.71910682639029122"/>
          <c:h val="0.768378116797900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CCCCFF"/>
              </a:solidFill>
            </c:spPr>
          </c:dPt>
          <c:dPt>
            <c:idx val="1"/>
            <c:spPr>
              <a:solidFill>
                <a:srgbClr val="99FF99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5.6980056980056983E-3"/>
                  <c:y val="7.916666666666670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Образование 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257,5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 м.р.  67,3%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1.273190210198084E-3"/>
                  <c:y val="-0.164054954068241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err="1" smtClean="0">
                        <a:latin typeface="Times New Roman" pitchFamily="18" charset="0"/>
                        <a:cs typeface="Times New Roman" pitchFamily="18" charset="0"/>
                      </a:rPr>
                      <a:t>Общегосударств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43,2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 м.р.</a:t>
                    </a:r>
                    <a:r>
                      <a:rPr lang="ru-RU" sz="16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  11,3%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-3.5941516925768906E-2"/>
                  <c:y val="-8.026230314960633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Соц. политика 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27,2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м.р. 7,1%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-8.9831190972923275E-2"/>
                  <c:y val="-0.1409092847769030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err="1" smtClean="0">
                        <a:latin typeface="Times New Roman" pitchFamily="18" charset="0"/>
                        <a:cs typeface="Times New Roman" pitchFamily="18" charset="0"/>
                      </a:rPr>
                      <a:t>Нац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. экономика 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20,4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м.р.  5,3%</a:t>
                    </a:r>
                  </a:p>
                  <a:p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5.0253718285214362E-2"/>
                  <c:y val="-7.3593073593073904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0.18259034928326276"/>
                  <c:y val="-0.13546112204724414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6"/>
              <c:layout>
                <c:manualLayout>
                  <c:x val="0.28517175484643364"/>
                  <c:y val="-9.8051948051949209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0.22247279987437468"/>
                  <c:y val="-6.045275590551181E-3"/>
                </c:manualLayout>
              </c:layout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Общегосударств.</c:v>
                </c:pt>
                <c:pt idx="2">
                  <c:v>Соц. политика</c:v>
                </c:pt>
                <c:pt idx="3">
                  <c:v>Нац. экономика</c:v>
                </c:pt>
                <c:pt idx="4">
                  <c:v>Культура</c:v>
                </c:pt>
                <c:pt idx="5">
                  <c:v>Физкультура и спорт</c:v>
                </c:pt>
                <c:pt idx="6">
                  <c:v>ЖКХ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257.5</c:v>
                </c:pt>
                <c:pt idx="1">
                  <c:v>43.2</c:v>
                </c:pt>
                <c:pt idx="2">
                  <c:v>27.2</c:v>
                </c:pt>
                <c:pt idx="3">
                  <c:v>20.399999999999999</c:v>
                </c:pt>
                <c:pt idx="4">
                  <c:v>10.8</c:v>
                </c:pt>
                <c:pt idx="5">
                  <c:v>8</c:v>
                </c:pt>
                <c:pt idx="6">
                  <c:v>7.3</c:v>
                </c:pt>
                <c:pt idx="7">
                  <c:v>2.4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CDF68-8FB4-499E-B0AE-0EFE648B0C2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8ABC7A5-1078-451F-8469-DD183B4CD2CE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Сохранение и развитие налогового потенциала на территории района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DBF2FE7-0D01-4315-BD10-D3DCD6CC46FC}" type="parTrans" cxnId="{B38AC02F-7348-43E6-8DDE-0A13B33F3CB4}">
      <dgm:prSet/>
      <dgm:spPr/>
      <dgm:t>
        <a:bodyPr/>
        <a:lstStyle/>
        <a:p>
          <a:endParaRPr lang="ru-RU"/>
        </a:p>
      </dgm:t>
    </dgm:pt>
    <dgm:pt modelId="{68BFDC89-5D0D-493A-8E58-8F46B11AB0DA}" type="sibTrans" cxnId="{B38AC02F-7348-43E6-8DDE-0A13B33F3CB4}">
      <dgm:prSet/>
      <dgm:spPr/>
      <dgm:t>
        <a:bodyPr/>
        <a:lstStyle/>
        <a:p>
          <a:endParaRPr lang="ru-RU"/>
        </a:p>
      </dgm:t>
    </dgm:pt>
    <dgm:pt modelId="{09CB0584-341C-4732-9849-CB329C74FDB6}" type="pres">
      <dgm:prSet presAssocID="{0BBCDF68-8FB4-499E-B0AE-0EFE648B0C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BA1A0-DA99-4FD8-8F32-213D9264E597}" type="pres">
      <dgm:prSet presAssocID="{C8ABC7A5-1078-451F-8469-DD183B4CD2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47DA4-7507-46B6-B7CC-B21573C53239}" type="presOf" srcId="{0BBCDF68-8FB4-499E-B0AE-0EFE648B0C27}" destId="{09CB0584-341C-4732-9849-CB329C74FDB6}" srcOrd="0" destOrd="0" presId="urn:microsoft.com/office/officeart/2005/8/layout/vList2"/>
    <dgm:cxn modelId="{B38AC02F-7348-43E6-8DDE-0A13B33F3CB4}" srcId="{0BBCDF68-8FB4-499E-B0AE-0EFE648B0C27}" destId="{C8ABC7A5-1078-451F-8469-DD183B4CD2CE}" srcOrd="0" destOrd="0" parTransId="{8DBF2FE7-0D01-4315-BD10-D3DCD6CC46FC}" sibTransId="{68BFDC89-5D0D-493A-8E58-8F46B11AB0DA}"/>
    <dgm:cxn modelId="{BA5284A1-BE93-447C-AF1B-DA9739C24CED}" type="presOf" srcId="{C8ABC7A5-1078-451F-8469-DD183B4CD2CE}" destId="{846BA1A0-DA99-4FD8-8F32-213D9264E597}" srcOrd="0" destOrd="0" presId="urn:microsoft.com/office/officeart/2005/8/layout/vList2"/>
    <dgm:cxn modelId="{86397ABE-85FA-41C0-ABD4-6ADCDE30194D}" type="presParOf" srcId="{09CB0584-341C-4732-9849-CB329C74FDB6}" destId="{846BA1A0-DA99-4FD8-8F32-213D9264E5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D6F5B-1A92-4B3B-8AF4-BC4091C8C74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A754D81-ABA8-4A95-A217-5AE6465C2C6C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бюджетной системы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C5CEF5-024F-481C-A315-E1B9BF7DE2D4}" type="parTrans" cxnId="{0B092359-1442-42C3-B788-139C4D0695AD}">
      <dgm:prSet/>
      <dgm:spPr/>
      <dgm:t>
        <a:bodyPr/>
        <a:lstStyle/>
        <a:p>
          <a:endParaRPr lang="ru-RU"/>
        </a:p>
      </dgm:t>
    </dgm:pt>
    <dgm:pt modelId="{6CE5D117-B095-4535-B0C0-467B773AC25F}" type="sibTrans" cxnId="{0B092359-1442-42C3-B788-139C4D0695AD}">
      <dgm:prSet/>
      <dgm:spPr/>
      <dgm:t>
        <a:bodyPr/>
        <a:lstStyle/>
        <a:p>
          <a:endParaRPr lang="ru-RU"/>
        </a:p>
      </dgm:t>
    </dgm:pt>
    <dgm:pt modelId="{63FD0977-6AAE-4EEB-A9BF-D3AE8CFB567E}" type="pres">
      <dgm:prSet presAssocID="{56AD6F5B-1A92-4B3B-8AF4-BC4091C8C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82621-0019-47B6-B34E-2FF4019376CD}" type="pres">
      <dgm:prSet presAssocID="{9A754D81-ABA8-4A95-A217-5AE6465C2C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792DC-D835-4341-A366-738ACAA587B7}" type="presOf" srcId="{9A754D81-ABA8-4A95-A217-5AE6465C2C6C}" destId="{D6F82621-0019-47B6-B34E-2FF4019376CD}" srcOrd="0" destOrd="0" presId="urn:microsoft.com/office/officeart/2005/8/layout/vList2"/>
    <dgm:cxn modelId="{371CDEDC-B343-44C0-9CDA-7CB57C2660F4}" type="presOf" srcId="{56AD6F5B-1A92-4B3B-8AF4-BC4091C8C74A}" destId="{63FD0977-6AAE-4EEB-A9BF-D3AE8CFB567E}" srcOrd="0" destOrd="0" presId="urn:microsoft.com/office/officeart/2005/8/layout/vList2"/>
    <dgm:cxn modelId="{0B092359-1442-42C3-B788-139C4D0695AD}" srcId="{56AD6F5B-1A92-4B3B-8AF4-BC4091C8C74A}" destId="{9A754D81-ABA8-4A95-A217-5AE6465C2C6C}" srcOrd="0" destOrd="0" parTransId="{BEC5CEF5-024F-481C-A315-E1B9BF7DE2D4}" sibTransId="{6CE5D117-B095-4535-B0C0-467B773AC25F}"/>
    <dgm:cxn modelId="{8E63B556-7C6C-4350-9827-7B35964A8EA6}" type="presParOf" srcId="{63FD0977-6AAE-4EEB-A9BF-D3AE8CFB567E}" destId="{D6F82621-0019-47B6-B34E-2FF4019376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418491-39AF-4934-BB23-8CCD8F5010A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2932490-463E-42BC-9D28-20590F13A96E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выявление и использование резервов для достижения планируемых результатов </a:t>
          </a:r>
        </a:p>
      </dgm:t>
    </dgm:pt>
    <dgm:pt modelId="{427D869C-9FE0-42FB-A801-C8D9BCAC88FE}" type="parTrans" cxnId="{5C6EE25F-3A9F-491F-83E8-285C1BE0C31A}">
      <dgm:prSet/>
      <dgm:spPr/>
      <dgm:t>
        <a:bodyPr/>
        <a:lstStyle/>
        <a:p>
          <a:endParaRPr lang="ru-RU"/>
        </a:p>
      </dgm:t>
    </dgm:pt>
    <dgm:pt modelId="{5747A9E7-D70D-4FBF-B332-7E341E19E87C}" type="sibTrans" cxnId="{5C6EE25F-3A9F-491F-83E8-285C1BE0C31A}">
      <dgm:prSet/>
      <dgm:spPr/>
      <dgm:t>
        <a:bodyPr/>
        <a:lstStyle/>
        <a:p>
          <a:endParaRPr lang="ru-RU"/>
        </a:p>
      </dgm:t>
    </dgm:pt>
    <dgm:pt modelId="{D3B0D773-D5A0-45C6-8BE6-ADD0FFF84AB0}" type="pres">
      <dgm:prSet presAssocID="{D7418491-39AF-4934-BB23-8CCD8F5010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69DA4-A6D8-4B4F-ACFD-64566BF84BEF}" type="pres">
      <dgm:prSet presAssocID="{B2932490-463E-42BC-9D28-20590F13A9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EE25F-3A9F-491F-83E8-285C1BE0C31A}" srcId="{D7418491-39AF-4934-BB23-8CCD8F5010A7}" destId="{B2932490-463E-42BC-9D28-20590F13A96E}" srcOrd="0" destOrd="0" parTransId="{427D869C-9FE0-42FB-A801-C8D9BCAC88FE}" sibTransId="{5747A9E7-D70D-4FBF-B332-7E341E19E87C}"/>
    <dgm:cxn modelId="{25B76B05-DADC-46C7-8871-34411293E556}" type="presOf" srcId="{B2932490-463E-42BC-9D28-20590F13A96E}" destId="{52269DA4-A6D8-4B4F-ACFD-64566BF84BEF}" srcOrd="0" destOrd="0" presId="urn:microsoft.com/office/officeart/2005/8/layout/vList2"/>
    <dgm:cxn modelId="{D494ED26-1F56-4364-A3AA-DA0E6B0E10B1}" type="presOf" srcId="{D7418491-39AF-4934-BB23-8CCD8F5010A7}" destId="{D3B0D773-D5A0-45C6-8BE6-ADD0FFF84AB0}" srcOrd="0" destOrd="0" presId="urn:microsoft.com/office/officeart/2005/8/layout/vList2"/>
    <dgm:cxn modelId="{4F02469B-41FE-41F0-AA3E-9426ACACBA99}" type="presParOf" srcId="{D3B0D773-D5A0-45C6-8BE6-ADD0FFF84AB0}" destId="{52269DA4-A6D8-4B4F-ACFD-64566BF84B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31B08-5C95-4181-8E6D-DB4F3AD4002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19FD8B3-8D00-4A7D-8365-C1BA4BD2976D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финансового контроля в управлении бюджетным процессом</a:t>
          </a:r>
        </a:p>
      </dgm:t>
    </dgm:pt>
    <dgm:pt modelId="{F8F0571C-BA5D-46CA-9CE4-31DF9B927D71}" type="parTrans" cxnId="{FF07519B-A46D-4D2F-91E5-9D1EA77DAF97}">
      <dgm:prSet/>
      <dgm:spPr/>
      <dgm:t>
        <a:bodyPr/>
        <a:lstStyle/>
        <a:p>
          <a:endParaRPr lang="ru-RU"/>
        </a:p>
      </dgm:t>
    </dgm:pt>
    <dgm:pt modelId="{ADB9B151-07D7-4AF8-9419-81762DBA0371}" type="sibTrans" cxnId="{FF07519B-A46D-4D2F-91E5-9D1EA77DAF97}">
      <dgm:prSet/>
      <dgm:spPr/>
      <dgm:t>
        <a:bodyPr/>
        <a:lstStyle/>
        <a:p>
          <a:endParaRPr lang="ru-RU"/>
        </a:p>
      </dgm:t>
    </dgm:pt>
    <dgm:pt modelId="{1A0FFB35-48F0-4DEA-A2A7-2539B17570F9}" type="pres">
      <dgm:prSet presAssocID="{AC831B08-5C95-4181-8E6D-DB4F3AD400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BB05A8-FAAA-4508-B71E-1FD947C57B1D}" type="pres">
      <dgm:prSet presAssocID="{319FD8B3-8D00-4A7D-8365-C1BA4BD2976D}" presName="parentText" presStyleLbl="node1" presStyleIdx="0" presStyleCnt="1" custScaleY="603756" custLinFactNeighborX="2215" custLinFactNeighborY="-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5CAE0-9A31-42D3-B358-26461DF271B5}" type="presOf" srcId="{319FD8B3-8D00-4A7D-8365-C1BA4BD2976D}" destId="{D4BB05A8-FAAA-4508-B71E-1FD947C57B1D}" srcOrd="0" destOrd="0" presId="urn:microsoft.com/office/officeart/2005/8/layout/vList2"/>
    <dgm:cxn modelId="{796F454E-6151-4699-915A-C2E935089056}" type="presOf" srcId="{AC831B08-5C95-4181-8E6D-DB4F3AD40025}" destId="{1A0FFB35-48F0-4DEA-A2A7-2539B17570F9}" srcOrd="0" destOrd="0" presId="urn:microsoft.com/office/officeart/2005/8/layout/vList2"/>
    <dgm:cxn modelId="{FF07519B-A46D-4D2F-91E5-9D1EA77DAF97}" srcId="{AC831B08-5C95-4181-8E6D-DB4F3AD40025}" destId="{319FD8B3-8D00-4A7D-8365-C1BA4BD2976D}" srcOrd="0" destOrd="0" parTransId="{F8F0571C-BA5D-46CA-9CE4-31DF9B927D71}" sibTransId="{ADB9B151-07D7-4AF8-9419-81762DBA0371}"/>
    <dgm:cxn modelId="{46630A55-594A-4604-A60A-C67D9E1B01CC}" type="presParOf" srcId="{1A0FFB35-48F0-4DEA-A2A7-2539B17570F9}" destId="{D4BB05A8-FAAA-4508-B71E-1FD947C57B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6D679D-A9B3-406F-B3A5-5E87C7C1F1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A2F9B41-8FED-4BF1-9AF2-C29BA9C8AF56}">
      <dgm:prSet/>
      <dgm:spPr/>
      <dgm:t>
        <a:bodyPr/>
        <a:lstStyle/>
        <a:p>
          <a:pPr rtl="0"/>
          <a:r>
            <a:rPr lang="ru-RU" b="1" dirty="0" smtClean="0">
              <a:effectLst/>
            </a:rPr>
            <a:t>1</a:t>
          </a:r>
          <a:endParaRPr lang="ru-RU" dirty="0">
            <a:effectLst/>
          </a:endParaRPr>
        </a:p>
      </dgm:t>
    </dgm:pt>
    <dgm:pt modelId="{66A1315A-9374-4E75-9D1C-2F242CEA2821}" type="parTrans" cxnId="{7D4B3013-4CD4-4936-862B-2AD81840651F}">
      <dgm:prSet/>
      <dgm:spPr/>
      <dgm:t>
        <a:bodyPr/>
        <a:lstStyle/>
        <a:p>
          <a:endParaRPr lang="ru-RU"/>
        </a:p>
      </dgm:t>
    </dgm:pt>
    <dgm:pt modelId="{F345F066-6CF5-4DEC-BCC5-7971A3F25C44}" type="sibTrans" cxnId="{7D4B3013-4CD4-4936-862B-2AD81840651F}">
      <dgm:prSet/>
      <dgm:spPr/>
      <dgm:t>
        <a:bodyPr/>
        <a:lstStyle/>
        <a:p>
          <a:endParaRPr lang="ru-RU"/>
        </a:p>
      </dgm:t>
    </dgm:pt>
    <dgm:pt modelId="{77DBD09E-E42E-4E7C-B69F-639A1C617995}" type="pres">
      <dgm:prSet presAssocID="{EA6D679D-A9B3-406F-B3A5-5E87C7C1F1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1BEBAE-0D2C-45DF-8AEF-FB20771823EB}" type="pres">
      <dgm:prSet presAssocID="{7A2F9B41-8FED-4BF1-9AF2-C29BA9C8AF56}" presName="parentText" presStyleLbl="node1" presStyleIdx="0" presStyleCnt="1" custLinFactNeighborX="4956" custLinFactNeighborY="-3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852454-6E68-4FF1-AD3F-A9B7BFD09A21}" type="presOf" srcId="{7A2F9B41-8FED-4BF1-9AF2-C29BA9C8AF56}" destId="{A61BEBAE-0D2C-45DF-8AEF-FB20771823EB}" srcOrd="0" destOrd="0" presId="urn:microsoft.com/office/officeart/2005/8/layout/vList2"/>
    <dgm:cxn modelId="{7D4B3013-4CD4-4936-862B-2AD81840651F}" srcId="{EA6D679D-A9B3-406F-B3A5-5E87C7C1F1AA}" destId="{7A2F9B41-8FED-4BF1-9AF2-C29BA9C8AF56}" srcOrd="0" destOrd="0" parTransId="{66A1315A-9374-4E75-9D1C-2F242CEA2821}" sibTransId="{F345F066-6CF5-4DEC-BCC5-7971A3F25C44}"/>
    <dgm:cxn modelId="{4B48CBD3-5350-436C-ACA4-FAD6299E79BC}" type="presOf" srcId="{EA6D679D-A9B3-406F-B3A5-5E87C7C1F1AA}" destId="{77DBD09E-E42E-4E7C-B69F-639A1C617995}" srcOrd="0" destOrd="0" presId="urn:microsoft.com/office/officeart/2005/8/layout/vList2"/>
    <dgm:cxn modelId="{306EF7DE-EE57-40EC-A986-B2A7796E5D0F}" type="presParOf" srcId="{77DBD09E-E42E-4E7C-B69F-639A1C617995}" destId="{A61BEBAE-0D2C-45DF-8AEF-FB20771823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66F0A0-3ECC-483A-AABF-E9E6DF6C24E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DF48F99-5765-4F8D-8A72-7231B8BBF558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качества жизни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34D630E-0A07-4C39-B03A-B9D5A0723EF9}" type="parTrans" cxnId="{396FD385-0900-4067-AD6F-2D3883367903}">
      <dgm:prSet/>
      <dgm:spPr/>
      <dgm:t>
        <a:bodyPr/>
        <a:lstStyle/>
        <a:p>
          <a:endParaRPr lang="ru-RU"/>
        </a:p>
      </dgm:t>
    </dgm:pt>
    <dgm:pt modelId="{83CE71AB-8F9F-458D-8EA4-6777D3B64C2C}" type="sibTrans" cxnId="{396FD385-0900-4067-AD6F-2D3883367903}">
      <dgm:prSet/>
      <dgm:spPr/>
      <dgm:t>
        <a:bodyPr/>
        <a:lstStyle/>
        <a:p>
          <a:endParaRPr lang="ru-RU"/>
        </a:p>
      </dgm:t>
    </dgm:pt>
    <dgm:pt modelId="{2BC1092E-E361-4251-BB49-5D92A6F18530}" type="pres">
      <dgm:prSet presAssocID="{2066F0A0-3ECC-483A-AABF-E9E6DF6C24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09A90-42C0-4E4F-B57D-346A75B035E8}" type="pres">
      <dgm:prSet presAssocID="{1DF48F99-5765-4F8D-8A72-7231B8BBF5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37E192-1531-49D9-80CF-B33CF45F2D8D}" type="presOf" srcId="{1DF48F99-5765-4F8D-8A72-7231B8BBF558}" destId="{8B109A90-42C0-4E4F-B57D-346A75B035E8}" srcOrd="0" destOrd="0" presId="urn:microsoft.com/office/officeart/2005/8/layout/vList2"/>
    <dgm:cxn modelId="{396FD385-0900-4067-AD6F-2D3883367903}" srcId="{2066F0A0-3ECC-483A-AABF-E9E6DF6C24E3}" destId="{1DF48F99-5765-4F8D-8A72-7231B8BBF558}" srcOrd="0" destOrd="0" parTransId="{934D630E-0A07-4C39-B03A-B9D5A0723EF9}" sibTransId="{83CE71AB-8F9F-458D-8EA4-6777D3B64C2C}"/>
    <dgm:cxn modelId="{DCAEA000-C32D-44B4-A286-4DA49B3B4D68}" type="presOf" srcId="{2066F0A0-3ECC-483A-AABF-E9E6DF6C24E3}" destId="{2BC1092E-E361-4251-BB49-5D92A6F18530}" srcOrd="0" destOrd="0" presId="urn:microsoft.com/office/officeart/2005/8/layout/vList2"/>
    <dgm:cxn modelId="{3EF0E0B4-27CB-4498-972F-73403935BE4D}" type="presParOf" srcId="{2BC1092E-E361-4251-BB49-5D92A6F18530}" destId="{8B109A90-42C0-4E4F-B57D-346A75B035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7F910B-3D3C-4785-8DB1-65E2138E0F3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E069A8B-78D4-4782-9DCB-1C8146E88637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Поэтапное повышение заработной платы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3FCAF1D-6DC8-4C22-91A2-111F744632BC}" type="parTrans" cxnId="{81194FFB-F467-4772-AC7A-B134224DD004}">
      <dgm:prSet/>
      <dgm:spPr/>
      <dgm:t>
        <a:bodyPr/>
        <a:lstStyle/>
        <a:p>
          <a:endParaRPr lang="ru-RU"/>
        </a:p>
      </dgm:t>
    </dgm:pt>
    <dgm:pt modelId="{BD2F4EDB-31F2-4B15-8990-2BCBA40CE704}" type="sibTrans" cxnId="{81194FFB-F467-4772-AC7A-B134224DD004}">
      <dgm:prSet/>
      <dgm:spPr/>
      <dgm:t>
        <a:bodyPr/>
        <a:lstStyle/>
        <a:p>
          <a:endParaRPr lang="ru-RU"/>
        </a:p>
      </dgm:t>
    </dgm:pt>
    <dgm:pt modelId="{263E3387-CC42-4330-A8B4-9DAFC718DBB8}" type="pres">
      <dgm:prSet presAssocID="{0D7F910B-3D3C-4785-8DB1-65E2138E0F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6303A5-5601-44DF-931C-5D0060F87575}" type="pres">
      <dgm:prSet presAssocID="{2E069A8B-78D4-4782-9DCB-1C8146E88637}" presName="parentText" presStyleLbl="node1" presStyleIdx="0" presStyleCnt="1" custScaleX="954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4386E-7901-4677-B49C-9E3F697D827F}" type="presOf" srcId="{2E069A8B-78D4-4782-9DCB-1C8146E88637}" destId="{556303A5-5601-44DF-931C-5D0060F87575}" srcOrd="0" destOrd="0" presId="urn:microsoft.com/office/officeart/2005/8/layout/vList2"/>
    <dgm:cxn modelId="{81194FFB-F467-4772-AC7A-B134224DD004}" srcId="{0D7F910B-3D3C-4785-8DB1-65E2138E0F38}" destId="{2E069A8B-78D4-4782-9DCB-1C8146E88637}" srcOrd="0" destOrd="0" parTransId="{C3FCAF1D-6DC8-4C22-91A2-111F744632BC}" sibTransId="{BD2F4EDB-31F2-4B15-8990-2BCBA40CE704}"/>
    <dgm:cxn modelId="{33C32F7E-3306-46C4-9506-A202F4ACF5D0}" type="presOf" srcId="{0D7F910B-3D3C-4785-8DB1-65E2138E0F38}" destId="{263E3387-CC42-4330-A8B4-9DAFC718DBB8}" srcOrd="0" destOrd="0" presId="urn:microsoft.com/office/officeart/2005/8/layout/vList2"/>
    <dgm:cxn modelId="{202A0566-05B3-469F-B79A-3D96ED913A90}" type="presParOf" srcId="{263E3387-CC42-4330-A8B4-9DAFC718DBB8}" destId="{556303A5-5601-44DF-931C-5D0060F875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E558D1-D9EC-4187-97B4-DFF0A64C0468}" type="doc">
      <dgm:prSet loTypeId="urn:microsoft.com/office/officeart/2005/8/layout/pyramid1" loCatId="pyramid" qsTypeId="urn:microsoft.com/office/officeart/2005/8/quickstyle/simple1#6" qsCatId="simple" csTypeId="urn:microsoft.com/office/officeart/2005/8/colors/colorful2" csCatId="colorful" phldr="1"/>
      <dgm:spPr/>
    </dgm:pt>
    <dgm:pt modelId="{DC6AE58C-3F23-43CC-975F-928554549F0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Физкультура и спорт    8,0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E6FF56-13C1-422A-82B7-0C8E90098CBA}" type="parTrans" cxnId="{31F0E579-1261-4517-8143-45B20FCE5C0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05777F-3779-4211-BDB5-46C500EC2EEF}" type="sibTrans" cxnId="{31F0E579-1261-4517-8143-45B20FCE5C0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74F558-27BE-455E-90BD-BC7DAD1934DD}">
      <dgm:prSet/>
      <dgm:spPr>
        <a:solidFill>
          <a:srgbClr val="00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    257,5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F97575-B394-42A5-854E-BA6C5ABB1DDF}" type="parTrans" cxnId="{DC49137E-BB1F-42CB-8B59-02AC3093D5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3255F9F-AA94-49CD-9643-C36DD8528FC3}" type="sibTrans" cxnId="{DC49137E-BB1F-42CB-8B59-02AC3093D5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72075A-A631-4E06-9FA0-1D9CB96A8B46}">
      <dgm:prSet/>
      <dgm:spPr>
        <a:solidFill>
          <a:srgbClr val="FF66CC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Социальная политика   27,2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A34D0CC-55D7-4212-9CEB-8FCE0B6A7E29}" type="parTrans" cxnId="{8AF585BC-EFC5-4FC9-AD2C-E14497C82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23485D8-4232-4B37-9678-11F0B17DC524}" type="sibTrans" cxnId="{8AF585BC-EFC5-4FC9-AD2C-E14497C82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71B623F-80C5-4549-B87C-A881C3C53BE1}">
      <dgm:prSet custT="1"/>
      <dgm:spPr>
        <a:solidFill>
          <a:srgbClr val="FFFF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10,8</a:t>
          </a:r>
        </a:p>
        <a:p>
          <a:pPr>
            <a:spcAft>
              <a:spcPts val="0"/>
            </a:spcAft>
          </a:pP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C4BE1287-6B85-45BE-935F-5B2650C95AE8}" type="parTrans" cxnId="{37B5C2D6-559A-488E-ADD3-CFFC5496F4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23EF3E7-4D5F-4BE3-A169-DE61F0C511B4}" type="sibTrans" cxnId="{37B5C2D6-559A-488E-ADD3-CFFC5496F4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EC53DB7-B72E-48D0-923B-7E2561ABA630}" type="pres">
      <dgm:prSet presAssocID="{BEE558D1-D9EC-4187-97B4-DFF0A64C0468}" presName="Name0" presStyleCnt="0">
        <dgm:presLayoutVars>
          <dgm:dir/>
          <dgm:animLvl val="lvl"/>
          <dgm:resizeHandles val="exact"/>
        </dgm:presLayoutVars>
      </dgm:prSet>
      <dgm:spPr/>
    </dgm:pt>
    <dgm:pt modelId="{AB22A4A1-9D48-42C2-B7E9-1CC073F74F04}" type="pres">
      <dgm:prSet presAssocID="{671B623F-80C5-4549-B87C-A881C3C53BE1}" presName="Name8" presStyleCnt="0"/>
      <dgm:spPr/>
    </dgm:pt>
    <dgm:pt modelId="{E135A263-A9B8-4A69-896A-41744305E39E}" type="pres">
      <dgm:prSet presAssocID="{671B623F-80C5-4549-B87C-A881C3C53BE1}" presName="level" presStyleLbl="node1" presStyleIdx="0" presStyleCnt="4" custScaleX="97999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A3F1B-8F58-4950-9FEB-5453512C337F}" type="pres">
      <dgm:prSet presAssocID="{671B623F-80C5-4549-B87C-A881C3C53B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A1E7-B1BA-4158-8941-255432342F9E}" type="pres">
      <dgm:prSet presAssocID="{DC6AE58C-3F23-43CC-975F-928554549F09}" presName="Name8" presStyleCnt="0"/>
      <dgm:spPr/>
    </dgm:pt>
    <dgm:pt modelId="{984FEF32-EA08-4E36-AD59-0EA0B5B847D0}" type="pres">
      <dgm:prSet presAssocID="{DC6AE58C-3F23-43CC-975F-928554549F09}" presName="level" presStyleLbl="node1" presStyleIdx="1" presStyleCnt="4" custScaleX="99792" custScaleY="99428" custLinFactNeighborX="926" custLinFactNeighborY="20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ED3DA-D18D-435B-A9C8-6F760E07964F}" type="pres">
      <dgm:prSet presAssocID="{DC6AE58C-3F23-43CC-975F-928554549F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08662-2F6C-415B-87BC-47B74244791E}" type="pres">
      <dgm:prSet presAssocID="{C872075A-A631-4E06-9FA0-1D9CB96A8B46}" presName="Name8" presStyleCnt="0"/>
      <dgm:spPr/>
    </dgm:pt>
    <dgm:pt modelId="{905B41DE-D6DC-4CEE-B81E-1823D1D217F0}" type="pres">
      <dgm:prSet presAssocID="{C872075A-A631-4E06-9FA0-1D9CB96A8B4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AE529-DED0-4246-96F2-4BE5397A2AF3}" type="pres">
      <dgm:prSet presAssocID="{C872075A-A631-4E06-9FA0-1D9CB96A8B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C000-3908-41A5-B090-0B13AA90CE7E}" type="pres">
      <dgm:prSet presAssocID="{4574F558-27BE-455E-90BD-BC7DAD1934DD}" presName="Name8" presStyleCnt="0"/>
      <dgm:spPr/>
    </dgm:pt>
    <dgm:pt modelId="{346D488F-14FE-4D28-AD4B-394E61BC5F84}" type="pres">
      <dgm:prSet presAssocID="{4574F558-27BE-455E-90BD-BC7DAD1934DD}" presName="level" presStyleLbl="node1" presStyleIdx="3" presStyleCnt="4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83DDF-CE05-411D-84E5-43D697D66CFC}" type="pres">
      <dgm:prSet presAssocID="{4574F558-27BE-455E-90BD-BC7DAD1934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5C2D6-559A-488E-ADD3-CFFC5496F442}" srcId="{BEE558D1-D9EC-4187-97B4-DFF0A64C0468}" destId="{671B623F-80C5-4549-B87C-A881C3C53BE1}" srcOrd="0" destOrd="0" parTransId="{C4BE1287-6B85-45BE-935F-5B2650C95AE8}" sibTransId="{723EF3E7-4D5F-4BE3-A169-DE61F0C511B4}"/>
    <dgm:cxn modelId="{214140AF-60E9-45AE-BA89-D7A690788436}" type="presOf" srcId="{671B623F-80C5-4549-B87C-A881C3C53BE1}" destId="{62EA3F1B-8F58-4950-9FEB-5453512C337F}" srcOrd="1" destOrd="0" presId="urn:microsoft.com/office/officeart/2005/8/layout/pyramid1"/>
    <dgm:cxn modelId="{91BE53CA-0D52-4BCA-9D4E-88025EA60B73}" type="presOf" srcId="{DC6AE58C-3F23-43CC-975F-928554549F09}" destId="{D60ED3DA-D18D-435B-A9C8-6F760E07964F}" srcOrd="1" destOrd="0" presId="urn:microsoft.com/office/officeart/2005/8/layout/pyramid1"/>
    <dgm:cxn modelId="{F3CF87A9-1FE1-4D96-A0BF-E4D409347D7E}" type="presOf" srcId="{C872075A-A631-4E06-9FA0-1D9CB96A8B46}" destId="{1DBAE529-DED0-4246-96F2-4BE5397A2AF3}" srcOrd="1" destOrd="0" presId="urn:microsoft.com/office/officeart/2005/8/layout/pyramid1"/>
    <dgm:cxn modelId="{C1DDEFD0-559B-4EA5-B849-C42274895103}" type="presOf" srcId="{4574F558-27BE-455E-90BD-BC7DAD1934DD}" destId="{E4283DDF-CE05-411D-84E5-43D697D66CFC}" srcOrd="1" destOrd="0" presId="urn:microsoft.com/office/officeart/2005/8/layout/pyramid1"/>
    <dgm:cxn modelId="{8AF585BC-EFC5-4FC9-AD2C-E14497C82661}" srcId="{BEE558D1-D9EC-4187-97B4-DFF0A64C0468}" destId="{C872075A-A631-4E06-9FA0-1D9CB96A8B46}" srcOrd="2" destOrd="0" parTransId="{8A34D0CC-55D7-4212-9CEB-8FCE0B6A7E29}" sibTransId="{623485D8-4232-4B37-9678-11F0B17DC524}"/>
    <dgm:cxn modelId="{C9BCAC97-6953-497F-B858-1A023A19D1DC}" type="presOf" srcId="{671B623F-80C5-4549-B87C-A881C3C53BE1}" destId="{E135A263-A9B8-4A69-896A-41744305E39E}" srcOrd="0" destOrd="0" presId="urn:microsoft.com/office/officeart/2005/8/layout/pyramid1"/>
    <dgm:cxn modelId="{967CC33A-035D-4667-8831-677FAF3786B9}" type="presOf" srcId="{BEE558D1-D9EC-4187-97B4-DFF0A64C0468}" destId="{0EC53DB7-B72E-48D0-923B-7E2561ABA630}" srcOrd="0" destOrd="0" presId="urn:microsoft.com/office/officeart/2005/8/layout/pyramid1"/>
    <dgm:cxn modelId="{31F0E579-1261-4517-8143-45B20FCE5C0E}" srcId="{BEE558D1-D9EC-4187-97B4-DFF0A64C0468}" destId="{DC6AE58C-3F23-43CC-975F-928554549F09}" srcOrd="1" destOrd="0" parTransId="{EFE6FF56-13C1-422A-82B7-0C8E90098CBA}" sibTransId="{E305777F-3779-4211-BDB5-46C500EC2EEF}"/>
    <dgm:cxn modelId="{5C58DACA-3FC3-473F-8C3E-090C901A7023}" type="presOf" srcId="{4574F558-27BE-455E-90BD-BC7DAD1934DD}" destId="{346D488F-14FE-4D28-AD4B-394E61BC5F84}" srcOrd="0" destOrd="0" presId="urn:microsoft.com/office/officeart/2005/8/layout/pyramid1"/>
    <dgm:cxn modelId="{DC49137E-BB1F-42CB-8B59-02AC3093D595}" srcId="{BEE558D1-D9EC-4187-97B4-DFF0A64C0468}" destId="{4574F558-27BE-455E-90BD-BC7DAD1934DD}" srcOrd="3" destOrd="0" parTransId="{B2F97575-B394-42A5-854E-BA6C5ABB1DDF}" sibTransId="{B3255F9F-AA94-49CD-9643-C36DD8528FC3}"/>
    <dgm:cxn modelId="{C52E4E37-6F36-4006-A305-0A1B55A8C765}" type="presOf" srcId="{C872075A-A631-4E06-9FA0-1D9CB96A8B46}" destId="{905B41DE-D6DC-4CEE-B81E-1823D1D217F0}" srcOrd="0" destOrd="0" presId="urn:microsoft.com/office/officeart/2005/8/layout/pyramid1"/>
    <dgm:cxn modelId="{FE0F577F-B585-438F-ABA0-DA999E456DF3}" type="presOf" srcId="{DC6AE58C-3F23-43CC-975F-928554549F09}" destId="{984FEF32-EA08-4E36-AD59-0EA0B5B847D0}" srcOrd="0" destOrd="0" presId="urn:microsoft.com/office/officeart/2005/8/layout/pyramid1"/>
    <dgm:cxn modelId="{DA4522DA-6F67-4687-AC1B-504DB17EAB56}" type="presParOf" srcId="{0EC53DB7-B72E-48D0-923B-7E2561ABA630}" destId="{AB22A4A1-9D48-42C2-B7E9-1CC073F74F04}" srcOrd="0" destOrd="0" presId="urn:microsoft.com/office/officeart/2005/8/layout/pyramid1"/>
    <dgm:cxn modelId="{69373107-2696-47FE-8E2E-FF9E050E009C}" type="presParOf" srcId="{AB22A4A1-9D48-42C2-B7E9-1CC073F74F04}" destId="{E135A263-A9B8-4A69-896A-41744305E39E}" srcOrd="0" destOrd="0" presId="urn:microsoft.com/office/officeart/2005/8/layout/pyramid1"/>
    <dgm:cxn modelId="{4AE03B5D-2912-492A-A06E-C39D6A2A11D7}" type="presParOf" srcId="{AB22A4A1-9D48-42C2-B7E9-1CC073F74F04}" destId="{62EA3F1B-8F58-4950-9FEB-5453512C337F}" srcOrd="1" destOrd="0" presId="urn:microsoft.com/office/officeart/2005/8/layout/pyramid1"/>
    <dgm:cxn modelId="{9B31C570-4334-4A83-97A6-02D9459FBF4C}" type="presParOf" srcId="{0EC53DB7-B72E-48D0-923B-7E2561ABA630}" destId="{DAE2A1E7-B1BA-4158-8941-255432342F9E}" srcOrd="1" destOrd="0" presId="urn:microsoft.com/office/officeart/2005/8/layout/pyramid1"/>
    <dgm:cxn modelId="{0D48FB56-1C03-484A-900F-B6F08E321912}" type="presParOf" srcId="{DAE2A1E7-B1BA-4158-8941-255432342F9E}" destId="{984FEF32-EA08-4E36-AD59-0EA0B5B847D0}" srcOrd="0" destOrd="0" presId="urn:microsoft.com/office/officeart/2005/8/layout/pyramid1"/>
    <dgm:cxn modelId="{BEEA5FA6-557E-40A8-AB73-6B3C1C7D27F3}" type="presParOf" srcId="{DAE2A1E7-B1BA-4158-8941-255432342F9E}" destId="{D60ED3DA-D18D-435B-A9C8-6F760E07964F}" srcOrd="1" destOrd="0" presId="urn:microsoft.com/office/officeart/2005/8/layout/pyramid1"/>
    <dgm:cxn modelId="{D780CE53-2CCB-4719-A1B4-2D5DC118F022}" type="presParOf" srcId="{0EC53DB7-B72E-48D0-923B-7E2561ABA630}" destId="{B3508662-2F6C-415B-87BC-47B74244791E}" srcOrd="2" destOrd="0" presId="urn:microsoft.com/office/officeart/2005/8/layout/pyramid1"/>
    <dgm:cxn modelId="{038B5690-2A7E-45B4-BC6B-1FC781F7E9A8}" type="presParOf" srcId="{B3508662-2F6C-415B-87BC-47B74244791E}" destId="{905B41DE-D6DC-4CEE-B81E-1823D1D217F0}" srcOrd="0" destOrd="0" presId="urn:microsoft.com/office/officeart/2005/8/layout/pyramid1"/>
    <dgm:cxn modelId="{05A13831-C296-4800-BB96-322BE10BFC54}" type="presParOf" srcId="{B3508662-2F6C-415B-87BC-47B74244791E}" destId="{1DBAE529-DED0-4246-96F2-4BE5397A2AF3}" srcOrd="1" destOrd="0" presId="urn:microsoft.com/office/officeart/2005/8/layout/pyramid1"/>
    <dgm:cxn modelId="{7D66A383-1178-4481-9030-F7E4626F4D57}" type="presParOf" srcId="{0EC53DB7-B72E-48D0-923B-7E2561ABA630}" destId="{6470C000-3908-41A5-B090-0B13AA90CE7E}" srcOrd="3" destOrd="0" presId="urn:microsoft.com/office/officeart/2005/8/layout/pyramid1"/>
    <dgm:cxn modelId="{4CE5B257-2B13-40CD-93CB-6F430EF530FA}" type="presParOf" srcId="{6470C000-3908-41A5-B090-0B13AA90CE7E}" destId="{346D488F-14FE-4D28-AD4B-394E61BC5F84}" srcOrd="0" destOrd="0" presId="urn:microsoft.com/office/officeart/2005/8/layout/pyramid1"/>
    <dgm:cxn modelId="{763316B1-7EB2-44C9-8BC8-B317A8D3AD05}" type="presParOf" srcId="{6470C000-3908-41A5-B090-0B13AA90CE7E}" destId="{E4283DDF-CE05-411D-84E5-43D697D66C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6BA1A0-DA99-4FD8-8F32-213D9264E597}">
      <dsp:nvSpPr>
        <dsp:cNvPr id="0" name=""/>
        <dsp:cNvSpPr/>
      </dsp:nvSpPr>
      <dsp:spPr>
        <a:xfrm>
          <a:off x="0" y="9181"/>
          <a:ext cx="4572032" cy="542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Сохранение и развитие налогового потенциала на территории района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181"/>
        <a:ext cx="4572032" cy="542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F82621-0019-47B6-B34E-2FF4019376CD}">
      <dsp:nvSpPr>
        <dsp:cNvPr id="0" name=""/>
        <dsp:cNvSpPr/>
      </dsp:nvSpPr>
      <dsp:spPr>
        <a:xfrm>
          <a:off x="0" y="2671"/>
          <a:ext cx="5357850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бюджетной системы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71"/>
        <a:ext cx="5357850" cy="561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269DA4-A6D8-4B4F-ACFD-64566BF84BEF}">
      <dsp:nvSpPr>
        <dsp:cNvPr id="0" name=""/>
        <dsp:cNvSpPr/>
      </dsp:nvSpPr>
      <dsp:spPr>
        <a:xfrm>
          <a:off x="0" y="33"/>
          <a:ext cx="5857916" cy="6111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выявление и использование резервов для достижения планируемых результатов </a:t>
          </a:r>
        </a:p>
      </dsp:txBody>
      <dsp:txXfrm>
        <a:off x="0" y="33"/>
        <a:ext cx="5857916" cy="6111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BB05A8-FAAA-4508-B71E-1FD947C57B1D}">
      <dsp:nvSpPr>
        <dsp:cNvPr id="0" name=""/>
        <dsp:cNvSpPr/>
      </dsp:nvSpPr>
      <dsp:spPr>
        <a:xfrm>
          <a:off x="0" y="0"/>
          <a:ext cx="6500858" cy="5789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финансового контроля в управлении бюджетным процессом</a:t>
          </a:r>
        </a:p>
      </dsp:txBody>
      <dsp:txXfrm>
        <a:off x="0" y="0"/>
        <a:ext cx="6500858" cy="57891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1BEBAE-0D2C-45DF-8AEF-FB20771823EB}">
      <dsp:nvSpPr>
        <dsp:cNvPr id="0" name=""/>
        <dsp:cNvSpPr/>
      </dsp:nvSpPr>
      <dsp:spPr>
        <a:xfrm>
          <a:off x="0" y="0"/>
          <a:ext cx="78581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/>
            </a:rPr>
            <a:t>1</a:t>
          </a:r>
          <a:endParaRPr lang="ru-RU" sz="2600" kern="1200" dirty="0">
            <a:effectLst/>
          </a:endParaRPr>
        </a:p>
      </dsp:txBody>
      <dsp:txXfrm>
        <a:off x="0" y="0"/>
        <a:ext cx="785818" cy="6236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109A90-42C0-4E4F-B57D-346A75B035E8}">
      <dsp:nvSpPr>
        <dsp:cNvPr id="0" name=""/>
        <dsp:cNvSpPr/>
      </dsp:nvSpPr>
      <dsp:spPr>
        <a:xfrm>
          <a:off x="0" y="3024"/>
          <a:ext cx="3143272" cy="917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Повышение качества жизни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24"/>
        <a:ext cx="3143272" cy="9172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6303A5-5601-44DF-931C-5D0060F87575}">
      <dsp:nvSpPr>
        <dsp:cNvPr id="0" name=""/>
        <dsp:cNvSpPr/>
      </dsp:nvSpPr>
      <dsp:spPr>
        <a:xfrm>
          <a:off x="0" y="327"/>
          <a:ext cx="3143272" cy="922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Поэтапное повышение заработной платы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7"/>
        <a:ext cx="3143272" cy="92267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35A263-A9B8-4A69-896A-41744305E39E}">
      <dsp:nvSpPr>
        <dsp:cNvPr id="0" name=""/>
        <dsp:cNvSpPr/>
      </dsp:nvSpPr>
      <dsp:spPr>
        <a:xfrm>
          <a:off x="3086099" y="0"/>
          <a:ext cx="2016231" cy="1284057"/>
        </a:xfrm>
        <a:prstGeom prst="trapezoid">
          <a:avLst>
            <a:gd name="adj" fmla="val 80113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10,8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6099" y="0"/>
        <a:ext cx="2016231" cy="1284057"/>
      </dsp:txXfrm>
    </dsp:sp>
    <dsp:sp modelId="{984FEF32-EA08-4E36-AD59-0EA0B5B847D0}">
      <dsp:nvSpPr>
        <dsp:cNvPr id="0" name=""/>
        <dsp:cNvSpPr/>
      </dsp:nvSpPr>
      <dsp:spPr>
        <a:xfrm>
          <a:off x="2095503" y="1310175"/>
          <a:ext cx="4106241" cy="1276713"/>
        </a:xfrm>
        <a:prstGeom prst="trapezoid">
          <a:avLst>
            <a:gd name="adj" fmla="val 80113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Физкультура и спорт    8,0</a:t>
          </a:r>
          <a:endParaRPr lang="ru-RU" sz="3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4095" y="1310175"/>
        <a:ext cx="2669056" cy="1276713"/>
      </dsp:txXfrm>
    </dsp:sp>
    <dsp:sp modelId="{905B41DE-D6DC-4CEE-B81E-1823D1D217F0}">
      <dsp:nvSpPr>
        <dsp:cNvPr id="0" name=""/>
        <dsp:cNvSpPr/>
      </dsp:nvSpPr>
      <dsp:spPr>
        <a:xfrm>
          <a:off x="1028700" y="2568115"/>
          <a:ext cx="6172199" cy="1284057"/>
        </a:xfrm>
        <a:prstGeom prst="trapezoid">
          <a:avLst>
            <a:gd name="adj" fmla="val 80113"/>
          </a:avLst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itchFamily="18" charset="0"/>
              <a:cs typeface="Times New Roman" pitchFamily="18" charset="0"/>
            </a:rPr>
            <a:t>Социальная политика   27,2</a:t>
          </a:r>
          <a:endParaRPr lang="ru-RU" sz="3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8834" y="2568115"/>
        <a:ext cx="4011930" cy="1284057"/>
      </dsp:txXfrm>
    </dsp:sp>
    <dsp:sp modelId="{346D488F-14FE-4D28-AD4B-394E61BC5F84}">
      <dsp:nvSpPr>
        <dsp:cNvPr id="0" name=""/>
        <dsp:cNvSpPr/>
      </dsp:nvSpPr>
      <dsp:spPr>
        <a:xfrm>
          <a:off x="0" y="3852174"/>
          <a:ext cx="8229600" cy="1284057"/>
        </a:xfrm>
        <a:prstGeom prst="trapezoid">
          <a:avLst>
            <a:gd name="adj" fmla="val 80113"/>
          </a:avLst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    257,5</a:t>
          </a:r>
          <a:endParaRPr lang="ru-RU" sz="3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179" y="3852174"/>
        <a:ext cx="5349240" cy="1284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0.40782</cdr:x>
      <cdr:y>0.42569</cdr:y>
    </cdr:from>
    <cdr:to>
      <cdr:x>0.59203</cdr:x>
      <cdr:y>0.60751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635896" y="2594992"/>
          <a:ext cx="1642306" cy="110837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382,9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7D61F-7295-4C6E-BDC1-2F686191BA61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ADA73-3DB1-4F4C-B67D-B1406FCFE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A1964-3CC3-4FE3-8A75-6481883675E9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57838-2EC2-4C9B-8656-EA81E9804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57838-2EC2-4C9B-8656-EA81E9804EF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2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6075" y="77788"/>
            <a:ext cx="3432175" cy="25733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10044" y="2528786"/>
            <a:ext cx="8717643" cy="4251019"/>
          </a:xfrm>
        </p:spPr>
        <p:txBody>
          <a:bodyPr/>
          <a:lstStyle/>
          <a:p>
            <a:pPr defTabSz="9225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19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BB924-8043-421D-8EB0-9093DADC3B54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2F6D7-819C-4FBC-A486-6DF43C8ABA3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CB7D0-A9DA-4961-9604-B3DB614A7B9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D937F-77CC-47BF-B2F7-59B9514FC08B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D262-F8EC-4AA3-BADA-89E1C1C30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8B61-AA3E-4CE4-A83A-D7B409D70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1DB2-1E9E-4F41-B473-7C877ADB1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orda.permarea.ru/upload/pages/11104/image_1334155840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oleObject" Target="../embeddings/_____Microsoft_Office_Excel_97-2003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akha.gov.ru/special/sites/default/files/story/img/2013_10/57/%20%D0%B1%D1%8E%D0%B4%D0%B6%D0%B5%D1%82%D0%B0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Ординский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муниципальный район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5085184"/>
            <a:ext cx="75724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проекту решения                                                                                    «О бюджете Ординского муниципального района на 2016 год»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23042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orda.permarea.ru/upload/pages/11104/image_133415583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916832"/>
            <a:ext cx="396044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40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Зачисление налогов на территории района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208912" cy="577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4998"/>
                <a:gridCol w="1357322"/>
                <a:gridCol w="1236592"/>
              </a:tblGrid>
              <a:tr h="4005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сборы, установленные законодательством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Уровни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95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Районный бюджет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сельских поселений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Акцизы,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3.Налоги со специальными налоговыми режимами, в том числе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налогообложения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Налог на имущество физических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 Транспортный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 Государственная пошлина ( в зависимости от установленных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полномочий)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376518" cy="220641"/>
          </a:xfrm>
        </p:spPr>
        <p:txBody>
          <a:bodyPr/>
          <a:lstStyle/>
          <a:p>
            <a:fld id="{0DF55276-7436-4E82-921F-7D04667C0D27}" type="slidenum">
              <a:rPr lang="ru-RU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pPr/>
              <a:t>10</a:t>
            </a:fld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29652" y="6453336"/>
            <a:ext cx="57150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429652" y="6469900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Доходы районного бюджета в 2014-2018 годах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0700039"/>
              </p:ext>
            </p:extLst>
          </p:nvPr>
        </p:nvGraphicFramePr>
        <p:xfrm>
          <a:off x="288001" y="1600200"/>
          <a:ext cx="8675727" cy="398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727"/>
                <a:gridCol w="1368000"/>
                <a:gridCol w="1368000"/>
                <a:gridCol w="1368000"/>
                <a:gridCol w="1368000"/>
                <a:gridCol w="1368000"/>
              </a:tblGrid>
              <a:tr h="10046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 (факт)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 (ожидаемые)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2018 год (план)</a:t>
                      </a:r>
                    </a:p>
                  </a:txBody>
                  <a:tcPr anchor="ctr"/>
                </a:tc>
              </a:tr>
              <a:tr h="9695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всего, (млн.руб.)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34,02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37,21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38,38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40,16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074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всего, (млн.руб.)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23,97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50,36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8,48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8,60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074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(млн.руб.)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411,52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380,72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330,83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312,06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318,10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Основные виды налоговых доходов Ординского района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0700039"/>
              </p:ext>
            </p:extLst>
          </p:nvPr>
        </p:nvGraphicFramePr>
        <p:xfrm>
          <a:off x="251520" y="1556792"/>
          <a:ext cx="8675727" cy="476280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42064"/>
                <a:gridCol w="1296144"/>
                <a:gridCol w="1402352"/>
                <a:gridCol w="1261944"/>
                <a:gridCol w="1224136"/>
                <a:gridCol w="1149087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 год (факт)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 год (ожидаемые)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 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год 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 2018 год (план)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95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 всего, (млн.руб.)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31,99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34,02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37,21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38,38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40,16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66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НДФЛ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19,18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21,16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22,82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24,44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26,02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66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Акцизы по подакцизным товарам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2,80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2,87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28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 совокупный доход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4,43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4,59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4,59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3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Транспортный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5,51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5,32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5,62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27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0,79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074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Задолженность и перерасчеты по отмененным налогам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316416" y="6453336"/>
            <a:ext cx="648072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12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429652" y="6469900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13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Основные виды налоговых доходов Ординского района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0700039"/>
              </p:ext>
            </p:extLst>
          </p:nvPr>
        </p:nvGraphicFramePr>
        <p:xfrm>
          <a:off x="251520" y="1556792"/>
          <a:ext cx="8640959" cy="47485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4522"/>
                <a:gridCol w="1061170"/>
                <a:gridCol w="1515958"/>
                <a:gridCol w="1061170"/>
                <a:gridCol w="1061170"/>
                <a:gridCol w="1136969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 год (факт)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 год (ожидаемые)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 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год 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 2018 год (план)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95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 доходы всего, (млн.руб.)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23,97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50,36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8,60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66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22,05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44,40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2,71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2,71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2,71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66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Платежи при пользовании природными ресурсами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28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оказания платных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4,21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4,44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4,44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4,44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3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продажи имущества и земельных участков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-5,10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0,80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3,33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0,70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27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возмещение ущерба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0,40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68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Прочие неналоговые</a:t>
                      </a:r>
                      <a:r>
                        <a:rPr lang="ru-RU" sz="1600" baseline="0" dirty="0" smtClean="0"/>
                        <a:t>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lexa\Совет Глав и МО, совещания, выездные, лекции\2014\публичные слушания бюджет 2015-2017\рисунки\2017 д и 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664296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exa\Совет Глав и МО, совещания, выездные, лекции\2014\публичные слушания бюджет 2015-2017\рисунки\2015 д и 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7"/>
            <a:ext cx="3384376" cy="3209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lexa\Совет Глав и МО, совещания, выездные, лекции\2014\публичные слушания бюджет 2015-2017\рисунки\2016 д и 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2776"/>
            <a:ext cx="2736304" cy="3114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5435566"/>
              </p:ext>
            </p:extLst>
          </p:nvPr>
        </p:nvGraphicFramePr>
        <p:xfrm>
          <a:off x="1299551" y="5334000"/>
          <a:ext cx="6544899" cy="1219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12169"/>
                <a:gridCol w="1584176"/>
                <a:gridCol w="1152128"/>
                <a:gridCol w="1164581"/>
                <a:gridCol w="1131845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(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439,91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379,15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366,90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455,02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382,09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369,30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-15,11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-2,94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-2,30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- 2,40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9697" y="3175330"/>
            <a:ext cx="90758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382,09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1" y="3395207"/>
            <a:ext cx="90758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379,15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6100" y="2758634"/>
            <a:ext cx="90758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361,3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2996953"/>
            <a:ext cx="90758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359,00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2348881"/>
            <a:ext cx="79208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369,30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9187" y="2515078"/>
            <a:ext cx="907588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366,90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88640"/>
            <a:ext cx="734481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бюджета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Ординского муниципального района на 2016-2018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гг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(млн. руб.)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2970" y="4978870"/>
            <a:ext cx="72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4386" y="4623360"/>
            <a:ext cx="72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4017923"/>
            <a:ext cx="72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6016" y="1495704"/>
            <a:ext cx="907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9187" y="1198617"/>
            <a:ext cx="907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9712" y="184482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2,94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7701" y="2085251"/>
            <a:ext cx="504056" cy="479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1649593"/>
            <a:ext cx="504056" cy="435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04878" y="1697556"/>
            <a:ext cx="523306" cy="339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369174" y="1352505"/>
            <a:ext cx="523306" cy="339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0913" cy="1328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8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трансферты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0700039"/>
              </p:ext>
            </p:extLst>
          </p:nvPr>
        </p:nvGraphicFramePr>
        <p:xfrm>
          <a:off x="251520" y="1484784"/>
          <a:ext cx="8603721" cy="46746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4"/>
                <a:gridCol w="1080120"/>
                <a:gridCol w="1368152"/>
                <a:gridCol w="1152128"/>
                <a:gridCol w="1152128"/>
                <a:gridCol w="1042879"/>
              </a:tblGrid>
              <a:tr h="7786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 год (факт)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 год (ожидаемые)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 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год 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 2018 год (план)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2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</a:t>
                      </a:r>
                      <a:r>
                        <a:rPr lang="ru-RU" sz="1600" baseline="0" dirty="0" smtClean="0"/>
                        <a:t> поступления</a:t>
                      </a:r>
                      <a:r>
                        <a:rPr lang="ru-RU" sz="1600" dirty="0" smtClean="0"/>
                        <a:t>, (млн.руб.)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411,52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380,72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330,83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312,06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318,10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448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Дотация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135,39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117,54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120,36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95,48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664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Субсидии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55,40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41,30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11,69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13,90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13,91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55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212,56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210,06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198,78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202,68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202,98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1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5,58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10,60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79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Прочие безвозмездные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589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прошлых лет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-3,41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15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2" descr="финпомощ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230505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468313" y="2852738"/>
            <a:ext cx="8675687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21736" name="Group 232"/>
          <p:cNvGraphicFramePr>
            <a:graphicFrameLocks noGrp="1"/>
          </p:cNvGraphicFramePr>
          <p:nvPr/>
        </p:nvGraphicFramePr>
        <p:xfrm>
          <a:off x="251520" y="2924944"/>
          <a:ext cx="8640961" cy="3431258"/>
        </p:xfrm>
        <a:graphic>
          <a:graphicData uri="http://schemas.openxmlformats.org/drawingml/2006/table">
            <a:tbl>
              <a:tblPr/>
              <a:tblGrid>
                <a:gridCol w="3097648"/>
                <a:gridCol w="1113912"/>
                <a:gridCol w="1161810"/>
                <a:gridCol w="1161810"/>
                <a:gridCol w="1089197"/>
                <a:gridCol w="1016584"/>
              </a:tblGrid>
              <a:tr h="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финансовой помощи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 на выравнивание бюджетной обеспеченности бюджетам сельских поселений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14107,00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27188,00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4959,00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4185,00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4409,00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</a:tr>
              <a:tr h="37479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Ашапское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4853,13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5039,00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1669,40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1426,90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1497,60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37479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Карьевское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574,78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2949,50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468,30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340,80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347,70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37479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Красноясыльское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2166,24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4474,60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1286,30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1105,80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1168,60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37479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Медянское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6512,85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7139,40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1535,00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1311,50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1395,10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411026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Ординское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7585,50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Финансовая помощь бюджетам поселений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16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88640"/>
            <a:ext cx="845820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подходы к формированию расходов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2016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251520" y="1268760"/>
            <a:ext cx="8640960" cy="727779"/>
            <a:chOff x="324644" y="1268760"/>
            <a:chExt cx="8567836" cy="727779"/>
          </a:xfrm>
        </p:grpSpPr>
        <p:sp>
          <p:nvSpPr>
            <p:cNvPr id="19" name="Полилиния 18"/>
            <p:cNvSpPr/>
            <p:nvPr/>
          </p:nvSpPr>
          <p:spPr>
            <a:xfrm>
              <a:off x="324644" y="1268760"/>
              <a:ext cx="8567836" cy="727779"/>
            </a:xfrm>
            <a:custGeom>
              <a:avLst/>
              <a:gdLst>
                <a:gd name="connsiteX0" fmla="*/ 0 w 8567836"/>
                <a:gd name="connsiteY0" fmla="*/ 37432 h 374317"/>
                <a:gd name="connsiteX1" fmla="*/ 37432 w 8567836"/>
                <a:gd name="connsiteY1" fmla="*/ 0 h 374317"/>
                <a:gd name="connsiteX2" fmla="*/ 8530404 w 8567836"/>
                <a:gd name="connsiteY2" fmla="*/ 0 h 374317"/>
                <a:gd name="connsiteX3" fmla="*/ 8567836 w 8567836"/>
                <a:gd name="connsiteY3" fmla="*/ 37432 h 374317"/>
                <a:gd name="connsiteX4" fmla="*/ 8567836 w 8567836"/>
                <a:gd name="connsiteY4" fmla="*/ 336885 h 374317"/>
                <a:gd name="connsiteX5" fmla="*/ 8530404 w 8567836"/>
                <a:gd name="connsiteY5" fmla="*/ 374317 h 374317"/>
                <a:gd name="connsiteX6" fmla="*/ 37432 w 8567836"/>
                <a:gd name="connsiteY6" fmla="*/ 374317 h 374317"/>
                <a:gd name="connsiteX7" fmla="*/ 0 w 8567836"/>
                <a:gd name="connsiteY7" fmla="*/ 336885 h 374317"/>
                <a:gd name="connsiteX8" fmla="*/ 0 w 8567836"/>
                <a:gd name="connsiteY8" fmla="*/ 37432 h 37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374317">
                  <a:moveTo>
                    <a:pt x="0" y="37432"/>
                  </a:moveTo>
                  <a:cubicBezTo>
                    <a:pt x="0" y="16759"/>
                    <a:pt x="16759" y="0"/>
                    <a:pt x="37432" y="0"/>
                  </a:cubicBezTo>
                  <a:lnTo>
                    <a:pt x="8530404" y="0"/>
                  </a:lnTo>
                  <a:cubicBezTo>
                    <a:pt x="8551077" y="0"/>
                    <a:pt x="8567836" y="16759"/>
                    <a:pt x="8567836" y="37432"/>
                  </a:cubicBezTo>
                  <a:lnTo>
                    <a:pt x="8567836" y="336885"/>
                  </a:lnTo>
                  <a:cubicBezTo>
                    <a:pt x="8567836" y="357558"/>
                    <a:pt x="8551077" y="374317"/>
                    <a:pt x="8530404" y="374317"/>
                  </a:cubicBezTo>
                  <a:lnTo>
                    <a:pt x="37432" y="374317"/>
                  </a:lnTo>
                  <a:cubicBezTo>
                    <a:pt x="16759" y="374317"/>
                    <a:pt x="0" y="357558"/>
                    <a:pt x="0" y="336885"/>
                  </a:cubicBezTo>
                  <a:lnTo>
                    <a:pt x="0" y="374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приоритет - действующие расходные обязательства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96043" y="1340768"/>
              <a:ext cx="1224136" cy="540355"/>
            </a:xfrm>
            <a:prstGeom prst="roundRect">
              <a:avLst>
                <a:gd name="adj" fmla="val 10000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34000" b="-34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" name="Группа 37"/>
          <p:cNvGrpSpPr/>
          <p:nvPr/>
        </p:nvGrpSpPr>
        <p:grpSpPr>
          <a:xfrm>
            <a:off x="251520" y="3356992"/>
            <a:ext cx="8640960" cy="792088"/>
            <a:chOff x="396652" y="2807697"/>
            <a:chExt cx="8567836" cy="914398"/>
          </a:xfrm>
        </p:grpSpPr>
        <p:sp>
          <p:nvSpPr>
            <p:cNvPr id="25" name="Полилиния 24"/>
            <p:cNvSpPr/>
            <p:nvPr/>
          </p:nvSpPr>
          <p:spPr>
            <a:xfrm>
              <a:off x="396652" y="2807697"/>
              <a:ext cx="8567836" cy="914398"/>
            </a:xfrm>
            <a:custGeom>
              <a:avLst/>
              <a:gdLst>
                <a:gd name="connsiteX0" fmla="*/ 0 w 8567836"/>
                <a:gd name="connsiteY0" fmla="*/ 71642 h 716424"/>
                <a:gd name="connsiteX1" fmla="*/ 71642 w 8567836"/>
                <a:gd name="connsiteY1" fmla="*/ 0 h 716424"/>
                <a:gd name="connsiteX2" fmla="*/ 8496194 w 8567836"/>
                <a:gd name="connsiteY2" fmla="*/ 0 h 716424"/>
                <a:gd name="connsiteX3" fmla="*/ 8567836 w 8567836"/>
                <a:gd name="connsiteY3" fmla="*/ 71642 h 716424"/>
                <a:gd name="connsiteX4" fmla="*/ 8567836 w 8567836"/>
                <a:gd name="connsiteY4" fmla="*/ 644782 h 716424"/>
                <a:gd name="connsiteX5" fmla="*/ 8496194 w 8567836"/>
                <a:gd name="connsiteY5" fmla="*/ 716424 h 716424"/>
                <a:gd name="connsiteX6" fmla="*/ 71642 w 8567836"/>
                <a:gd name="connsiteY6" fmla="*/ 716424 h 716424"/>
                <a:gd name="connsiteX7" fmla="*/ 0 w 8567836"/>
                <a:gd name="connsiteY7" fmla="*/ 644782 h 716424"/>
                <a:gd name="connsiteX8" fmla="*/ 0 w 8567836"/>
                <a:gd name="connsiteY8" fmla="*/ 71642 h 71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716424">
                  <a:moveTo>
                    <a:pt x="0" y="71642"/>
                  </a:moveTo>
                  <a:cubicBezTo>
                    <a:pt x="0" y="32075"/>
                    <a:pt x="32075" y="0"/>
                    <a:pt x="71642" y="0"/>
                  </a:cubicBezTo>
                  <a:lnTo>
                    <a:pt x="8496194" y="0"/>
                  </a:lnTo>
                  <a:cubicBezTo>
                    <a:pt x="8535761" y="0"/>
                    <a:pt x="8567836" y="32075"/>
                    <a:pt x="8567836" y="71642"/>
                  </a:cubicBezTo>
                  <a:lnTo>
                    <a:pt x="8567836" y="644782"/>
                  </a:lnTo>
                  <a:cubicBezTo>
                    <a:pt x="8567836" y="684349"/>
                    <a:pt x="8535761" y="716424"/>
                    <a:pt x="8496194" y="716424"/>
                  </a:cubicBezTo>
                  <a:lnTo>
                    <a:pt x="71642" y="716424"/>
                  </a:lnTo>
                  <a:cubicBezTo>
                    <a:pt x="32075" y="716424"/>
                    <a:pt x="0" y="684349"/>
                    <a:pt x="0" y="644782"/>
                  </a:cubicBezTo>
                  <a:lnTo>
                    <a:pt x="0" y="7164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предусматриваются средства на индексацию расходов только на тепловую энергию, электрическую энергию</a:t>
              </a:r>
              <a:endParaRPr lang="ru-RU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468051" y="2890824"/>
              <a:ext cx="1285175" cy="748143"/>
            </a:xfrm>
            <a:prstGeom prst="roundRect">
              <a:avLst>
                <a:gd name="adj" fmla="val 10000"/>
              </a:avLst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1" name="Полилиния 30"/>
          <p:cNvSpPr/>
          <p:nvPr/>
        </p:nvSpPr>
        <p:spPr>
          <a:xfrm>
            <a:off x="251520" y="4365104"/>
            <a:ext cx="8611583" cy="799728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itchFamily="18" charset="0"/>
                <a:cs typeface="Times New Roman" panose="02020603050405020304" pitchFamily="18" charset="0"/>
              </a:rPr>
              <a:t>приостановлена индексация окладов денежного содержания муниципальных служащих</a:t>
            </a:r>
            <a:endParaRPr lang="ru-RU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5445224"/>
            <a:ext cx="8640960" cy="864096"/>
            <a:chOff x="590965" y="5347122"/>
            <a:chExt cx="8567836" cy="839239"/>
          </a:xfrm>
        </p:grpSpPr>
        <p:sp>
          <p:nvSpPr>
            <p:cNvPr id="29" name="Полилиния 28"/>
            <p:cNvSpPr/>
            <p:nvPr/>
          </p:nvSpPr>
          <p:spPr>
            <a:xfrm>
              <a:off x="590965" y="5347122"/>
              <a:ext cx="8567836" cy="839239"/>
            </a:xfrm>
            <a:custGeom>
              <a:avLst/>
              <a:gdLst>
                <a:gd name="connsiteX0" fmla="*/ 0 w 8567836"/>
                <a:gd name="connsiteY0" fmla="*/ 71642 h 716424"/>
                <a:gd name="connsiteX1" fmla="*/ 71642 w 8567836"/>
                <a:gd name="connsiteY1" fmla="*/ 0 h 716424"/>
                <a:gd name="connsiteX2" fmla="*/ 8496194 w 8567836"/>
                <a:gd name="connsiteY2" fmla="*/ 0 h 716424"/>
                <a:gd name="connsiteX3" fmla="*/ 8567836 w 8567836"/>
                <a:gd name="connsiteY3" fmla="*/ 71642 h 716424"/>
                <a:gd name="connsiteX4" fmla="*/ 8567836 w 8567836"/>
                <a:gd name="connsiteY4" fmla="*/ 644782 h 716424"/>
                <a:gd name="connsiteX5" fmla="*/ 8496194 w 8567836"/>
                <a:gd name="connsiteY5" fmla="*/ 716424 h 716424"/>
                <a:gd name="connsiteX6" fmla="*/ 71642 w 8567836"/>
                <a:gd name="connsiteY6" fmla="*/ 716424 h 716424"/>
                <a:gd name="connsiteX7" fmla="*/ 0 w 8567836"/>
                <a:gd name="connsiteY7" fmla="*/ 644782 h 716424"/>
                <a:gd name="connsiteX8" fmla="*/ 0 w 8567836"/>
                <a:gd name="connsiteY8" fmla="*/ 71642 h 71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716424">
                  <a:moveTo>
                    <a:pt x="0" y="71642"/>
                  </a:moveTo>
                  <a:cubicBezTo>
                    <a:pt x="0" y="32075"/>
                    <a:pt x="32075" y="0"/>
                    <a:pt x="71642" y="0"/>
                  </a:cubicBezTo>
                  <a:lnTo>
                    <a:pt x="8496194" y="0"/>
                  </a:lnTo>
                  <a:cubicBezTo>
                    <a:pt x="8535761" y="0"/>
                    <a:pt x="8567836" y="32075"/>
                    <a:pt x="8567836" y="71642"/>
                  </a:cubicBezTo>
                  <a:lnTo>
                    <a:pt x="8567836" y="644782"/>
                  </a:lnTo>
                  <a:cubicBezTo>
                    <a:pt x="8567836" y="684349"/>
                    <a:pt x="8535761" y="716424"/>
                    <a:pt x="8496194" y="716424"/>
                  </a:cubicBezTo>
                  <a:lnTo>
                    <a:pt x="71642" y="716424"/>
                  </a:lnTo>
                  <a:cubicBezTo>
                    <a:pt x="32075" y="716424"/>
                    <a:pt x="0" y="684349"/>
                    <a:pt x="0" y="644782"/>
                  </a:cubicBezTo>
                  <a:lnTo>
                    <a:pt x="0" y="7164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48048" y="5407068"/>
              <a:ext cx="1370890" cy="667235"/>
            </a:xfrm>
            <a:prstGeom prst="roundRect">
              <a:avLst>
                <a:gd name="adj" fmla="val 1000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98000" b="-98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" name="Группа 3"/>
          <p:cNvGrpSpPr/>
          <p:nvPr/>
        </p:nvGrpSpPr>
        <p:grpSpPr>
          <a:xfrm>
            <a:off x="251520" y="2276872"/>
            <a:ext cx="8640960" cy="792089"/>
            <a:chOff x="253245" y="1914120"/>
            <a:chExt cx="8567836" cy="593027"/>
          </a:xfrm>
        </p:grpSpPr>
        <p:sp>
          <p:nvSpPr>
            <p:cNvPr id="21" name="Полилиния 20"/>
            <p:cNvSpPr/>
            <p:nvPr/>
          </p:nvSpPr>
          <p:spPr>
            <a:xfrm>
              <a:off x="253245" y="1914120"/>
              <a:ext cx="8567836" cy="593027"/>
            </a:xfrm>
            <a:custGeom>
              <a:avLst/>
              <a:gdLst>
                <a:gd name="connsiteX0" fmla="*/ 0 w 8567836"/>
                <a:gd name="connsiteY0" fmla="*/ 63767 h 637674"/>
                <a:gd name="connsiteX1" fmla="*/ 63767 w 8567836"/>
                <a:gd name="connsiteY1" fmla="*/ 0 h 637674"/>
                <a:gd name="connsiteX2" fmla="*/ 8504069 w 8567836"/>
                <a:gd name="connsiteY2" fmla="*/ 0 h 637674"/>
                <a:gd name="connsiteX3" fmla="*/ 8567836 w 8567836"/>
                <a:gd name="connsiteY3" fmla="*/ 63767 h 637674"/>
                <a:gd name="connsiteX4" fmla="*/ 8567836 w 8567836"/>
                <a:gd name="connsiteY4" fmla="*/ 573907 h 637674"/>
                <a:gd name="connsiteX5" fmla="*/ 8504069 w 8567836"/>
                <a:gd name="connsiteY5" fmla="*/ 637674 h 637674"/>
                <a:gd name="connsiteX6" fmla="*/ 63767 w 8567836"/>
                <a:gd name="connsiteY6" fmla="*/ 637674 h 637674"/>
                <a:gd name="connsiteX7" fmla="*/ 0 w 8567836"/>
                <a:gd name="connsiteY7" fmla="*/ 573907 h 637674"/>
                <a:gd name="connsiteX8" fmla="*/ 0 w 8567836"/>
                <a:gd name="connsiteY8" fmla="*/ 63767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637674">
                  <a:moveTo>
                    <a:pt x="0" y="63767"/>
                  </a:moveTo>
                  <a:cubicBezTo>
                    <a:pt x="0" y="28549"/>
                    <a:pt x="28549" y="0"/>
                    <a:pt x="63767" y="0"/>
                  </a:cubicBezTo>
                  <a:lnTo>
                    <a:pt x="8504069" y="0"/>
                  </a:lnTo>
                  <a:cubicBezTo>
                    <a:pt x="8539287" y="0"/>
                    <a:pt x="8567836" y="28549"/>
                    <a:pt x="8567836" y="63767"/>
                  </a:cubicBezTo>
                  <a:lnTo>
                    <a:pt x="8567836" y="573907"/>
                  </a:lnTo>
                  <a:cubicBezTo>
                    <a:pt x="8567836" y="609125"/>
                    <a:pt x="8539287" y="637674"/>
                    <a:pt x="8504069" y="637674"/>
                  </a:cubicBezTo>
                  <a:lnTo>
                    <a:pt x="63767" y="637674"/>
                  </a:lnTo>
                  <a:cubicBezTo>
                    <a:pt x="28549" y="637674"/>
                    <a:pt x="0" y="609125"/>
                    <a:pt x="0" y="573907"/>
                  </a:cubicBezTo>
                  <a:lnTo>
                    <a:pt x="0" y="6376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исполнение указов Президента РФ о повышении заработной платы работникам бюджетной сферы</a:t>
              </a:r>
              <a:endParaRPr lang="ru-RU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4644" y="1968031"/>
              <a:ext cx="1274140" cy="485204"/>
            </a:xfrm>
            <a:prstGeom prst="roundRect">
              <a:avLst>
                <a:gd name="adj" fmla="val 10000"/>
              </a:avLst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33000" b="-33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8" name="Прямоугольник 27"/>
          <p:cNvSpPr/>
          <p:nvPr/>
        </p:nvSpPr>
        <p:spPr>
          <a:xfrm>
            <a:off x="2051720" y="5373216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оптимизация материальных затрат в отраслях социально-культурной сферы с целью обеспечения исполнения указов Президента Российской Федерации от 7 мая 2012 года</a:t>
            </a:r>
          </a:p>
        </p:txBody>
      </p:sp>
      <p:pic>
        <p:nvPicPr>
          <p:cNvPr id="30" name="Picture 4" descr="http://www.permkrai.ru/_images/cm/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437112"/>
            <a:ext cx="1371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sp>
        <p:nvSpPr>
          <p:cNvPr id="22" name="Овал 21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17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1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1296144" cy="4176464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3923928" y="1988840"/>
            <a:ext cx="50405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социальной сферы</a:t>
            </a:r>
          </a:p>
          <a:p>
            <a:pPr>
              <a:spcAft>
                <a:spcPts val="200"/>
              </a:spcAft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сельского хозяйства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развитие сельских территорий </a:t>
            </a:r>
          </a:p>
          <a:p>
            <a:pPr>
              <a:spcAft>
                <a:spcPts val="200"/>
              </a:spcAft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</a:t>
            </a:r>
          </a:p>
          <a:p>
            <a:pPr>
              <a:spcAft>
                <a:spcPts val="200"/>
              </a:spcAft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и развитие народных промыслов и ремёсел</a:t>
            </a:r>
          </a:p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гражданского единства и гармонизация </a:t>
            </a:r>
          </a:p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межнациональных отношений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5776" y="1988840"/>
            <a:ext cx="1328936" cy="387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272 010,86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23 223,60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5 409,00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818,00</a:t>
            </a: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500,00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250,00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220,00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60649"/>
            <a:ext cx="87849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Ординского района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 2016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403648" y="1628800"/>
            <a:ext cx="648072" cy="424847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3068960"/>
            <a:ext cx="1368152" cy="13681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429000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302 431,46</a:t>
            </a:r>
          </a:p>
          <a:p>
            <a:pPr algn="ctr"/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18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0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6019800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Объемы расходов бюджета по сравнению с 2014 годом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2706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1384300" y="1600200"/>
          <a:ext cx="6375400" cy="4525963"/>
        </p:xfrm>
        <a:graphic>
          <a:graphicData uri="http://schemas.openxmlformats.org/presentationml/2006/ole">
            <p:oleObj spid="_x0000_s1026" name="Worksheet" r:id="rId4" imgW="8667780" imgH="6153059" progId="Excel.Sheet.8">
              <p:embed/>
            </p:oleObj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51520" y="260648"/>
            <a:ext cx="2286000" cy="1219200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/>
              </a:extLst>
            </a:blip>
            <a:srcRect/>
            <a:stretch>
              <a:fillRect t="-33000" b="-33000"/>
            </a:stretch>
          </a:blipFill>
          <a:effectLst>
            <a:glow rad="228600">
              <a:schemeClr val="bg2">
                <a:lumMod val="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19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187220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0800000" flipV="1">
            <a:off x="323528" y="4581128"/>
            <a:ext cx="2740025" cy="1968202"/>
          </a:xfrm>
          <a:noFill/>
          <a:ln/>
        </p:spPr>
      </p:pic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340769"/>
            <a:ext cx="8507412" cy="4967956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	       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граждан»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Ординского района – бюджета </a:t>
            </a:r>
          </a:p>
          <a:p>
            <a:pPr algn="r">
              <a:buFont typeface="Wingdings 2" pitchFamily="18" charset="2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района, а именно: проекта бюджета района на предстоящий </a:t>
            </a:r>
          </a:p>
          <a:p>
            <a:pPr algn="r">
              <a:buFont typeface="Wingdings 2" pitchFamily="18" charset="2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2016 год.</a:t>
            </a:r>
          </a:p>
          <a:p>
            <a:pPr algn="just">
              <a:buFont typeface="Wingdings 2" pitchFamily="18" charset="2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		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района затрагивает интересы каждого жителя Ординского района.</a:t>
            </a: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	Мы постарались в доступной и понятной форме для граждан, представить основные показатели бюджета района.</a:t>
            </a:r>
            <a:endParaRPr lang="ru-RU" sz="1800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нацелен на получение                   обратной связи от граждан, которым интересны </a:t>
            </a: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современные проблемы муниципальных финансов в</a:t>
            </a: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Пермском крае и Ординском районе.</a:t>
            </a:r>
          </a:p>
          <a:p>
            <a:pPr>
              <a:buFont typeface="Wingdings 2" pitchFamily="18" charset="2"/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91680" y="404664"/>
            <a:ext cx="5760640" cy="576064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для граждан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29652" y="630077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040560" cy="9221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сферу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type="chart" idx="1"/>
          </p:nvPr>
        </p:nvGraphicFramePr>
        <p:xfrm>
          <a:off x="457200" y="1340768"/>
          <a:ext cx="8229600" cy="513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www.permkrai.ru/_images/cm/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60648"/>
            <a:ext cx="1440160" cy="99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permkrai.ru/_images/cm/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260648"/>
            <a:ext cx="14546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2016 год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89154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21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640"/>
            <a:ext cx="6495256" cy="6843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(местный бюджет, тыс. руб.)</a:t>
            </a:r>
          </a:p>
        </p:txBody>
      </p:sp>
      <p:graphicFrame>
        <p:nvGraphicFramePr>
          <p:cNvPr id="79929" name="Group 57"/>
          <p:cNvGraphicFramePr>
            <a:graphicFrameLocks noGrp="1"/>
          </p:cNvGraphicFramePr>
          <p:nvPr/>
        </p:nvGraphicFramePr>
        <p:xfrm>
          <a:off x="251520" y="1119025"/>
          <a:ext cx="8663880" cy="5190296"/>
        </p:xfrm>
        <a:graphic>
          <a:graphicData uri="http://schemas.openxmlformats.org/drawingml/2006/table">
            <a:tbl>
              <a:tblPr/>
              <a:tblGrid>
                <a:gridCol w="5760640"/>
                <a:gridCol w="1440160"/>
                <a:gridCol w="1463080"/>
              </a:tblGrid>
              <a:tr h="570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 утверждено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2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системы образования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92790,39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95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25247,6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7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Развитие сельского хозяйства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27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малого и среднего предпринимательства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2014-2016 годы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 сельских территорий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Пермского края на 2014-2017 годы и на период до 2020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851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гражданского единства и гармонизация межнациональных отношений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2015 -2017 годы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Возрождение и развитие народных  промыслов и ремёсел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на 2015-2017 годы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128289,23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102425,99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9927" name="Picture 4" descr="http://www.permkrai.ru/_images/cm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4546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22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80" y="274638"/>
            <a:ext cx="627504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расходы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(местный бюджет)</a:t>
            </a:r>
          </a:p>
        </p:txBody>
      </p:sp>
      <p:sp>
        <p:nvSpPr>
          <p:cNvPr id="8192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76514" name="Group 738"/>
          <p:cNvGraphicFramePr>
            <a:graphicFrameLocks noGrp="1"/>
          </p:cNvGraphicFramePr>
          <p:nvPr/>
        </p:nvGraphicFramePr>
        <p:xfrm>
          <a:off x="457200" y="1371600"/>
          <a:ext cx="8229600" cy="501700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858000"/>
                <a:gridCol w="1371600"/>
              </a:tblGrid>
              <a:tr h="32920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b" horzOverflow="overflow"/>
                </a:tc>
              </a:tr>
              <a:tr h="3065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органов местного самоуправления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34 325,76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303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3366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 имущества казны муниципального района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6 482,0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3199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ЕДСС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1 656,47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2730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МКУ «ОКС»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3 219,81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1985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возмещение расходов на доставку товаров первой необходимости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2747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организациям автомобильного транспорта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3 074,0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303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Дорожный фонд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8 804,9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303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Гашение задолженности в фонд ОМС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623,05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3036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сбору и удалению твёрдых бытовых отходов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303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Выравнивание уровня бюджетной обеспеченности поселений из районного фонда финансовой поддержки поселений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4 959,0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3036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пенсии за выслугу лет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3 020,0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3036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  <a:tr h="3036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69 197,1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  <p:pic>
        <p:nvPicPr>
          <p:cNvPr id="7" name="Picture 1" descr="C:\Users\alexa\Совет Глав и МО, совещания, выездные, лекции\2013\публ слушания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4036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23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7599" r="3937" b="4251"/>
          <a:stretch>
            <a:fillRect/>
          </a:stretch>
        </p:blipFill>
        <p:spPr bwMode="auto">
          <a:xfrm>
            <a:off x="251520" y="188640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95736" y="5589240"/>
            <a:ext cx="4320480" cy="1080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Ждем Вас по адресу: 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www.orda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permarea.ru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 rot="19709298">
            <a:off x="4455653" y="5089078"/>
            <a:ext cx="432471" cy="5034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24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090042" cy="129614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indent="0"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292080" y="2132856"/>
            <a:ext cx="3096344" cy="129614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252000" bIns="36000" anchor="ctr">
            <a:normAutofit fontScale="2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indent="0"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ЖКХ, культура и другие), капитальное строительство и другие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202" name="Picture 2" descr="http://sakha.gov.ru/special/sites/default/files/story/img/2013_10/57/%20%D0%B1%D1%8E%D0%B4%D0%B6%D0%B5%D1%82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577" y="2276872"/>
            <a:ext cx="131884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5556" y="1124744"/>
            <a:ext cx="799288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Arial Black" pitchFamily="34" charset="0"/>
              </a:rPr>
              <a:t>БЮДЖЕТ </a:t>
            </a:r>
            <a:r>
              <a:rPr lang="ru-RU" sz="1600" dirty="0" smtClean="0"/>
              <a:t>–  форма </a:t>
            </a:r>
            <a:r>
              <a:rPr lang="ru-RU" sz="1600" dirty="0"/>
              <a:t>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7319" y="5877272"/>
            <a:ext cx="764936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Сбалансированность бюджета по доходам и расходам – основополагающее требование, предъявляемое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к органам, составляющим и утверждающим бюджет </a:t>
            </a:r>
          </a:p>
        </p:txBody>
      </p:sp>
      <p:pic>
        <p:nvPicPr>
          <p:cNvPr id="8215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4027" y="4437112"/>
            <a:ext cx="9759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411760" y="404664"/>
            <a:ext cx="4320480" cy="500066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251520" y="4149080"/>
            <a:ext cx="3563888" cy="136815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случае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превышения расходов над доходами образуется дефицит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необходимы источники покрытия дефицита, можно, например, использовать остатки средств или привлечь средства в долг )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5292080" y="4149080"/>
            <a:ext cx="3602140" cy="13681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случае превышения доходов над расходами образуется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профицит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бюджета (можно накапливать резервы, погашать имеющиеся долги)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460432" y="6453336"/>
            <a:ext cx="504056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429652" y="630077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101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Ординского района в динамике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00776"/>
            <a:ext cx="2286016" cy="214314"/>
          </a:xfrm>
        </p:spPr>
        <p:txBody>
          <a:bodyPr/>
          <a:lstStyle/>
          <a:p>
            <a:fld id="{0DF55276-7436-4E82-921F-7D04667C0D27}" type="slidenum">
              <a:rPr lang="ru-RU" sz="140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pPr/>
              <a:t>4</a:t>
            </a:fld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1520" y="1988840"/>
          <a:ext cx="8640960" cy="4104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2359"/>
                <a:gridCol w="1266655"/>
                <a:gridCol w="1140837"/>
                <a:gridCol w="1244884"/>
                <a:gridCol w="1318112"/>
                <a:gridCol w="1318113"/>
              </a:tblGrid>
              <a:tr h="5296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2014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2015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</a:t>
                      </a:r>
                      <a:r>
                        <a:rPr lang="ru-RU" sz="1200" baseline="0" dirty="0" smtClean="0"/>
                        <a:t> 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2018</a:t>
                      </a:r>
                      <a:endParaRPr lang="ru-RU" sz="1200" dirty="0"/>
                    </a:p>
                  </a:txBody>
                  <a:tcPr/>
                </a:tc>
              </a:tr>
              <a:tr h="5296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населения,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15137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--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--</a:t>
                      </a:r>
                      <a:endParaRPr lang="ru-RU" sz="1200" dirty="0"/>
                    </a:p>
                  </a:txBody>
                  <a:tcPr/>
                </a:tc>
              </a:tr>
              <a:tr h="6654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валового регионального продукта,  % к предыдущему</a:t>
                      </a:r>
                      <a:r>
                        <a:rPr lang="ru-RU" sz="1200" baseline="0" dirty="0" smtClean="0"/>
                        <a:t>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101,1</a:t>
                      </a:r>
                      <a:endParaRPr lang="ru-RU" sz="1200" dirty="0"/>
                    </a:p>
                  </a:txBody>
                  <a:tcPr/>
                </a:tc>
              </a:tr>
              <a:tr h="3635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потребительских цен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106,2</a:t>
                      </a:r>
                      <a:endParaRPr lang="ru-RU" sz="1200" dirty="0"/>
                    </a:p>
                  </a:txBody>
                  <a:tcPr/>
                </a:tc>
              </a:tr>
              <a:tr h="529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Инфляция в регионе (среднегодовой ИПЦ),% к </a:t>
                      </a:r>
                      <a:r>
                        <a:rPr lang="ru-RU" sz="1200" dirty="0" smtClean="0">
                          <a:effectLst/>
                        </a:rPr>
                        <a:t>пред. </a:t>
                      </a:r>
                      <a:r>
                        <a:rPr lang="ru-RU" sz="1200" dirty="0">
                          <a:effectLst/>
                        </a:rPr>
                        <a:t>году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0020" marR="45720" indent="-2286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106,8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9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Налогооблагаемая прибыль, </a:t>
                      </a:r>
                      <a:r>
                        <a:rPr lang="ru-RU" sz="1200" dirty="0" smtClean="0">
                          <a:effectLst/>
                        </a:rPr>
                        <a:t>темп роста,%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0020" marR="45720" indent="-2286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101,5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109,7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96,8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3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Фонд оплаты труда, темп роста,  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108,2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104,9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0020" marR="45720" indent="-22860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104,4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106,3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105,4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Средняя заработная плата, рублей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27 197,5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28 478,6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29 901,8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31 964,1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33 854,7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8429652" y="6500834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 Ординского района на 2016-2018 годы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15338" y="6500833"/>
            <a:ext cx="642942" cy="214315"/>
          </a:xfrm>
        </p:spPr>
        <p:txBody>
          <a:bodyPr/>
          <a:lstStyle/>
          <a:p>
            <a:fld id="{0DF55276-7436-4E82-921F-7D04667C0D27}" type="slidenum">
              <a:rPr lang="ru-RU" sz="1400" b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pPr/>
              <a:t>5</a:t>
            </a:fld>
            <a:endParaRPr lang="ru-RU" sz="14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259632" y="1628800"/>
          <a:ext cx="4572032" cy="561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403648" y="2348880"/>
          <a:ext cx="5357850" cy="56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4138374883"/>
              </p:ext>
            </p:extLst>
          </p:nvPr>
        </p:nvGraphicFramePr>
        <p:xfrm>
          <a:off x="1643042" y="3123401"/>
          <a:ext cx="5857916" cy="61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2305906641"/>
              </p:ext>
            </p:extLst>
          </p:nvPr>
        </p:nvGraphicFramePr>
        <p:xfrm>
          <a:off x="1979712" y="3933056"/>
          <a:ext cx="6500858" cy="57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428596" y="1571613"/>
          <a:ext cx="785818" cy="64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3" name="Группа 17"/>
          <p:cNvGrpSpPr/>
          <p:nvPr/>
        </p:nvGrpSpPr>
        <p:grpSpPr>
          <a:xfrm>
            <a:off x="539552" y="2276872"/>
            <a:ext cx="849109" cy="674444"/>
            <a:chOff x="30442" y="30442"/>
            <a:chExt cx="748196" cy="65416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4258" y="60997"/>
              <a:ext cx="714380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0" name="Скругленный прямоугольник 4"/>
            <p:cNvSpPr/>
            <p:nvPr/>
          </p:nvSpPr>
          <p:spPr>
            <a:xfrm>
              <a:off x="30442" y="30442"/>
              <a:ext cx="653495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/>
                <a:t> 2</a:t>
              </a:r>
              <a:endParaRPr lang="ru-RU" sz="2600" kern="1200" dirty="0"/>
            </a:p>
          </p:txBody>
        </p:sp>
      </p:grpSp>
      <p:grpSp>
        <p:nvGrpSpPr>
          <p:cNvPr id="5" name="Группа 20"/>
          <p:cNvGrpSpPr/>
          <p:nvPr/>
        </p:nvGrpSpPr>
        <p:grpSpPr>
          <a:xfrm>
            <a:off x="755576" y="3107529"/>
            <a:ext cx="857255" cy="642942"/>
            <a:chOff x="30442" y="0"/>
            <a:chExt cx="755375" cy="62361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1437" y="0"/>
              <a:ext cx="714380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3" name="Скругленный прямоугольник 4"/>
            <p:cNvSpPr/>
            <p:nvPr/>
          </p:nvSpPr>
          <p:spPr>
            <a:xfrm>
              <a:off x="30442" y="30442"/>
              <a:ext cx="653495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/>
                <a:t> 3</a:t>
              </a:r>
              <a:endParaRPr lang="ru-RU" sz="2600" kern="1200" dirty="0"/>
            </a:p>
          </p:txBody>
        </p:sp>
      </p:grpSp>
      <p:grpSp>
        <p:nvGrpSpPr>
          <p:cNvPr id="6" name="Группа 23"/>
          <p:cNvGrpSpPr/>
          <p:nvPr/>
        </p:nvGrpSpPr>
        <p:grpSpPr>
          <a:xfrm>
            <a:off x="425980" y="3820426"/>
            <a:ext cx="1547462" cy="683564"/>
            <a:chOff x="99113" y="30442"/>
            <a:chExt cx="1406784" cy="663011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791517" y="69843"/>
              <a:ext cx="714380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600" b="1" dirty="0" smtClean="0"/>
                <a:t>4</a:t>
              </a:r>
              <a:endParaRPr lang="ru-RU" sz="2600" b="1" dirty="0"/>
            </a:p>
          </p:txBody>
        </p:sp>
        <p:sp>
          <p:nvSpPr>
            <p:cNvPr id="26" name="Скругленный прямоугольник 4"/>
            <p:cNvSpPr/>
            <p:nvPr/>
          </p:nvSpPr>
          <p:spPr>
            <a:xfrm>
              <a:off x="99113" y="30442"/>
              <a:ext cx="584824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/>
                <a:t>4</a:t>
              </a:r>
              <a:endParaRPr lang="ru-RU" sz="2600" kern="1200" dirty="0"/>
            </a:p>
          </p:txBody>
        </p:sp>
      </p:grpSp>
      <p:grpSp>
        <p:nvGrpSpPr>
          <p:cNvPr id="7" name="Группа 26"/>
          <p:cNvGrpSpPr/>
          <p:nvPr/>
        </p:nvGrpSpPr>
        <p:grpSpPr>
          <a:xfrm>
            <a:off x="428596" y="4786322"/>
            <a:ext cx="7929618" cy="571504"/>
            <a:chOff x="71437" y="0"/>
            <a:chExt cx="714380" cy="62361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1437" y="0"/>
              <a:ext cx="714380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9" name="Скругленный прямоугольник 4"/>
            <p:cNvSpPr/>
            <p:nvPr/>
          </p:nvSpPr>
          <p:spPr>
            <a:xfrm>
              <a:off x="99113" y="30442"/>
              <a:ext cx="680268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Главные приоритеты бюджетной политики на 2016-2018 годы</a:t>
              </a:r>
              <a:endParaRPr lang="ru-RU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Стрелка вниз 29"/>
          <p:cNvSpPr/>
          <p:nvPr/>
        </p:nvSpPr>
        <p:spPr>
          <a:xfrm>
            <a:off x="1785918" y="5357826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715140" y="5357826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Схема 32"/>
          <p:cNvGraphicFramePr/>
          <p:nvPr/>
        </p:nvGraphicFramePr>
        <p:xfrm>
          <a:off x="428596" y="5691156"/>
          <a:ext cx="314327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5357818" y="5691157"/>
          <a:ext cx="314327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5122" name="Picture 2" descr="C:\Documents and Settings\Евсеева Татьяна\Рабочий стол\картинки для презентации\человечки для презентации\o-chem-govoryat-prezentatsii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929454" y="1357298"/>
            <a:ext cx="2009806" cy="1507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8358214" y="6500834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07389" y="1700808"/>
            <a:ext cx="4929222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Ординского муниципального района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233642" cy="214314"/>
          </a:xfrm>
        </p:spPr>
        <p:txBody>
          <a:bodyPr/>
          <a:lstStyle/>
          <a:p>
            <a:fld id="{0DF55276-7436-4E82-921F-7D04667C0D27}" type="slidenum">
              <a:rPr lang="ru-RU" sz="140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pPr/>
              <a:t>6</a:t>
            </a:fld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63613" y="333375"/>
            <a:ext cx="7216775" cy="1079500"/>
          </a:xfr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Ординского муниципального района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059668"/>
            <a:ext cx="25003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Районный бюджет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3068960"/>
            <a:ext cx="3752396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Бюджеты  5 сельских поселений: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Ашапское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сельское поселение,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Карьевское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сельское поселение,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Красноясыльское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сельское поселение,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Медянское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сельское поселение,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Ординское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сельское поселение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5179223" y="2607463"/>
            <a:ext cx="642942" cy="2857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250397" y="2607463"/>
            <a:ext cx="642942" cy="2857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Documents and Settings\Евсеева Татьяна\Рабочий стол\картинки для презентации\человечки для презентации\3d-chelovechek-28.jpg"/>
          <p:cNvPicPr>
            <a:picLocks noChangeAspect="1" noChangeArrowheads="1"/>
          </p:cNvPicPr>
          <p:nvPr/>
        </p:nvPicPr>
        <p:blipFill>
          <a:blip r:embed="rId2" cstate="print">
            <a:lum bright="1000" contrast="2000"/>
          </a:blip>
          <a:srcRect/>
          <a:stretch>
            <a:fillRect/>
          </a:stretch>
        </p:blipFill>
        <p:spPr bwMode="auto">
          <a:xfrm>
            <a:off x="785786" y="3714752"/>
            <a:ext cx="333544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286776" y="642939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46" y="1017589"/>
            <a:ext cx="8543956" cy="4911741"/>
          </a:xfrm>
        </p:spPr>
        <p:txBody>
          <a:bodyPr/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Программное бюджетирование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6776" y="6357958"/>
            <a:ext cx="428628" cy="365125"/>
          </a:xfrm>
        </p:spPr>
        <p:txBody>
          <a:bodyPr/>
          <a:lstStyle/>
          <a:p>
            <a:fld id="{0DF55276-7436-4E82-921F-7D04667C0D27}" type="slidenum">
              <a:rPr lang="ru-RU" sz="1400" b="1" smtClean="0">
                <a:solidFill>
                  <a:schemeClr val="tx1"/>
                </a:solidFill>
                <a:cs typeface="Times New Roman" pitchFamily="18" charset="0"/>
              </a:rPr>
              <a:pPr/>
              <a:t>7</a:t>
            </a:fld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714348" y="4143380"/>
            <a:ext cx="2214578" cy="1785950"/>
            <a:chOff x="828607" y="3400446"/>
            <a:chExt cx="1428800" cy="100802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607" y="3400446"/>
              <a:ext cx="1428800" cy="100802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77815" y="3449654"/>
              <a:ext cx="1330384" cy="90960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Осуществление бюджетных расходов посредством финансирования муниципальных программ</a:t>
              </a:r>
              <a:endParaRPr lang="ru-RU" sz="1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0"/>
          <p:cNvGrpSpPr/>
          <p:nvPr/>
        </p:nvGrpSpPr>
        <p:grpSpPr>
          <a:xfrm>
            <a:off x="3286116" y="3857628"/>
            <a:ext cx="2214578" cy="1785950"/>
            <a:chOff x="828607" y="3400446"/>
            <a:chExt cx="1428800" cy="100802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828607" y="3400446"/>
              <a:ext cx="1428800" cy="100802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877815" y="3449654"/>
              <a:ext cx="1330384" cy="90960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Times New Roman" pitchFamily="18" charset="0"/>
                  <a:cs typeface="Times New Roman" pitchFamily="18" charset="0"/>
                </a:rPr>
                <a:t>Взаимосвязь бюджетных расходов с результатами реализации муниципальных программ</a:t>
              </a:r>
              <a:endParaRPr lang="ru-RU" sz="1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13"/>
          <p:cNvGrpSpPr/>
          <p:nvPr/>
        </p:nvGrpSpPr>
        <p:grpSpPr>
          <a:xfrm>
            <a:off x="5857884" y="3571876"/>
            <a:ext cx="2214578" cy="1785950"/>
            <a:chOff x="828607" y="3400446"/>
            <a:chExt cx="1428800" cy="100802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28607" y="3400446"/>
              <a:ext cx="1428800" cy="100802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877815" y="3449654"/>
              <a:ext cx="1330384" cy="90960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Times New Roman" pitchFamily="18" charset="0"/>
                  <a:cs typeface="Times New Roman" pitchFamily="18" charset="0"/>
                </a:rPr>
                <a:t>Повышение качества бюджетного планирования и исполнения бюджета</a:t>
              </a:r>
              <a:endParaRPr lang="ru-RU" sz="1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Стрелка вниз 16"/>
          <p:cNvSpPr/>
          <p:nvPr/>
        </p:nvSpPr>
        <p:spPr>
          <a:xfrm rot="16200000">
            <a:off x="5508411" y="4492853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2936643" y="4778605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14348" y="6020854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Районный бюджет на 2016 год сформирован в «программном» формате на основе 7 муниципальных программ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429652" y="6500834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6357957"/>
            <a:ext cx="2357454" cy="500043"/>
          </a:xfrm>
        </p:spPr>
        <p:txBody>
          <a:bodyPr/>
          <a:lstStyle/>
          <a:p>
            <a:fld id="{0DF55276-7436-4E82-921F-7D04667C0D27}" type="slidenum">
              <a:rPr lang="ru-RU" sz="140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pPr/>
              <a:t>8</a:t>
            </a:fld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142984"/>
            <a:ext cx="80010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безвозмездные и безвозвратные поступления денежных средств в бюджет района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071678"/>
            <a:ext cx="2357454" cy="397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РФ (налог на доходы физических лиц, акцизы по подакцизным товарам, налог на вмененный доход, транспортный налог и госпошлина)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071678"/>
            <a:ext cx="2714644" cy="45976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Поступления доходов и сборов, установленных  законодательством РФ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(доходы от использования муниципального имущества, плата за негативное воздействие на окружающую среду, доходы от оказания платных услуг, доходы от продажи имущества и земельных участков, штрафы за нарушение законодательства и др.)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2071678"/>
            <a:ext cx="2500330" cy="4247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(межбюджетные трансферты в виде дотаций,  субвенций,   субсидий, иных межбюджетных трансфертов)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Налоги, которые уплачивают жители Ординского муниципального района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684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571612"/>
            <a:ext cx="2214578" cy="1357322"/>
          </a:xfr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179512" y="1916832"/>
            <a:ext cx="2357454" cy="2000264"/>
          </a:xfrm>
          <a:prstGeom prst="round2Same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гл.23 Налогового кодекса РФ, ставка налога 13%, в отдельных случаях 9%,  30%  и  35%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2699792" y="4077072"/>
            <a:ext cx="3357586" cy="2000264"/>
          </a:xfrm>
          <a:prstGeom prst="round2Same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Ставка налога от кадастровой стоимости земельных участков: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0,3%- по участкам, занятым жилищным фондом, с/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назначения, для личного подсобного хозяйства, дачного хозяйства; 1,5%- в отношении других участков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3491880" y="2924944"/>
            <a:ext cx="1576766" cy="289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17145" rIns="34290" bIns="17145" numCol="1" spcCol="1270" anchor="ctr" anchorCtr="0">
            <a:noAutofit/>
          </a:bodyPr>
          <a:lstStyle/>
          <a:p>
            <a:pPr marL="57150" lvl="1" indent="-57150" algn="ctr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kern="1200" dirty="0" smtClean="0">
                <a:latin typeface="Times New Roman" pitchFamily="18" charset="0"/>
                <a:cs typeface="Times New Roman" pitchFamily="18" charset="0"/>
              </a:rPr>
              <a:t>Районный бюджет и бюджеты поселений</a:t>
            </a:r>
            <a:endParaRPr lang="ru-RU" sz="1000" kern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 rot="10800000">
            <a:off x="6143636" y="1785926"/>
            <a:ext cx="2714644" cy="2071702"/>
            <a:chOff x="2537087" y="-67163"/>
            <a:chExt cx="4946104" cy="584148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10800000">
              <a:off x="2537087" y="-67163"/>
              <a:ext cx="4946104" cy="584148"/>
            </a:xfrm>
            <a:prstGeom prst="round2SameRect">
              <a:avLst>
                <a:gd name="adj1" fmla="val 16667"/>
                <a:gd name="adj2" fmla="val 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700356" y="64575"/>
              <a:ext cx="4782835" cy="32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Стрелка вправо с вырезом 13"/>
          <p:cNvSpPr/>
          <p:nvPr/>
        </p:nvSpPr>
        <p:spPr>
          <a:xfrm rot="20319730">
            <a:off x="2616296" y="2523741"/>
            <a:ext cx="651115" cy="4553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16200000">
            <a:off x="4020304" y="3309351"/>
            <a:ext cx="648072" cy="455320"/>
          </a:xfrm>
          <a:prstGeom prst="notchedRightArrow">
            <a:avLst>
              <a:gd name="adj1" fmla="val 502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12206591">
            <a:off x="5421516" y="2539596"/>
            <a:ext cx="651115" cy="4553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429652" y="6500834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Номер слайда 3"/>
          <p:cNvSpPr txBox="1">
            <a:spLocks/>
          </p:cNvSpPr>
          <p:nvPr/>
        </p:nvSpPr>
        <p:spPr>
          <a:xfrm>
            <a:off x="6553200" y="6500834"/>
            <a:ext cx="230508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1928802"/>
            <a:ext cx="2643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Ставка налога при стоимости имущества: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 300 тыс. руб.- до 0,1%;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300 тыс. руб. до 500 тыс.руб. –свыше 0,1% до 0,3%;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свыше 500 тыс. руб.- свыше 0,3% до 2,0%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EBF1D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2780</TotalTime>
  <Words>1710</Words>
  <Application>Microsoft Office PowerPoint</Application>
  <PresentationFormat>Экран (4:3)</PresentationFormat>
  <Paragraphs>565</Paragraphs>
  <Slides>24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Worksheet</vt:lpstr>
      <vt:lpstr>Ординский муниципальный район</vt:lpstr>
      <vt:lpstr>Слайд 2</vt:lpstr>
      <vt:lpstr>Слайд 3</vt:lpstr>
      <vt:lpstr>Основные показатели социально-экономического развития Ординского района в динамике</vt:lpstr>
      <vt:lpstr>Основные направления бюджетной и налоговой политики  Ординского района на 2016-2018 годы</vt:lpstr>
      <vt:lpstr>Консолидированный бюджет  Ординского муниципального района</vt:lpstr>
      <vt:lpstr>Программный бюджет</vt:lpstr>
      <vt:lpstr>Доходы бюджета</vt:lpstr>
      <vt:lpstr>Налоги, которые уплачивают жители Ординского муниципального района</vt:lpstr>
      <vt:lpstr>Зачисление налогов на территории района</vt:lpstr>
      <vt:lpstr>Доходы районного бюджета в 2014-2018 годах</vt:lpstr>
      <vt:lpstr>Основные виды налоговых доходов Ординского района</vt:lpstr>
      <vt:lpstr>Основные виды налоговых доходов Ординского района</vt:lpstr>
      <vt:lpstr>Слайд 14</vt:lpstr>
      <vt:lpstr>Межбюджетные трансферты</vt:lpstr>
      <vt:lpstr>Слайд 16</vt:lpstr>
      <vt:lpstr>Слайд 17</vt:lpstr>
      <vt:lpstr>Слайд 18</vt:lpstr>
      <vt:lpstr>Объемы расходов бюджета по сравнению с 2014 годом</vt:lpstr>
      <vt:lpstr>Расходы бюджета на социальную сферу</vt:lpstr>
      <vt:lpstr>Структура расходов бюджета 2016 год</vt:lpstr>
      <vt:lpstr>Муниципальные программы  (местный бюджет, тыс. руб.)</vt:lpstr>
      <vt:lpstr>Непрограммные расходы (местный бюджет)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Ординский район</dc:title>
  <cp:lastModifiedBy>УФ-Бюджет 3.</cp:lastModifiedBy>
  <cp:revision>286</cp:revision>
  <dcterms:modified xsi:type="dcterms:W3CDTF">2015-11-11T05:13:37Z</dcterms:modified>
</cp:coreProperties>
</file>