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0" r:id="rId3"/>
    <p:sldId id="302" r:id="rId4"/>
    <p:sldId id="314" r:id="rId5"/>
    <p:sldId id="272" r:id="rId6"/>
    <p:sldId id="325" r:id="rId7"/>
    <p:sldId id="326" r:id="rId8"/>
    <p:sldId id="327" r:id="rId9"/>
    <p:sldId id="312" r:id="rId10"/>
    <p:sldId id="328" r:id="rId11"/>
    <p:sldId id="330" r:id="rId12"/>
    <p:sldId id="331" r:id="rId13"/>
    <p:sldId id="332" r:id="rId14"/>
    <p:sldId id="329" r:id="rId15"/>
    <p:sldId id="334" r:id="rId16"/>
  </p:sldIdLst>
  <p:sldSz cx="9144000" cy="6858000" type="screen4x3"/>
  <p:notesSz cx="9945688" cy="6813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FEC"/>
    <a:srgbClr val="66FF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66" d="100"/>
          <a:sy n="66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45238419850296541"/>
          <c:y val="2.7295988456877598E-2"/>
        </c:manualLayout>
      </c:layout>
      <c:txPr>
        <a:bodyPr/>
        <a:lstStyle/>
        <a:p>
          <a:pPr>
            <a:defRPr sz="36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Дорожный фонд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Содержание дорог, 73%</c:v>
                </c:pt>
                <c:pt idx="1">
                  <c:v>Ремонт дорог, 27%</c:v>
                </c:pt>
                <c:pt idx="2">
                  <c:v>Установка остановочных павильонов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52173</c:v>
                </c:pt>
                <c:pt idx="1">
                  <c:v>18989</c:v>
                </c:pt>
                <c:pt idx="2">
                  <c:v>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88-4DD2-95F5-F6F649F9783C}"/>
            </c:ext>
          </c:extLst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71131707494896457"/>
          <c:y val="0.34285223702700335"/>
          <c:w val="0.27942366579177647"/>
          <c:h val="0.5233115003673540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8752D-F849-4087-AD10-8592C9ECFFA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626D39-B42B-4D3E-9D09-06030AE0D06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99C61A1-3BEF-4C73-ABCA-635FFB185079}" type="parTrans" cxnId="{659F4406-74A8-4382-B0D6-A91479B4BF5C}">
      <dgm:prSet/>
      <dgm:spPr/>
      <dgm:t>
        <a:bodyPr/>
        <a:lstStyle/>
        <a:p>
          <a:endParaRPr lang="ru-RU"/>
        </a:p>
      </dgm:t>
    </dgm:pt>
    <dgm:pt modelId="{50BBCF0D-3BFD-45A9-A9B0-114C08B1A96F}" type="sibTrans" cxnId="{659F4406-74A8-4382-B0D6-A91479B4BF5C}">
      <dgm:prSet/>
      <dgm:spPr/>
      <dgm:t>
        <a:bodyPr/>
        <a:lstStyle/>
        <a:p>
          <a:endParaRPr lang="ru-RU"/>
        </a:p>
      </dgm:t>
    </dgm:pt>
    <dgm:pt modelId="{C94469E3-B163-4019-9BD6-325744E8980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b="1" dirty="0">
            <a:solidFill>
              <a:srgbClr val="FF0000"/>
            </a:solidFill>
          </a:endParaRPr>
        </a:p>
      </dgm:t>
    </dgm:pt>
    <dgm:pt modelId="{329780F3-D9B3-41E8-8DF5-ADA48859FE4D}" type="parTrans" cxnId="{546AE589-012B-44A2-BB99-BE03EB5359F3}">
      <dgm:prSet/>
      <dgm:spPr/>
      <dgm:t>
        <a:bodyPr/>
        <a:lstStyle/>
        <a:p>
          <a:endParaRPr lang="ru-RU"/>
        </a:p>
      </dgm:t>
    </dgm:pt>
    <dgm:pt modelId="{203F2993-D6F1-42A8-9286-788661B7CE36}" type="sibTrans" cxnId="{546AE589-012B-44A2-BB99-BE03EB5359F3}">
      <dgm:prSet/>
      <dgm:spPr/>
      <dgm:t>
        <a:bodyPr/>
        <a:lstStyle/>
        <a:p>
          <a:endParaRPr lang="ru-RU"/>
        </a:p>
      </dgm:t>
    </dgm:pt>
    <dgm:pt modelId="{23B1E722-1376-43DA-A72D-B48C90232F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dirty="0">
            <a:solidFill>
              <a:schemeClr val="tx1"/>
            </a:solidFill>
            <a:latin typeface="Calibri" pitchFamily="34" charset="0"/>
          </a:endParaRPr>
        </a:p>
      </dgm:t>
    </dgm:pt>
    <dgm:pt modelId="{13CE873C-4446-4440-B682-42FC74B1C8AD}" type="parTrans" cxnId="{9645C826-3715-468E-B16A-FF2D3249F584}">
      <dgm:prSet/>
      <dgm:spPr/>
      <dgm:t>
        <a:bodyPr/>
        <a:lstStyle/>
        <a:p>
          <a:endParaRPr lang="ru-RU"/>
        </a:p>
      </dgm:t>
    </dgm:pt>
    <dgm:pt modelId="{5D19A2E1-1F5C-4BC6-97C5-EDE9749C9815}" type="sibTrans" cxnId="{9645C826-3715-468E-B16A-FF2D3249F584}">
      <dgm:prSet/>
      <dgm:spPr/>
      <dgm:t>
        <a:bodyPr/>
        <a:lstStyle/>
        <a:p>
          <a:endParaRPr lang="ru-RU"/>
        </a:p>
      </dgm:t>
    </dgm:pt>
    <dgm:pt modelId="{59739D23-E819-498E-8623-FF7E9819E28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7BE736DE-6DAC-4EC2-89FC-1DF867E63C62}" type="parTrans" cxnId="{0CD02ADB-3F3C-4DCB-B958-B842CD8D5535}">
      <dgm:prSet/>
      <dgm:spPr/>
      <dgm:t>
        <a:bodyPr/>
        <a:lstStyle/>
        <a:p>
          <a:endParaRPr lang="ru-RU"/>
        </a:p>
      </dgm:t>
    </dgm:pt>
    <dgm:pt modelId="{9F78D60D-66CF-4751-8A51-5901CF6661B6}" type="sibTrans" cxnId="{0CD02ADB-3F3C-4DCB-B958-B842CD8D5535}">
      <dgm:prSet/>
      <dgm:spPr/>
      <dgm:t>
        <a:bodyPr/>
        <a:lstStyle/>
        <a:p>
          <a:endParaRPr lang="ru-RU"/>
        </a:p>
      </dgm:t>
    </dgm:pt>
    <dgm:pt modelId="{9BDB01BC-18A7-49F3-B80B-F76889B3E87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dirty="0" smtClean="0">
            <a:solidFill>
              <a:schemeClr val="tx1"/>
            </a:solidFill>
            <a:latin typeface="Calibri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0A0BE43E-B9A4-4FF9-88E9-432F5309F3BE}" type="parTrans" cxnId="{10759061-5CA6-4F1F-83AC-64EB044EBDDF}">
      <dgm:prSet/>
      <dgm:spPr/>
      <dgm:t>
        <a:bodyPr/>
        <a:lstStyle/>
        <a:p>
          <a:endParaRPr lang="ru-RU"/>
        </a:p>
      </dgm:t>
    </dgm:pt>
    <dgm:pt modelId="{B9BBA026-A9BC-42B6-A1C4-761ED6763970}" type="sibTrans" cxnId="{10759061-5CA6-4F1F-83AC-64EB044EBDDF}">
      <dgm:prSet/>
      <dgm:spPr/>
      <dgm:t>
        <a:bodyPr/>
        <a:lstStyle/>
        <a:p>
          <a:endParaRPr lang="ru-RU"/>
        </a:p>
      </dgm:t>
    </dgm:pt>
    <dgm:pt modelId="{BAEF4224-FEB3-4AE1-94B4-C75C4D99717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dirty="0">
            <a:solidFill>
              <a:schemeClr val="tx1"/>
            </a:solidFill>
            <a:latin typeface="Calibri" pitchFamily="34" charset="0"/>
          </a:endParaRPr>
        </a:p>
      </dgm:t>
    </dgm:pt>
    <dgm:pt modelId="{15842DC0-BED3-434E-9E1C-05ECEDF8856B}" type="parTrans" cxnId="{B86A7816-75D7-4346-8DFF-D149AC1E5B72}">
      <dgm:prSet/>
      <dgm:spPr/>
      <dgm:t>
        <a:bodyPr/>
        <a:lstStyle/>
        <a:p>
          <a:endParaRPr lang="ru-RU"/>
        </a:p>
      </dgm:t>
    </dgm:pt>
    <dgm:pt modelId="{3860F52A-61E6-463D-AE96-E2B630C593FE}" type="sibTrans" cxnId="{B86A7816-75D7-4346-8DFF-D149AC1E5B72}">
      <dgm:prSet/>
      <dgm:spPr/>
      <dgm:t>
        <a:bodyPr/>
        <a:lstStyle/>
        <a:p>
          <a:endParaRPr lang="ru-RU"/>
        </a:p>
      </dgm:t>
    </dgm:pt>
    <dgm:pt modelId="{15ECF051-A0B1-4715-862F-E04F3C2FC189}" type="pres">
      <dgm:prSet presAssocID="{EA98752D-F849-4087-AD10-8592C9ECFF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5C18C-9BCB-4AE3-918C-2BEFCCA8A6FE}" type="pres">
      <dgm:prSet presAssocID="{D8626D39-B42B-4D3E-9D09-06030AE0D0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FA8B-9096-41FF-BD20-4F406139A924}" type="pres">
      <dgm:prSet presAssocID="{50BBCF0D-3BFD-45A9-A9B0-114C08B1A96F}" presName="sibTrans" presStyleCnt="0"/>
      <dgm:spPr/>
    </dgm:pt>
    <dgm:pt modelId="{46689EE9-D8FA-46B7-AD55-46D26B2773A0}" type="pres">
      <dgm:prSet presAssocID="{C94469E3-B163-4019-9BD6-325744E898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B91C4-9586-4C7A-BD29-ECEFE055B0A6}" type="pres">
      <dgm:prSet presAssocID="{203F2993-D6F1-42A8-9286-788661B7CE36}" presName="sibTrans" presStyleCnt="0"/>
      <dgm:spPr/>
    </dgm:pt>
    <dgm:pt modelId="{24F780CA-9251-48A3-9454-279BAD04B88A}" type="pres">
      <dgm:prSet presAssocID="{23B1E722-1376-43DA-A72D-B48C90232F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BDB56-21B8-4A05-AE9A-129CA3BF4DC4}" type="pres">
      <dgm:prSet presAssocID="{5D19A2E1-1F5C-4BC6-97C5-EDE9749C9815}" presName="sibTrans" presStyleCnt="0"/>
      <dgm:spPr/>
    </dgm:pt>
    <dgm:pt modelId="{CDC1850A-02D4-4C6C-98F4-BA6C06B6FE7D}" type="pres">
      <dgm:prSet presAssocID="{59739D23-E819-498E-8623-FF7E9819E2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756E-BCC6-4BCB-BC12-43541FAF0C7E}" type="pres">
      <dgm:prSet presAssocID="{9F78D60D-66CF-4751-8A51-5901CF6661B6}" presName="sibTrans" presStyleCnt="0"/>
      <dgm:spPr/>
    </dgm:pt>
    <dgm:pt modelId="{1905B2C1-0AFA-4A90-8E9C-3DAAA7D8E99D}" type="pres">
      <dgm:prSet presAssocID="{9BDB01BC-18A7-49F3-B80B-F76889B3E8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986A-5631-42B5-8DD3-6B4E1CA280DB}" type="pres">
      <dgm:prSet presAssocID="{B9BBA026-A9BC-42B6-A1C4-761ED6763970}" presName="sibTrans" presStyleCnt="0"/>
      <dgm:spPr/>
    </dgm:pt>
    <dgm:pt modelId="{AA2DE593-0612-493C-BD70-8C7758F2FD63}" type="pres">
      <dgm:prSet presAssocID="{BAEF4224-FEB3-4AE1-94B4-C75C4D9971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D0656-9A68-4E99-BC05-9BCC6207208F}" type="presOf" srcId="{EA98752D-F849-4087-AD10-8592C9ECFFAD}" destId="{15ECF051-A0B1-4715-862F-E04F3C2FC189}" srcOrd="0" destOrd="0" presId="urn:microsoft.com/office/officeart/2005/8/layout/default#1"/>
    <dgm:cxn modelId="{2E7F17AA-BBF1-42A6-A2C8-480073AF4FC4}" type="presOf" srcId="{BAEF4224-FEB3-4AE1-94B4-C75C4D99717F}" destId="{AA2DE593-0612-493C-BD70-8C7758F2FD63}" srcOrd="0" destOrd="0" presId="urn:microsoft.com/office/officeart/2005/8/layout/default#1"/>
    <dgm:cxn modelId="{B86A7816-75D7-4346-8DFF-D149AC1E5B72}" srcId="{EA98752D-F849-4087-AD10-8592C9ECFFAD}" destId="{BAEF4224-FEB3-4AE1-94B4-C75C4D99717F}" srcOrd="5" destOrd="0" parTransId="{15842DC0-BED3-434E-9E1C-05ECEDF8856B}" sibTransId="{3860F52A-61E6-463D-AE96-E2B630C593FE}"/>
    <dgm:cxn modelId="{0CD02ADB-3F3C-4DCB-B958-B842CD8D5535}" srcId="{EA98752D-F849-4087-AD10-8592C9ECFFAD}" destId="{59739D23-E819-498E-8623-FF7E9819E284}" srcOrd="3" destOrd="0" parTransId="{7BE736DE-6DAC-4EC2-89FC-1DF867E63C62}" sibTransId="{9F78D60D-66CF-4751-8A51-5901CF6661B6}"/>
    <dgm:cxn modelId="{10759061-5CA6-4F1F-83AC-64EB044EBDDF}" srcId="{EA98752D-F849-4087-AD10-8592C9ECFFAD}" destId="{9BDB01BC-18A7-49F3-B80B-F76889B3E875}" srcOrd="4" destOrd="0" parTransId="{0A0BE43E-B9A4-4FF9-88E9-432F5309F3BE}" sibTransId="{B9BBA026-A9BC-42B6-A1C4-761ED6763970}"/>
    <dgm:cxn modelId="{6676F6B0-593A-453F-90BB-E1D09AFCB787}" type="presOf" srcId="{C94469E3-B163-4019-9BD6-325744E89806}" destId="{46689EE9-D8FA-46B7-AD55-46D26B2773A0}" srcOrd="0" destOrd="0" presId="urn:microsoft.com/office/officeart/2005/8/layout/default#1"/>
    <dgm:cxn modelId="{5E94FEA9-6B2B-49EA-9A27-26D373964A64}" type="presOf" srcId="{59739D23-E819-498E-8623-FF7E9819E284}" destId="{CDC1850A-02D4-4C6C-98F4-BA6C06B6FE7D}" srcOrd="0" destOrd="0" presId="urn:microsoft.com/office/officeart/2005/8/layout/default#1"/>
    <dgm:cxn modelId="{D1034A97-C673-486C-80F4-0C9A2E3207CD}" type="presOf" srcId="{D8626D39-B42B-4D3E-9D09-06030AE0D064}" destId="{3025C18C-9BCB-4AE3-918C-2BEFCCA8A6FE}" srcOrd="0" destOrd="0" presId="urn:microsoft.com/office/officeart/2005/8/layout/default#1"/>
    <dgm:cxn modelId="{564FE740-E552-4003-95F1-E08AF00BC97F}" type="presOf" srcId="{9BDB01BC-18A7-49F3-B80B-F76889B3E875}" destId="{1905B2C1-0AFA-4A90-8E9C-3DAAA7D8E99D}" srcOrd="0" destOrd="0" presId="urn:microsoft.com/office/officeart/2005/8/layout/default#1"/>
    <dgm:cxn modelId="{9645C826-3715-468E-B16A-FF2D3249F584}" srcId="{EA98752D-F849-4087-AD10-8592C9ECFFAD}" destId="{23B1E722-1376-43DA-A72D-B48C90232F0D}" srcOrd="2" destOrd="0" parTransId="{13CE873C-4446-4440-B682-42FC74B1C8AD}" sibTransId="{5D19A2E1-1F5C-4BC6-97C5-EDE9749C9815}"/>
    <dgm:cxn modelId="{22DBDEBF-9764-427C-AFD9-76D563720E94}" type="presOf" srcId="{23B1E722-1376-43DA-A72D-B48C90232F0D}" destId="{24F780CA-9251-48A3-9454-279BAD04B88A}" srcOrd="0" destOrd="0" presId="urn:microsoft.com/office/officeart/2005/8/layout/default#1"/>
    <dgm:cxn modelId="{546AE589-012B-44A2-BB99-BE03EB5359F3}" srcId="{EA98752D-F849-4087-AD10-8592C9ECFFAD}" destId="{C94469E3-B163-4019-9BD6-325744E89806}" srcOrd="1" destOrd="0" parTransId="{329780F3-D9B3-41E8-8DF5-ADA48859FE4D}" sibTransId="{203F2993-D6F1-42A8-9286-788661B7CE36}"/>
    <dgm:cxn modelId="{659F4406-74A8-4382-B0D6-A91479B4BF5C}" srcId="{EA98752D-F849-4087-AD10-8592C9ECFFAD}" destId="{D8626D39-B42B-4D3E-9D09-06030AE0D064}" srcOrd="0" destOrd="0" parTransId="{F99C61A1-3BEF-4C73-ABCA-635FFB185079}" sibTransId="{50BBCF0D-3BFD-45A9-A9B0-114C08B1A96F}"/>
    <dgm:cxn modelId="{BD4FDBC3-068D-4363-A8E1-F6D416CDE33E}" type="presParOf" srcId="{15ECF051-A0B1-4715-862F-E04F3C2FC189}" destId="{3025C18C-9BCB-4AE3-918C-2BEFCCA8A6FE}" srcOrd="0" destOrd="0" presId="urn:microsoft.com/office/officeart/2005/8/layout/default#1"/>
    <dgm:cxn modelId="{4DB2EB58-F6F3-47F7-8487-E394D749F514}" type="presParOf" srcId="{15ECF051-A0B1-4715-862F-E04F3C2FC189}" destId="{1852FA8B-9096-41FF-BD20-4F406139A924}" srcOrd="1" destOrd="0" presId="urn:microsoft.com/office/officeart/2005/8/layout/default#1"/>
    <dgm:cxn modelId="{BC5F96D7-D363-48A8-A539-B4FD947283B4}" type="presParOf" srcId="{15ECF051-A0B1-4715-862F-E04F3C2FC189}" destId="{46689EE9-D8FA-46B7-AD55-46D26B2773A0}" srcOrd="2" destOrd="0" presId="urn:microsoft.com/office/officeart/2005/8/layout/default#1"/>
    <dgm:cxn modelId="{17C4E5CA-0BFB-4FFD-87E2-FE1985F9905D}" type="presParOf" srcId="{15ECF051-A0B1-4715-862F-E04F3C2FC189}" destId="{9B2B91C4-9586-4C7A-BD29-ECEFE055B0A6}" srcOrd="3" destOrd="0" presId="urn:microsoft.com/office/officeart/2005/8/layout/default#1"/>
    <dgm:cxn modelId="{96A0F0B8-D5F8-438C-A6B3-936FD6FCB268}" type="presParOf" srcId="{15ECF051-A0B1-4715-862F-E04F3C2FC189}" destId="{24F780CA-9251-48A3-9454-279BAD04B88A}" srcOrd="4" destOrd="0" presId="urn:microsoft.com/office/officeart/2005/8/layout/default#1"/>
    <dgm:cxn modelId="{65CC2E24-108D-4213-8791-A4B15BFB1A0D}" type="presParOf" srcId="{15ECF051-A0B1-4715-862F-E04F3C2FC189}" destId="{A34BDB56-21B8-4A05-AE9A-129CA3BF4DC4}" srcOrd="5" destOrd="0" presId="urn:microsoft.com/office/officeart/2005/8/layout/default#1"/>
    <dgm:cxn modelId="{87B04221-5875-4921-8790-B81B9B6880B2}" type="presParOf" srcId="{15ECF051-A0B1-4715-862F-E04F3C2FC189}" destId="{CDC1850A-02D4-4C6C-98F4-BA6C06B6FE7D}" srcOrd="6" destOrd="0" presId="urn:microsoft.com/office/officeart/2005/8/layout/default#1"/>
    <dgm:cxn modelId="{919D22CC-7A9E-4DC1-BE77-5903FDAE7038}" type="presParOf" srcId="{15ECF051-A0B1-4715-862F-E04F3C2FC189}" destId="{B21A756E-BCC6-4BCB-BC12-43541FAF0C7E}" srcOrd="7" destOrd="0" presId="urn:microsoft.com/office/officeart/2005/8/layout/default#1"/>
    <dgm:cxn modelId="{8E267812-60BD-4F84-9B3B-A4D721269B4A}" type="presParOf" srcId="{15ECF051-A0B1-4715-862F-E04F3C2FC189}" destId="{1905B2C1-0AFA-4A90-8E9C-3DAAA7D8E99D}" srcOrd="8" destOrd="0" presId="urn:microsoft.com/office/officeart/2005/8/layout/default#1"/>
    <dgm:cxn modelId="{FC0B69B6-4D3A-4C66-BA43-DF740559626E}" type="presParOf" srcId="{15ECF051-A0B1-4715-862F-E04F3C2FC189}" destId="{C4C4986A-5631-42B5-8DD3-6B4E1CA280DB}" srcOrd="9" destOrd="0" presId="urn:microsoft.com/office/officeart/2005/8/layout/default#1"/>
    <dgm:cxn modelId="{57A9C5C4-FD9D-4A8D-8189-4C4066F86976}" type="presParOf" srcId="{15ECF051-A0B1-4715-862F-E04F3C2FC189}" destId="{AA2DE593-0612-493C-BD70-8C7758F2FD6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2024 год</a:t>
          </a:r>
          <a:endParaRPr lang="ru-RU" b="1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713 604,1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594 633,6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2025</a:t>
          </a:r>
          <a:r>
            <a:rPr lang="ru-RU" b="1" baseline="0" dirty="0" smtClean="0"/>
            <a:t> год</a:t>
          </a:r>
          <a:endParaRPr lang="ru-RU" b="1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687 494,4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573 186,0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2026 год</a:t>
          </a:r>
          <a:endParaRPr lang="ru-RU" b="1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673 619,7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550 340,6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118 970,5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 114 308,4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     123 278,9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034B9-D560-44B3-AC90-A1D942F79D35}" type="presOf" srcId="{7EABFFE0-5E83-4C69-B4CF-B6FDB0D9734D}" destId="{A2E36D88-5D17-427E-BD66-5CBECF93DDC1}" srcOrd="0" destOrd="0" presId="urn:microsoft.com/office/officeart/2005/8/layout/lProcess2"/>
    <dgm:cxn modelId="{DE5CB0B3-6322-490B-BF2C-13B784626077}" type="presOf" srcId="{851CF589-C02D-4E44-8DAD-0C653F10B033}" destId="{ED66EE56-8E3A-4731-A3AD-94ED9676B7FF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6B5CFA89-DCC0-4D15-9A50-8A5E0A200E20}" type="presOf" srcId="{F92B5E4B-6241-48E8-A619-6513CFC9DE9C}" destId="{9F0C4C20-5C27-401B-A632-968CA5073ACE}" srcOrd="1" destOrd="0" presId="urn:microsoft.com/office/officeart/2005/8/layout/lProcess2"/>
    <dgm:cxn modelId="{A004A162-BE1D-4B34-9135-C3DBB09DFE9A}" type="presOf" srcId="{E36DD2DE-6484-49BC-B9D4-B1D0AB8E3319}" destId="{BE48D6AE-54E7-468F-B527-DD1FB61A7031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6096B968-DE28-423E-9976-36AE4628533C}" type="presOf" srcId="{60713478-66AE-4C0B-9AA9-D6C2CC29D122}" destId="{CECD5CA2-5CC9-48E9-BA27-88CBDED8E472}" srcOrd="1" destOrd="0" presId="urn:microsoft.com/office/officeart/2005/8/layout/lProcess2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09B8B9EB-1A35-445B-8FA2-E332F44DE0D1}" type="presOf" srcId="{D4718FEC-77F0-49F6-8652-1EF9AD09F0E6}" destId="{64D7E459-93BD-4B02-9A12-BED21DE57D6B}" srcOrd="0" destOrd="0" presId="urn:microsoft.com/office/officeart/2005/8/layout/lProcess2"/>
    <dgm:cxn modelId="{C65EC500-FE59-46FD-BC24-B3E5752CD19B}" type="presOf" srcId="{1B64AC13-2CEF-4D79-B434-3336317D04B4}" destId="{56B4E6AD-42EE-4A87-87F5-049448B72312}" srcOrd="0" destOrd="0" presId="urn:microsoft.com/office/officeart/2005/8/layout/lProcess2"/>
    <dgm:cxn modelId="{20DC9C09-7952-4914-B9A7-E9B1761C33AA}" type="presOf" srcId="{8DDBFB38-C367-49A4-B34A-E7D7D24264E6}" destId="{53ED9272-4C10-4EEC-B335-1EDB6E1A6546}" srcOrd="1" destOrd="0" presId="urn:microsoft.com/office/officeart/2005/8/layout/lProcess2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EBD93F5F-AE8E-4397-B0F8-3431C5564B56}" type="presOf" srcId="{60713478-66AE-4C0B-9AA9-D6C2CC29D122}" destId="{F6527129-CFD7-4F04-8DE0-8C77B618544C}" srcOrd="0" destOrd="0" presId="urn:microsoft.com/office/officeart/2005/8/layout/lProcess2"/>
    <dgm:cxn modelId="{749BEEC0-7B5F-4B09-9588-B4C56EA7A65C}" type="presOf" srcId="{E346C5B4-7FA8-4501-9883-2944C7FE2E85}" destId="{97A3F9CB-5960-4BD1-B144-9A8D37E59E00}" srcOrd="0" destOrd="0" presId="urn:microsoft.com/office/officeart/2005/8/layout/lProcess2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1610F883-99BB-4291-BA3D-F80990AE71D8}" type="presOf" srcId="{23C2B17A-F85A-4F0F-BA23-FD13F74E7182}" destId="{C5F4035B-B1A2-42B6-B955-E893ACCCF60C}" srcOrd="0" destOrd="0" presId="urn:microsoft.com/office/officeart/2005/8/layout/lProcess2"/>
    <dgm:cxn modelId="{94DD7E01-8C1E-410C-AAE3-F3AAA81025DD}" type="presOf" srcId="{4E1FE92E-B513-4262-A2D9-231A6EBA6DE5}" destId="{251AE036-B189-4916-84A0-6320C0DEC9ED}" srcOrd="0" destOrd="0" presId="urn:microsoft.com/office/officeart/2005/8/layout/lProcess2"/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971108C7-B8DB-4C53-A173-F12D927F13DB}" type="presOf" srcId="{A35D9A65-7860-435D-9935-5D58BEB2EBE2}" destId="{813695CC-7377-4491-8C95-819084DA8C29}" srcOrd="0" destOrd="0" presId="urn:microsoft.com/office/officeart/2005/8/layout/lProcess2"/>
    <dgm:cxn modelId="{F5A3D75F-EC2D-4DB7-8F7A-59F4E9673F81}" type="presOf" srcId="{12F8717B-CA9C-43FF-A179-3497565885A5}" destId="{A0759D6F-F40A-4CE0-BE89-ED4BED94DA5B}" srcOrd="0" destOrd="0" presId="urn:microsoft.com/office/officeart/2005/8/layout/lProcess2"/>
    <dgm:cxn modelId="{90B39ADD-E972-471A-8F77-69543A2CA91D}" type="presOf" srcId="{F92B5E4B-6241-48E8-A619-6513CFC9DE9C}" destId="{A13314AD-A39E-40F1-927D-C835EEAF43C4}" srcOrd="0" destOrd="0" presId="urn:microsoft.com/office/officeart/2005/8/layout/lProcess2"/>
    <dgm:cxn modelId="{96850B98-A4FC-419C-9FB4-AC0260766354}" type="presOf" srcId="{8DDBFB38-C367-49A4-B34A-E7D7D24264E6}" destId="{296B93C1-7D20-460F-82F2-5DD6A6C14268}" srcOrd="0" destOrd="0" presId="urn:microsoft.com/office/officeart/2005/8/layout/lProcess2"/>
    <dgm:cxn modelId="{B75929DB-676E-4288-8BE9-32095B6DB06C}" type="presParOf" srcId="{A2E36D88-5D17-427E-BD66-5CBECF93DDC1}" destId="{6E32EC25-8B6F-4BD0-9C24-8A8C2686B7F7}" srcOrd="0" destOrd="0" presId="urn:microsoft.com/office/officeart/2005/8/layout/lProcess2"/>
    <dgm:cxn modelId="{E1F06950-61DC-465A-A268-B31747CEFB17}" type="presParOf" srcId="{6E32EC25-8B6F-4BD0-9C24-8A8C2686B7F7}" destId="{296B93C1-7D20-460F-82F2-5DD6A6C14268}" srcOrd="0" destOrd="0" presId="urn:microsoft.com/office/officeart/2005/8/layout/lProcess2"/>
    <dgm:cxn modelId="{E3116356-4482-4354-ADE6-EE71F3CD47BE}" type="presParOf" srcId="{6E32EC25-8B6F-4BD0-9C24-8A8C2686B7F7}" destId="{53ED9272-4C10-4EEC-B335-1EDB6E1A6546}" srcOrd="1" destOrd="0" presId="urn:microsoft.com/office/officeart/2005/8/layout/lProcess2"/>
    <dgm:cxn modelId="{A6EBB4D6-9714-42AB-B6E3-BF06834A1A05}" type="presParOf" srcId="{6E32EC25-8B6F-4BD0-9C24-8A8C2686B7F7}" destId="{6E46E707-6C5A-4C82-B153-4C2E27AC2A09}" srcOrd="2" destOrd="0" presId="urn:microsoft.com/office/officeart/2005/8/layout/lProcess2"/>
    <dgm:cxn modelId="{779E8A88-BB87-4848-BFB8-7C114EC71241}" type="presParOf" srcId="{6E46E707-6C5A-4C82-B153-4C2E27AC2A09}" destId="{C762F05E-A538-4838-9686-09451C8F992F}" srcOrd="0" destOrd="0" presId="urn:microsoft.com/office/officeart/2005/8/layout/lProcess2"/>
    <dgm:cxn modelId="{A29928AA-83AB-4CDC-8808-7D33132656D6}" type="presParOf" srcId="{C762F05E-A538-4838-9686-09451C8F992F}" destId="{64D7E459-93BD-4B02-9A12-BED21DE57D6B}" srcOrd="0" destOrd="0" presId="urn:microsoft.com/office/officeart/2005/8/layout/lProcess2"/>
    <dgm:cxn modelId="{C29E3219-D885-435D-B9BF-CC3BF70E3E61}" type="presParOf" srcId="{C762F05E-A538-4838-9686-09451C8F992F}" destId="{36EB92D2-25C0-4E4C-B513-A594D8F78D02}" srcOrd="1" destOrd="0" presId="urn:microsoft.com/office/officeart/2005/8/layout/lProcess2"/>
    <dgm:cxn modelId="{BCA62178-DE66-4665-B45A-C634AFB0597B}" type="presParOf" srcId="{C762F05E-A538-4838-9686-09451C8F992F}" destId="{56B4E6AD-42EE-4A87-87F5-049448B72312}" srcOrd="2" destOrd="0" presId="urn:microsoft.com/office/officeart/2005/8/layout/lProcess2"/>
    <dgm:cxn modelId="{ECBA048C-B74A-4BC0-8CF2-5B42AFC7511C}" type="presParOf" srcId="{C762F05E-A538-4838-9686-09451C8F992F}" destId="{36C84758-33F7-4564-8A57-79DD0CA48C80}" srcOrd="3" destOrd="0" presId="urn:microsoft.com/office/officeart/2005/8/layout/lProcess2"/>
    <dgm:cxn modelId="{060F1C33-1CF9-4466-8F3B-726F2C7C2846}" type="presParOf" srcId="{C762F05E-A538-4838-9686-09451C8F992F}" destId="{813695CC-7377-4491-8C95-819084DA8C29}" srcOrd="4" destOrd="0" presId="urn:microsoft.com/office/officeart/2005/8/layout/lProcess2"/>
    <dgm:cxn modelId="{EA4D8139-ABD3-40F4-A647-6B21924B7230}" type="presParOf" srcId="{A2E36D88-5D17-427E-BD66-5CBECF93DDC1}" destId="{0B17B86D-5B76-400C-8E25-EDF21BFBB801}" srcOrd="1" destOrd="0" presId="urn:microsoft.com/office/officeart/2005/8/layout/lProcess2"/>
    <dgm:cxn modelId="{5B71EBDE-AB59-4B68-BE2B-16DFE4F6A75D}" type="presParOf" srcId="{A2E36D88-5D17-427E-BD66-5CBECF93DDC1}" destId="{4FB41A55-6B3D-4603-B81A-343D35F1D74C}" srcOrd="2" destOrd="0" presId="urn:microsoft.com/office/officeart/2005/8/layout/lProcess2"/>
    <dgm:cxn modelId="{64D7A391-B027-4248-80F5-F8C108D8492B}" type="presParOf" srcId="{4FB41A55-6B3D-4603-B81A-343D35F1D74C}" destId="{F6527129-CFD7-4F04-8DE0-8C77B618544C}" srcOrd="0" destOrd="0" presId="urn:microsoft.com/office/officeart/2005/8/layout/lProcess2"/>
    <dgm:cxn modelId="{2DD2E2D0-9770-4E8D-9F4A-9256DD45A4C8}" type="presParOf" srcId="{4FB41A55-6B3D-4603-B81A-343D35F1D74C}" destId="{CECD5CA2-5CC9-48E9-BA27-88CBDED8E472}" srcOrd="1" destOrd="0" presId="urn:microsoft.com/office/officeart/2005/8/layout/lProcess2"/>
    <dgm:cxn modelId="{7BA108FF-6468-4561-9F9D-6DCC44BE6A2E}" type="presParOf" srcId="{4FB41A55-6B3D-4603-B81A-343D35F1D74C}" destId="{47845390-1C52-4B7F-9E73-0ADFE340D11C}" srcOrd="2" destOrd="0" presId="urn:microsoft.com/office/officeart/2005/8/layout/lProcess2"/>
    <dgm:cxn modelId="{3EC1042F-765B-431A-9CA0-E0B344610A27}" type="presParOf" srcId="{47845390-1C52-4B7F-9E73-0ADFE340D11C}" destId="{30C37E09-66D2-4F08-B365-DA341A3DAF5D}" srcOrd="0" destOrd="0" presId="urn:microsoft.com/office/officeart/2005/8/layout/lProcess2"/>
    <dgm:cxn modelId="{33F37746-B306-4C38-9438-851498A68019}" type="presParOf" srcId="{30C37E09-66D2-4F08-B365-DA341A3DAF5D}" destId="{251AE036-B189-4916-84A0-6320C0DEC9ED}" srcOrd="0" destOrd="0" presId="urn:microsoft.com/office/officeart/2005/8/layout/lProcess2"/>
    <dgm:cxn modelId="{B92A2AD9-6C92-4467-AF78-156AFA5C6FB9}" type="presParOf" srcId="{30C37E09-66D2-4F08-B365-DA341A3DAF5D}" destId="{96575574-52E8-4D29-AB40-4FE74105C435}" srcOrd="1" destOrd="0" presId="urn:microsoft.com/office/officeart/2005/8/layout/lProcess2"/>
    <dgm:cxn modelId="{5707A051-B11B-43E7-A945-06312AC76192}" type="presParOf" srcId="{30C37E09-66D2-4F08-B365-DA341A3DAF5D}" destId="{97A3F9CB-5960-4BD1-B144-9A8D37E59E00}" srcOrd="2" destOrd="0" presId="urn:microsoft.com/office/officeart/2005/8/layout/lProcess2"/>
    <dgm:cxn modelId="{FC53DB61-3F1C-4BDC-B8F2-E6D7E6CC2FA9}" type="presParOf" srcId="{30C37E09-66D2-4F08-B365-DA341A3DAF5D}" destId="{48D7D2CC-21F6-4684-A140-E888FB3B120B}" srcOrd="3" destOrd="0" presId="urn:microsoft.com/office/officeart/2005/8/layout/lProcess2"/>
    <dgm:cxn modelId="{F8B4C232-99F6-4292-B9D6-0CBBAADAF46A}" type="presParOf" srcId="{30C37E09-66D2-4F08-B365-DA341A3DAF5D}" destId="{C5F4035B-B1A2-42B6-B955-E893ACCCF60C}" srcOrd="4" destOrd="0" presId="urn:microsoft.com/office/officeart/2005/8/layout/lProcess2"/>
    <dgm:cxn modelId="{6AEE5FCB-FFCE-4885-863C-5CDA174D4BAE}" type="presParOf" srcId="{A2E36D88-5D17-427E-BD66-5CBECF93DDC1}" destId="{ED995682-D80D-46DD-9D9F-7DBE360174D2}" srcOrd="3" destOrd="0" presId="urn:microsoft.com/office/officeart/2005/8/layout/lProcess2"/>
    <dgm:cxn modelId="{7C16668F-AAD6-4FAD-A873-74C98AB862E2}" type="presParOf" srcId="{A2E36D88-5D17-427E-BD66-5CBECF93DDC1}" destId="{61B24906-CB2D-43E5-BC60-558F72D82756}" srcOrd="4" destOrd="0" presId="urn:microsoft.com/office/officeart/2005/8/layout/lProcess2"/>
    <dgm:cxn modelId="{E844872A-0A8F-4BE9-9589-4437AA0F72D0}" type="presParOf" srcId="{61B24906-CB2D-43E5-BC60-558F72D82756}" destId="{A13314AD-A39E-40F1-927D-C835EEAF43C4}" srcOrd="0" destOrd="0" presId="urn:microsoft.com/office/officeart/2005/8/layout/lProcess2"/>
    <dgm:cxn modelId="{2B32C746-0A14-4D3E-854E-9D237A73B81F}" type="presParOf" srcId="{61B24906-CB2D-43E5-BC60-558F72D82756}" destId="{9F0C4C20-5C27-401B-A632-968CA5073ACE}" srcOrd="1" destOrd="0" presId="urn:microsoft.com/office/officeart/2005/8/layout/lProcess2"/>
    <dgm:cxn modelId="{AB89190F-97A5-4519-95C6-00C90129F3CE}" type="presParOf" srcId="{61B24906-CB2D-43E5-BC60-558F72D82756}" destId="{FBA08265-F1D3-475B-A8C6-850B573724A9}" srcOrd="2" destOrd="0" presId="urn:microsoft.com/office/officeart/2005/8/layout/lProcess2"/>
    <dgm:cxn modelId="{76385C02-0016-408D-BCD4-F3E08B3A39F4}" type="presParOf" srcId="{FBA08265-F1D3-475B-A8C6-850B573724A9}" destId="{53858E81-9B3C-44FA-A5AE-9C0B6C6CCBC9}" srcOrd="0" destOrd="0" presId="urn:microsoft.com/office/officeart/2005/8/layout/lProcess2"/>
    <dgm:cxn modelId="{45F865CA-B5A6-4C61-9B77-6BC17FE235EF}" type="presParOf" srcId="{53858E81-9B3C-44FA-A5AE-9C0B6C6CCBC9}" destId="{BE48D6AE-54E7-468F-B527-DD1FB61A7031}" srcOrd="0" destOrd="0" presId="urn:microsoft.com/office/officeart/2005/8/layout/lProcess2"/>
    <dgm:cxn modelId="{97BF54F4-593F-479B-BE77-9C9AE9F112B7}" type="presParOf" srcId="{53858E81-9B3C-44FA-A5AE-9C0B6C6CCBC9}" destId="{7FED6FC7-604B-4026-AADE-EDBC9D4DA452}" srcOrd="1" destOrd="0" presId="urn:microsoft.com/office/officeart/2005/8/layout/lProcess2"/>
    <dgm:cxn modelId="{28CF372F-2D00-44C9-A00B-6952253E0BE2}" type="presParOf" srcId="{53858E81-9B3C-44FA-A5AE-9C0B6C6CCBC9}" destId="{ED66EE56-8E3A-4731-A3AD-94ED9676B7FF}" srcOrd="2" destOrd="0" presId="urn:microsoft.com/office/officeart/2005/8/layout/lProcess2"/>
    <dgm:cxn modelId="{B68BA740-C196-4F80-9F6E-4ED12481E93D}" type="presParOf" srcId="{53858E81-9B3C-44FA-A5AE-9C0B6C6CCBC9}" destId="{56D51D00-7434-44D7-9F77-A6ABD035BE20}" srcOrd="3" destOrd="0" presId="urn:microsoft.com/office/officeart/2005/8/layout/lProcess2"/>
    <dgm:cxn modelId="{0135D9CE-816C-41B6-B98C-E223001E156B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5C18C-9BCB-4AE3-918C-2BEFCCA8A6FE}">
      <dsp:nvSpPr>
        <dsp:cNvPr id="0" name=""/>
        <dsp:cNvSpPr/>
      </dsp:nvSpPr>
      <dsp:spPr>
        <a:xfrm>
          <a:off x="0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900130"/>
        <a:ext cx="2571749" cy="1543050"/>
      </dsp:txXfrm>
    </dsp:sp>
    <dsp:sp modelId="{46689EE9-D8FA-46B7-AD55-46D26B2773A0}">
      <dsp:nvSpPr>
        <dsp:cNvPr id="0" name=""/>
        <dsp:cNvSpPr/>
      </dsp:nvSpPr>
      <dsp:spPr>
        <a:xfrm>
          <a:off x="2828925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828925" y="900130"/>
        <a:ext cx="2571749" cy="1543050"/>
      </dsp:txXfrm>
    </dsp:sp>
    <dsp:sp modelId="{24F780CA-9251-48A3-9454-279BAD04B88A}">
      <dsp:nvSpPr>
        <dsp:cNvPr id="0" name=""/>
        <dsp:cNvSpPr/>
      </dsp:nvSpPr>
      <dsp:spPr>
        <a:xfrm>
          <a:off x="5657849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900130"/>
        <a:ext cx="2571749" cy="1543050"/>
      </dsp:txXfrm>
    </dsp:sp>
    <dsp:sp modelId="{CDC1850A-02D4-4C6C-98F4-BA6C06B6FE7D}">
      <dsp:nvSpPr>
        <dsp:cNvPr id="0" name=""/>
        <dsp:cNvSpPr/>
      </dsp:nvSpPr>
      <dsp:spPr>
        <a:xfrm>
          <a:off x="0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700355"/>
        <a:ext cx="2571749" cy="1543050"/>
      </dsp:txXfrm>
    </dsp:sp>
    <dsp:sp modelId="{1905B2C1-0AFA-4A90-8E9C-3DAAA7D8E99D}">
      <dsp:nvSpPr>
        <dsp:cNvPr id="0" name=""/>
        <dsp:cNvSpPr/>
      </dsp:nvSpPr>
      <dsp:spPr>
        <a:xfrm>
          <a:off x="2828925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28925" y="2700355"/>
        <a:ext cx="2571749" cy="1543050"/>
      </dsp:txXfrm>
    </dsp:sp>
    <dsp:sp modelId="{AA2DE593-0612-493C-BD70-8C7758F2FD63}">
      <dsp:nvSpPr>
        <dsp:cNvPr id="0" name=""/>
        <dsp:cNvSpPr/>
      </dsp:nvSpPr>
      <dsp:spPr>
        <a:xfrm>
          <a:off x="5657849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270035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2024 год</a:t>
          </a:r>
          <a:endParaRPr lang="ru-RU" sz="3700" b="1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713 604,1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594 633,6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118 970,5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2025</a:t>
          </a:r>
          <a:r>
            <a:rPr lang="ru-RU" sz="3700" b="1" kern="1200" baseline="0" dirty="0" smtClean="0"/>
            <a:t> год</a:t>
          </a:r>
          <a:endParaRPr lang="ru-RU" sz="3700" b="1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687 494,4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573 186,0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 114 308,4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2026 год</a:t>
          </a:r>
          <a:endParaRPr lang="ru-RU" sz="3700" b="1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673 619,7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550 340,6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     123 278,9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D61F-7295-4C6E-BDC1-2F686191BA61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ADA73-3DB1-4F4C-B67D-B1406FCF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1964-3CC3-4FE3-8A75-6481883675E9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5188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36436"/>
            <a:ext cx="7956550" cy="3066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7838-2EC2-4C9B-8656-EA81E9804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0FA24-06BC-49AF-B6C7-F1BB2025DF2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7838-2EC2-4C9B-8656-EA81E9804E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836712"/>
            <a:ext cx="5277272" cy="273630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Ординский муниципальный округ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436510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проекту решения                                                                                    «О бюджете Ординского муниципального округа на 2024 год и на плановый период 2025 и 2026 годов»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Picture 2" descr="Герб Ординского окру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799034" cy="285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в 2024 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5638800"/>
            <a:ext cx="2971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Итого: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594 634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1295400"/>
            <a:ext cx="5105400" cy="556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337 725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71 426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71 157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политики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70 322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17 021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16 463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6 889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3 180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Экономическое развитие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и  ремёсел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гармонизация межнациональных отношений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- Укрепление общественного здоровья на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территории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Ординского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округ</a:t>
            </a:r>
            <a:r>
              <a:rPr lang="ru-RU" sz="1400" dirty="0" smtClean="0"/>
              <a:t>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905000"/>
            <a:ext cx="1295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муниципальных программ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886200"/>
            <a:ext cx="1447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83 %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от общего объема распределено в программах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610600" cy="68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программы "Комфортный край"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Капитальный ремонт сетей водоснабжения в с.Шляпники;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Капитальный ремонт водонапорной башни в с.Ашап;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водопровода в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Грызаны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тротуаров в с.Орда, с.Медянка, с.Ашап;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остановочных павильонов;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Благоустройство пришкольных территорий - МБОУ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Ашапская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СОШ" (проект "Школьный двор");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зданий МБУ НКЦ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Ирень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(дом культуры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с.Карьево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дом культуры с. Малый Ашап);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здания и благоустройство прилегающей территории МБУК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Ординский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Дом культуры" (дом культуры с. Ашап).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сумма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8 100,95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 – средства направлены на обустройство "Заводского парка" с. Ашап ниже дома №22 по ул. Переулок Советский в сумме 5 321,4 тыс. руб.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3400" y="3810000"/>
            <a:ext cx="8229600" cy="2743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3200"/>
            <a:ext cx="8229600" cy="2514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fontAlgn="auto">
              <a:spcAft>
                <a:spcPts val="0"/>
              </a:spcAft>
            </a:pPr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Благоустройство сельских территорий – средства направлены на  обустройство мест автомобильной парковки с. Орда, ул. Трактовая и благоустройство ярмарочной площади и прилегающей территории с. Орда, ул. Трактовая (зона отдыха) в сумме 3 453,3 тыс. руб.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3400" y="5486400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fontAlgn="auto">
              <a:spcAft>
                <a:spcPts val="0"/>
              </a:spcAft>
            </a:pPr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Переселение жителей Пермского края в целях создания условий для их комфортного проживания в сумме 25 551,9 тыс. руб.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88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fontAlgn="auto" hangingPunct="1">
              <a:lnSpc>
                <a:spcPts val="26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14</a:t>
            </a:fld>
            <a:endParaRPr lang="ru-RU" smtClean="0"/>
          </a:p>
        </p:txBody>
      </p:sp>
      <p:graphicFrame>
        <p:nvGraphicFramePr>
          <p:cNvPr id="5" name="Group 738"/>
          <p:cNvGraphicFramePr>
            <a:graphicFrameLocks noGrp="1"/>
          </p:cNvGraphicFramePr>
          <p:nvPr/>
        </p:nvGraphicFramePr>
        <p:xfrm>
          <a:off x="1219200" y="1340002"/>
          <a:ext cx="7467600" cy="5097378"/>
        </p:xfrm>
        <a:graphic>
          <a:graphicData uri="http://schemas.openxmlformats.org/drawingml/2006/table">
            <a:tbl>
              <a:tblPr/>
              <a:tblGrid>
                <a:gridCol w="622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9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(с краевыми, федеральными средствами)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70 535,6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7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24 872,5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5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774,4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Доплата за выслугу лет к пенсии муниципальных служащих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5 145,5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выборов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АНО "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Медиацентр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"Мой район"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65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Резервный фонд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4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Проекты инициативного бюджетирования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16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нормативно-правовых актов Ординского муниципального округа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0668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мероприятий с участием средств самообложения граждан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646460824"/>
              </p:ext>
            </p:extLst>
          </p:nvPr>
        </p:nvGraphicFramePr>
        <p:xfrm>
          <a:off x="685800" y="1371600"/>
          <a:ext cx="8001000" cy="5029202"/>
        </p:xfrm>
        <a:graphic>
          <a:graphicData uri="http://schemas.openxmlformats.org/drawingml/2006/table">
            <a:tbl>
              <a:tblPr/>
              <a:tblGrid>
                <a:gridCol w="647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5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 ВСЕГО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6 423,1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Благоустройство территории Дома культуры в с. Вторые Ключики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251,9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Благоустройство территории Дома культуры в с. Красный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Ясыл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358,8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водопровода в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д.Грызаны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1 338,8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ограждения сквера в с. Медянка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718,8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Опачевка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201,2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Дома досуга в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д.Межовка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206,0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1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д.Грибаны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281,2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5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Малый Ашап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598,8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сквера для массового отдыха населения в с.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Карьево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599,3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5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мемориальных плит к памятнику и благоустройство территории вокруг него в д.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Михино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303,3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Устройство мест массового отдыха населения в с. Ашап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590,1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5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Ограждение кладбища в с. Журавлево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274,7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Ремонт памятника участникам ВОВ в с. Верхний Кунгур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1273175" y="3219450"/>
            <a:ext cx="1384300" cy="14509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1350963" y="1951038"/>
            <a:ext cx="1228725" cy="12954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2890838" y="3978275"/>
            <a:ext cx="1281112" cy="2232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2930525" y="1852613"/>
            <a:ext cx="1200150" cy="21526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5637213" y="4114800"/>
            <a:ext cx="1268412" cy="218281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5651500" y="1951038"/>
            <a:ext cx="1238250" cy="215265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7150100" y="3352800"/>
            <a:ext cx="1265238" cy="14446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7178675" y="1989138"/>
            <a:ext cx="1209675" cy="1390650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0" name="object 10"/>
          <p:cNvSpPr txBox="1">
            <a:spLocks noChangeArrowheads="1"/>
          </p:cNvSpPr>
          <p:nvPr/>
        </p:nvSpPr>
        <p:spPr bwMode="auto">
          <a:xfrm>
            <a:off x="1741488" y="3768725"/>
            <a:ext cx="8874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 dirty="0">
                <a:latin typeface="Constantia" pitchFamily="18" charset="0"/>
              </a:rPr>
              <a:t>Доходы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131" name="object 11"/>
          <p:cNvSpPr txBox="1">
            <a:spLocks noChangeArrowheads="1"/>
          </p:cNvSpPr>
          <p:nvPr/>
        </p:nvSpPr>
        <p:spPr bwMode="auto">
          <a:xfrm>
            <a:off x="3082925" y="4060825"/>
            <a:ext cx="9429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Расходы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2" name="object 12"/>
          <p:cNvSpPr txBox="1">
            <a:spLocks noChangeArrowheads="1"/>
          </p:cNvSpPr>
          <p:nvPr/>
        </p:nvSpPr>
        <p:spPr bwMode="auto">
          <a:xfrm>
            <a:off x="6081713" y="4137025"/>
            <a:ext cx="860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Доходы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3" name="object 13"/>
          <p:cNvSpPr txBox="1">
            <a:spLocks noChangeArrowheads="1"/>
          </p:cNvSpPr>
          <p:nvPr/>
        </p:nvSpPr>
        <p:spPr bwMode="auto">
          <a:xfrm>
            <a:off x="7305675" y="3840163"/>
            <a:ext cx="9667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onstantia" pitchFamily="18" charset="0"/>
              </a:rPr>
              <a:t>Расходы</a:t>
            </a:r>
            <a:endParaRPr lang="ru-RU">
              <a:latin typeface="Constantia" pitchFamily="18" charset="0"/>
            </a:endParaRPr>
          </a:p>
        </p:txBody>
      </p:sp>
      <p:sp>
        <p:nvSpPr>
          <p:cNvPr id="5134" name="object 1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 tIns="13335">
            <a:normAutofit/>
          </a:bodyPr>
          <a:lstStyle/>
          <a:p>
            <a:pPr marL="12700" algn="l" eaLnBrk="1" hangingPunct="1">
              <a:spcBef>
                <a:spcPts val="100"/>
              </a:spcBef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БЮДЖЕТ – это план доходов и расходов на определенный период</a:t>
            </a:r>
            <a:b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Доходы – Расходы = Дефицит (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Профицит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Constantia" pitchFamily="18" charset="0"/>
                <a:ea typeface="Constantia" pitchFamily="18" charset="0"/>
                <a:cs typeface="Constantia" pitchFamily="18" charset="0"/>
              </a:rPr>
              <a:t>)</a:t>
            </a:r>
          </a:p>
        </p:txBody>
      </p:sp>
      <p:sp>
        <p:nvSpPr>
          <p:cNvPr id="5138" name="object 18"/>
          <p:cNvSpPr>
            <a:spLocks noChangeArrowheads="1"/>
          </p:cNvSpPr>
          <p:nvPr/>
        </p:nvSpPr>
        <p:spPr bwMode="auto">
          <a:xfrm>
            <a:off x="1466850" y="4508500"/>
            <a:ext cx="2230438" cy="22510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738" y="4198938"/>
            <a:ext cx="3543300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</a:t>
            </a:r>
            <a:r>
              <a:rPr b="1" spc="-5" dirty="0">
                <a:solidFill>
                  <a:srgbClr val="00AFEF"/>
                </a:solidFill>
                <a:latin typeface="Arial"/>
                <a:cs typeface="Arial"/>
              </a:rPr>
              <a:t>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endParaRPr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6488" y="4198938"/>
            <a:ext cx="3560762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r>
              <a:rPr b="1" spc="-5" dirty="0">
                <a:solidFill>
                  <a:srgbClr val="051D28"/>
                </a:solidFill>
                <a:latin typeface="Cambria"/>
                <a:cs typeface="Cambria"/>
              </a:rPr>
              <a:t>_____</a:t>
            </a:r>
            <a:endParaRPr>
              <a:latin typeface="Cambria"/>
              <a:cs typeface="Cambria"/>
            </a:endParaRPr>
          </a:p>
        </p:txBody>
      </p:sp>
      <p:sp>
        <p:nvSpPr>
          <p:cNvPr id="5141" name="object 21"/>
          <p:cNvSpPr>
            <a:spLocks noChangeArrowheads="1"/>
          </p:cNvSpPr>
          <p:nvPr/>
        </p:nvSpPr>
        <p:spPr bwMode="auto">
          <a:xfrm>
            <a:off x="5808663" y="4562475"/>
            <a:ext cx="1916112" cy="22510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бывают бюджеты?</a:t>
            </a:r>
            <a:endParaRPr lang="ru-RU" sz="36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5"/>
          <p:cNvSpPr>
            <a:spLocks/>
          </p:cNvSpPr>
          <p:nvPr/>
        </p:nvSpPr>
        <p:spPr bwMode="auto">
          <a:xfrm>
            <a:off x="5857884" y="285728"/>
            <a:ext cx="2971801" cy="714380"/>
          </a:xfrm>
          <a:custGeom>
            <a:avLst/>
            <a:gdLst>
              <a:gd name="T0" fmla="*/ 424527 w 2828925"/>
              <a:gd name="T1" fmla="*/ 424179 h 482600"/>
              <a:gd name="T2" fmla="*/ 443450 w 2828925"/>
              <a:gd name="T3" fmla="*/ 452120 h 482600"/>
              <a:gd name="T4" fmla="*/ 459833 w 2828925"/>
              <a:gd name="T5" fmla="*/ 466089 h 482600"/>
              <a:gd name="T6" fmla="*/ 496663 w 2828925"/>
              <a:gd name="T7" fmla="*/ 481329 h 482600"/>
              <a:gd name="T8" fmla="*/ 2785965 w 2828925"/>
              <a:gd name="T9" fmla="*/ 466089 h 482600"/>
              <a:gd name="T10" fmla="*/ 2802427 w 2828925"/>
              <a:gd name="T11" fmla="*/ 450850 h 482600"/>
              <a:gd name="T12" fmla="*/ 457039 w 2828925"/>
              <a:gd name="T13" fmla="*/ 415289 h 482600"/>
              <a:gd name="T14" fmla="*/ 2787108 w 2828925"/>
              <a:gd name="T15" fmla="*/ 17779 h 482600"/>
              <a:gd name="T16" fmla="*/ 434687 w 2828925"/>
              <a:gd name="T17" fmla="*/ 40639 h 482600"/>
              <a:gd name="T18" fmla="*/ 416145 w 2828925"/>
              <a:gd name="T19" fmla="*/ 259079 h 482600"/>
              <a:gd name="T20" fmla="*/ 855 w 2828925"/>
              <a:gd name="T21" fmla="*/ 454660 h 482600"/>
              <a:gd name="T22" fmla="*/ 39985 w 2828925"/>
              <a:gd name="T23" fmla="*/ 473710 h 482600"/>
              <a:gd name="T24" fmla="*/ 29430 w 2828925"/>
              <a:gd name="T25" fmla="*/ 453389 h 482600"/>
              <a:gd name="T26" fmla="*/ 23207 w 2828925"/>
              <a:gd name="T27" fmla="*/ 420370 h 482600"/>
              <a:gd name="T28" fmla="*/ 449228 w 2828925"/>
              <a:gd name="T29" fmla="*/ 97789 h 482600"/>
              <a:gd name="T30" fmla="*/ 2799046 w 2828925"/>
              <a:gd name="T31" fmla="*/ 27939 h 482600"/>
              <a:gd name="T32" fmla="*/ 37812 w 2828925"/>
              <a:gd name="T33" fmla="*/ 473710 h 482600"/>
              <a:gd name="T34" fmla="*/ 37812 w 2828925"/>
              <a:gd name="T35" fmla="*/ 473710 h 482600"/>
              <a:gd name="T36" fmla="*/ 449419 w 2828925"/>
              <a:gd name="T37" fmla="*/ 391160 h 482600"/>
              <a:gd name="T38" fmla="*/ 444339 w 2828925"/>
              <a:gd name="T39" fmla="*/ 378460 h 482600"/>
              <a:gd name="T40" fmla="*/ 121084 w 2828925"/>
              <a:gd name="T41" fmla="*/ 427534 h 482600"/>
              <a:gd name="T42" fmla="*/ 27615 w 2828925"/>
              <a:gd name="T43" fmla="*/ 441791 h 482600"/>
              <a:gd name="T44" fmla="*/ 30675 w 2828925"/>
              <a:gd name="T45" fmla="*/ 452877 h 482600"/>
              <a:gd name="T46" fmla="*/ 27615 w 2828925"/>
              <a:gd name="T47" fmla="*/ 441791 h 482600"/>
              <a:gd name="T48" fmla="*/ 29014 w 2828925"/>
              <a:gd name="T49" fmla="*/ 441577 h 482600"/>
              <a:gd name="T50" fmla="*/ 2749516 w 2828925"/>
              <a:gd name="T51" fmla="*/ 35560 h 482600"/>
              <a:gd name="T52" fmla="*/ 2776186 w 2828925"/>
              <a:gd name="T53" fmla="*/ 430529 h 482600"/>
              <a:gd name="T54" fmla="*/ 2736181 w 2828925"/>
              <a:gd name="T55" fmla="*/ 449579 h 482600"/>
              <a:gd name="T56" fmla="*/ 2828510 w 2828925"/>
              <a:gd name="T57" fmla="*/ 97789 h 482600"/>
              <a:gd name="T58" fmla="*/ 26277 w 2828925"/>
              <a:gd name="T59" fmla="*/ 431583 h 482600"/>
              <a:gd name="T60" fmla="*/ 445736 w 2828925"/>
              <a:gd name="T61" fmla="*/ 367029 h 482600"/>
              <a:gd name="T62" fmla="*/ 460341 w 2828925"/>
              <a:gd name="T63" fmla="*/ 389889 h 482600"/>
              <a:gd name="T64" fmla="*/ 498060 w 2828925"/>
              <a:gd name="T65" fmla="*/ 436879 h 482600"/>
              <a:gd name="T66" fmla="*/ 509109 w 2828925"/>
              <a:gd name="T67" fmla="*/ 427989 h 482600"/>
              <a:gd name="T68" fmla="*/ 491075 w 2828925"/>
              <a:gd name="T69" fmla="*/ 421639 h 482600"/>
              <a:gd name="T70" fmla="*/ 472787 w 2828925"/>
              <a:gd name="T71" fmla="*/ 396239 h 482600"/>
              <a:gd name="T72" fmla="*/ 465564 w 2828925"/>
              <a:gd name="T73" fmla="*/ 367029 h 482600"/>
              <a:gd name="T74" fmla="*/ 160431 w 2828925"/>
              <a:gd name="T75" fmla="*/ 399438 h 482600"/>
              <a:gd name="T76" fmla="*/ 2748119 w 2828925"/>
              <a:gd name="T77" fmla="*/ 58420 h 482600"/>
              <a:gd name="T78" fmla="*/ 2773392 w 2828925"/>
              <a:gd name="T79" fmla="*/ 387350 h 482600"/>
              <a:gd name="T80" fmla="*/ 2762851 w 2828925"/>
              <a:gd name="T81" fmla="*/ 427989 h 482600"/>
              <a:gd name="T82" fmla="*/ 2761733 w 2828925"/>
              <a:gd name="T83" fmla="*/ 54610 h 482600"/>
              <a:gd name="T84" fmla="*/ 207056 w 2828925"/>
              <a:gd name="T85" fmla="*/ 404008 h 482600"/>
              <a:gd name="T86" fmla="*/ 206305 w 2828925"/>
              <a:gd name="T87" fmla="*/ 392441 h 482600"/>
              <a:gd name="T88" fmla="*/ 252107 w 2828925"/>
              <a:gd name="T89" fmla="*/ 385455 h 482600"/>
              <a:gd name="T90" fmla="*/ 441164 w 2828925"/>
              <a:gd name="T91" fmla="*/ 368300 h 482600"/>
              <a:gd name="T92" fmla="*/ 2741642 w 2828925"/>
              <a:gd name="T93" fmla="*/ 44450 h 482600"/>
              <a:gd name="T94" fmla="*/ 484725 w 2828925"/>
              <a:gd name="T95" fmla="*/ 53339 h 482600"/>
              <a:gd name="T96" fmla="*/ 206305 w 2828925"/>
              <a:gd name="T97" fmla="*/ 392441 h 482600"/>
              <a:gd name="T98" fmla="*/ 478375 w 2828925"/>
              <a:gd name="T99" fmla="*/ 74929 h 482600"/>
              <a:gd name="T100" fmla="*/ 2756374 w 2828925"/>
              <a:gd name="T101" fmla="*/ 50800 h 482600"/>
              <a:gd name="T102" fmla="*/ 515967 w 2828925"/>
              <a:gd name="T103" fmla="*/ 43179 h 482600"/>
              <a:gd name="T104" fmla="*/ 503648 w 2828925"/>
              <a:gd name="T105" fmla="*/ 0 h 482600"/>
              <a:gd name="T106" fmla="*/ 458690 w 2828925"/>
              <a:gd name="T107" fmla="*/ 17779 h 482600"/>
              <a:gd name="T108" fmla="*/ 2757898 w 2828925"/>
              <a:gd name="T109" fmla="*/ 3810 h 4826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828925"/>
              <a:gd name="T166" fmla="*/ 0 h 482600"/>
              <a:gd name="T167" fmla="*/ 2828925 w 2828925"/>
              <a:gd name="T168" fmla="*/ 482600 h 4826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828925" h="482600">
                <a:moveTo>
                  <a:pt x="450232" y="396239"/>
                </a:moveTo>
                <a:lnTo>
                  <a:pt x="416780" y="396239"/>
                </a:lnTo>
                <a:lnTo>
                  <a:pt x="418431" y="406400"/>
                </a:lnTo>
                <a:lnTo>
                  <a:pt x="420971" y="415289"/>
                </a:lnTo>
                <a:lnTo>
                  <a:pt x="424527" y="424179"/>
                </a:lnTo>
                <a:lnTo>
                  <a:pt x="428718" y="431800"/>
                </a:lnTo>
                <a:lnTo>
                  <a:pt x="432274" y="438150"/>
                </a:lnTo>
                <a:lnTo>
                  <a:pt x="432909" y="439420"/>
                </a:lnTo>
                <a:lnTo>
                  <a:pt x="434687" y="441960"/>
                </a:lnTo>
                <a:lnTo>
                  <a:pt x="443450" y="452120"/>
                </a:lnTo>
                <a:lnTo>
                  <a:pt x="444466" y="453389"/>
                </a:lnTo>
                <a:lnTo>
                  <a:pt x="447006" y="455929"/>
                </a:lnTo>
                <a:lnTo>
                  <a:pt x="457674" y="464820"/>
                </a:lnTo>
                <a:lnTo>
                  <a:pt x="458690" y="466089"/>
                </a:lnTo>
                <a:lnTo>
                  <a:pt x="459833" y="466089"/>
                </a:lnTo>
                <a:lnTo>
                  <a:pt x="461103" y="467360"/>
                </a:lnTo>
                <a:lnTo>
                  <a:pt x="468977" y="472439"/>
                </a:lnTo>
                <a:lnTo>
                  <a:pt x="477867" y="476250"/>
                </a:lnTo>
                <a:lnTo>
                  <a:pt x="486757" y="478789"/>
                </a:lnTo>
                <a:lnTo>
                  <a:pt x="496663" y="481329"/>
                </a:lnTo>
                <a:lnTo>
                  <a:pt x="506315" y="482600"/>
                </a:lnTo>
                <a:lnTo>
                  <a:pt x="2741007" y="482600"/>
                </a:lnTo>
                <a:lnTo>
                  <a:pt x="2777710" y="471170"/>
                </a:lnTo>
                <a:lnTo>
                  <a:pt x="2783679" y="467360"/>
                </a:lnTo>
                <a:lnTo>
                  <a:pt x="2785965" y="466089"/>
                </a:lnTo>
                <a:lnTo>
                  <a:pt x="2787108" y="464820"/>
                </a:lnTo>
                <a:lnTo>
                  <a:pt x="2797649" y="455929"/>
                </a:lnTo>
                <a:lnTo>
                  <a:pt x="2799046" y="454660"/>
                </a:lnTo>
                <a:lnTo>
                  <a:pt x="2801332" y="452120"/>
                </a:lnTo>
                <a:lnTo>
                  <a:pt x="2802427" y="450850"/>
                </a:lnTo>
                <a:lnTo>
                  <a:pt x="515078" y="450850"/>
                </a:lnTo>
                <a:lnTo>
                  <a:pt x="507966" y="449579"/>
                </a:lnTo>
                <a:lnTo>
                  <a:pt x="501489" y="449579"/>
                </a:lnTo>
                <a:lnTo>
                  <a:pt x="489170" y="444500"/>
                </a:lnTo>
                <a:lnTo>
                  <a:pt x="457039" y="415289"/>
                </a:lnTo>
                <a:lnTo>
                  <a:pt x="454245" y="410210"/>
                </a:lnTo>
                <a:lnTo>
                  <a:pt x="452086" y="403860"/>
                </a:lnTo>
                <a:lnTo>
                  <a:pt x="450435" y="397510"/>
                </a:lnTo>
                <a:lnTo>
                  <a:pt x="450232" y="396239"/>
                </a:lnTo>
                <a:close/>
              </a:path>
              <a:path w="2828925" h="482600">
                <a:moveTo>
                  <a:pt x="2787108" y="17779"/>
                </a:moveTo>
                <a:lnTo>
                  <a:pt x="457674" y="17779"/>
                </a:lnTo>
                <a:lnTo>
                  <a:pt x="447006" y="26670"/>
                </a:lnTo>
                <a:lnTo>
                  <a:pt x="444466" y="29210"/>
                </a:lnTo>
                <a:lnTo>
                  <a:pt x="443450" y="30479"/>
                </a:lnTo>
                <a:lnTo>
                  <a:pt x="434687" y="40639"/>
                </a:lnTo>
                <a:lnTo>
                  <a:pt x="432909" y="43179"/>
                </a:lnTo>
                <a:lnTo>
                  <a:pt x="432274" y="44450"/>
                </a:lnTo>
                <a:lnTo>
                  <a:pt x="427575" y="52070"/>
                </a:lnTo>
                <a:lnTo>
                  <a:pt x="416526" y="90170"/>
                </a:lnTo>
                <a:lnTo>
                  <a:pt x="416145" y="259079"/>
                </a:lnTo>
                <a:lnTo>
                  <a:pt x="16984" y="422910"/>
                </a:lnTo>
                <a:lnTo>
                  <a:pt x="8481" y="427989"/>
                </a:lnTo>
                <a:lnTo>
                  <a:pt x="2680" y="435610"/>
                </a:lnTo>
                <a:lnTo>
                  <a:pt x="0" y="445770"/>
                </a:lnTo>
                <a:lnTo>
                  <a:pt x="855" y="454660"/>
                </a:lnTo>
                <a:lnTo>
                  <a:pt x="5318" y="464820"/>
                </a:lnTo>
                <a:lnTo>
                  <a:pt x="12459" y="471170"/>
                </a:lnTo>
                <a:lnTo>
                  <a:pt x="21482" y="474979"/>
                </a:lnTo>
                <a:lnTo>
                  <a:pt x="31589" y="474979"/>
                </a:lnTo>
                <a:lnTo>
                  <a:pt x="39985" y="473710"/>
                </a:lnTo>
                <a:lnTo>
                  <a:pt x="37812" y="473710"/>
                </a:lnTo>
                <a:lnTo>
                  <a:pt x="35030" y="463550"/>
                </a:lnTo>
                <a:lnTo>
                  <a:pt x="33621" y="463550"/>
                </a:lnTo>
                <a:lnTo>
                  <a:pt x="30817" y="453389"/>
                </a:lnTo>
                <a:lnTo>
                  <a:pt x="29430" y="453389"/>
                </a:lnTo>
                <a:lnTo>
                  <a:pt x="26509" y="441960"/>
                </a:lnTo>
                <a:lnTo>
                  <a:pt x="27615" y="441791"/>
                </a:lnTo>
                <a:lnTo>
                  <a:pt x="24858" y="431800"/>
                </a:lnTo>
                <a:lnTo>
                  <a:pt x="26277" y="431583"/>
                </a:lnTo>
                <a:lnTo>
                  <a:pt x="23207" y="420370"/>
                </a:lnTo>
                <a:lnTo>
                  <a:pt x="160431" y="399438"/>
                </a:lnTo>
                <a:lnTo>
                  <a:pt x="445736" y="281939"/>
                </a:lnTo>
                <a:lnTo>
                  <a:pt x="447768" y="281939"/>
                </a:lnTo>
                <a:lnTo>
                  <a:pt x="449165" y="279400"/>
                </a:lnTo>
                <a:lnTo>
                  <a:pt x="449228" y="97789"/>
                </a:lnTo>
                <a:lnTo>
                  <a:pt x="468469" y="52070"/>
                </a:lnTo>
                <a:lnTo>
                  <a:pt x="508601" y="33020"/>
                </a:lnTo>
                <a:lnTo>
                  <a:pt x="2803491" y="33020"/>
                </a:lnTo>
                <a:lnTo>
                  <a:pt x="2800189" y="29210"/>
                </a:lnTo>
                <a:lnTo>
                  <a:pt x="2799046" y="27939"/>
                </a:lnTo>
                <a:lnTo>
                  <a:pt x="2787108" y="17779"/>
                </a:lnTo>
                <a:close/>
              </a:path>
              <a:path w="2828925" h="482600">
                <a:moveTo>
                  <a:pt x="166904" y="420545"/>
                </a:moveTo>
                <a:lnTo>
                  <a:pt x="121084" y="427534"/>
                </a:lnTo>
                <a:lnTo>
                  <a:pt x="34887" y="463028"/>
                </a:lnTo>
                <a:lnTo>
                  <a:pt x="37812" y="473710"/>
                </a:lnTo>
                <a:lnTo>
                  <a:pt x="166904" y="420545"/>
                </a:lnTo>
                <a:close/>
              </a:path>
              <a:path w="2828925" h="482600">
                <a:moveTo>
                  <a:pt x="444339" y="378460"/>
                </a:moveTo>
                <a:lnTo>
                  <a:pt x="442815" y="378460"/>
                </a:lnTo>
                <a:lnTo>
                  <a:pt x="166904" y="420545"/>
                </a:lnTo>
                <a:lnTo>
                  <a:pt x="37812" y="473710"/>
                </a:lnTo>
                <a:lnTo>
                  <a:pt x="39985" y="473710"/>
                </a:lnTo>
                <a:lnTo>
                  <a:pt x="417796" y="416560"/>
                </a:lnTo>
                <a:lnTo>
                  <a:pt x="416780" y="396239"/>
                </a:lnTo>
                <a:lnTo>
                  <a:pt x="450232" y="396239"/>
                </a:lnTo>
                <a:lnTo>
                  <a:pt x="449419" y="391160"/>
                </a:lnTo>
                <a:lnTo>
                  <a:pt x="449165" y="383539"/>
                </a:lnTo>
                <a:lnTo>
                  <a:pt x="449038" y="382270"/>
                </a:lnTo>
                <a:lnTo>
                  <a:pt x="448276" y="381000"/>
                </a:lnTo>
                <a:lnTo>
                  <a:pt x="445863" y="379729"/>
                </a:lnTo>
                <a:lnTo>
                  <a:pt x="444339" y="378460"/>
                </a:lnTo>
                <a:close/>
              </a:path>
              <a:path w="2828925" h="482600">
                <a:moveTo>
                  <a:pt x="34887" y="463028"/>
                </a:moveTo>
                <a:lnTo>
                  <a:pt x="33621" y="463550"/>
                </a:lnTo>
                <a:lnTo>
                  <a:pt x="35030" y="463550"/>
                </a:lnTo>
                <a:lnTo>
                  <a:pt x="34887" y="463028"/>
                </a:lnTo>
                <a:close/>
              </a:path>
              <a:path w="2828925" h="482600">
                <a:moveTo>
                  <a:pt x="121084" y="427534"/>
                </a:moveTo>
                <a:lnTo>
                  <a:pt x="75227" y="434528"/>
                </a:lnTo>
                <a:lnTo>
                  <a:pt x="31962" y="452346"/>
                </a:lnTo>
                <a:lnTo>
                  <a:pt x="34887" y="463028"/>
                </a:lnTo>
                <a:lnTo>
                  <a:pt x="121084" y="427534"/>
                </a:lnTo>
                <a:close/>
              </a:path>
              <a:path w="2828925" h="482600">
                <a:moveTo>
                  <a:pt x="27615" y="441791"/>
                </a:moveTo>
                <a:lnTo>
                  <a:pt x="26509" y="441960"/>
                </a:lnTo>
                <a:lnTo>
                  <a:pt x="29430" y="453389"/>
                </a:lnTo>
                <a:lnTo>
                  <a:pt x="30675" y="452877"/>
                </a:lnTo>
                <a:lnTo>
                  <a:pt x="27615" y="441791"/>
                </a:lnTo>
                <a:close/>
              </a:path>
              <a:path w="2828925" h="482600">
                <a:moveTo>
                  <a:pt x="30675" y="452877"/>
                </a:moveTo>
                <a:lnTo>
                  <a:pt x="29430" y="453389"/>
                </a:lnTo>
                <a:lnTo>
                  <a:pt x="30817" y="453389"/>
                </a:lnTo>
                <a:lnTo>
                  <a:pt x="30675" y="452877"/>
                </a:lnTo>
                <a:close/>
              </a:path>
              <a:path w="2828925" h="482600">
                <a:moveTo>
                  <a:pt x="29014" y="441577"/>
                </a:moveTo>
                <a:lnTo>
                  <a:pt x="27615" y="441791"/>
                </a:lnTo>
                <a:lnTo>
                  <a:pt x="30675" y="452877"/>
                </a:lnTo>
                <a:lnTo>
                  <a:pt x="31962" y="452346"/>
                </a:lnTo>
                <a:lnTo>
                  <a:pt x="29014" y="441577"/>
                </a:lnTo>
                <a:close/>
              </a:path>
              <a:path w="2828925" h="482600">
                <a:moveTo>
                  <a:pt x="75227" y="434528"/>
                </a:moveTo>
                <a:lnTo>
                  <a:pt x="29014" y="441577"/>
                </a:lnTo>
                <a:lnTo>
                  <a:pt x="31962" y="452346"/>
                </a:lnTo>
                <a:lnTo>
                  <a:pt x="75227" y="434528"/>
                </a:lnTo>
                <a:close/>
              </a:path>
              <a:path w="2828925" h="482600">
                <a:moveTo>
                  <a:pt x="2803491" y="33020"/>
                </a:moveTo>
                <a:lnTo>
                  <a:pt x="2736689" y="33020"/>
                </a:lnTo>
                <a:lnTo>
                  <a:pt x="2749516" y="35560"/>
                </a:lnTo>
                <a:lnTo>
                  <a:pt x="2755612" y="38100"/>
                </a:lnTo>
                <a:lnTo>
                  <a:pt x="2787743" y="67310"/>
                </a:lnTo>
                <a:lnTo>
                  <a:pt x="2795578" y="385455"/>
                </a:lnTo>
                <a:lnTo>
                  <a:pt x="2795236" y="391160"/>
                </a:lnTo>
                <a:lnTo>
                  <a:pt x="2776186" y="430529"/>
                </a:lnTo>
                <a:lnTo>
                  <a:pt x="2760819" y="441960"/>
                </a:lnTo>
                <a:lnTo>
                  <a:pt x="2754977" y="445770"/>
                </a:lnTo>
                <a:lnTo>
                  <a:pt x="2749008" y="447039"/>
                </a:lnTo>
                <a:lnTo>
                  <a:pt x="2742658" y="449579"/>
                </a:lnTo>
                <a:lnTo>
                  <a:pt x="2736181" y="449579"/>
                </a:lnTo>
                <a:lnTo>
                  <a:pt x="2729323" y="450850"/>
                </a:lnTo>
                <a:lnTo>
                  <a:pt x="2802427" y="450850"/>
                </a:lnTo>
                <a:lnTo>
                  <a:pt x="2824446" y="412750"/>
                </a:lnTo>
                <a:lnTo>
                  <a:pt x="2828600" y="385455"/>
                </a:lnTo>
                <a:lnTo>
                  <a:pt x="2828510" y="97789"/>
                </a:lnTo>
                <a:lnTo>
                  <a:pt x="2820128" y="58420"/>
                </a:lnTo>
                <a:lnTo>
                  <a:pt x="2810095" y="40639"/>
                </a:lnTo>
                <a:lnTo>
                  <a:pt x="2803491" y="33020"/>
                </a:lnTo>
                <a:close/>
              </a:path>
              <a:path w="2828925" h="482600">
                <a:moveTo>
                  <a:pt x="115380" y="417992"/>
                </a:moveTo>
                <a:lnTo>
                  <a:pt x="26277" y="431583"/>
                </a:lnTo>
                <a:lnTo>
                  <a:pt x="29014" y="441577"/>
                </a:lnTo>
                <a:lnTo>
                  <a:pt x="75227" y="434528"/>
                </a:lnTo>
                <a:lnTo>
                  <a:pt x="115380" y="417992"/>
                </a:lnTo>
                <a:close/>
              </a:path>
              <a:path w="2828925" h="482600">
                <a:moveTo>
                  <a:pt x="465564" y="367029"/>
                </a:moveTo>
                <a:lnTo>
                  <a:pt x="445736" y="367029"/>
                </a:lnTo>
                <a:lnTo>
                  <a:pt x="450435" y="368300"/>
                </a:lnTo>
                <a:lnTo>
                  <a:pt x="457674" y="374650"/>
                </a:lnTo>
                <a:lnTo>
                  <a:pt x="459833" y="378460"/>
                </a:lnTo>
                <a:lnTo>
                  <a:pt x="460138" y="384810"/>
                </a:lnTo>
                <a:lnTo>
                  <a:pt x="460341" y="389889"/>
                </a:lnTo>
                <a:lnTo>
                  <a:pt x="460976" y="394970"/>
                </a:lnTo>
                <a:lnTo>
                  <a:pt x="484725" y="430529"/>
                </a:lnTo>
                <a:lnTo>
                  <a:pt x="488408" y="431800"/>
                </a:lnTo>
                <a:lnTo>
                  <a:pt x="492853" y="434339"/>
                </a:lnTo>
                <a:lnTo>
                  <a:pt x="498060" y="436879"/>
                </a:lnTo>
                <a:lnTo>
                  <a:pt x="503140" y="438150"/>
                </a:lnTo>
                <a:lnTo>
                  <a:pt x="508601" y="439420"/>
                </a:lnTo>
                <a:lnTo>
                  <a:pt x="2734530" y="439420"/>
                </a:lnTo>
                <a:lnTo>
                  <a:pt x="2762851" y="427989"/>
                </a:lnTo>
                <a:lnTo>
                  <a:pt x="509109" y="427989"/>
                </a:lnTo>
                <a:lnTo>
                  <a:pt x="504791" y="426720"/>
                </a:lnTo>
                <a:lnTo>
                  <a:pt x="500854" y="425450"/>
                </a:lnTo>
                <a:lnTo>
                  <a:pt x="496663" y="424179"/>
                </a:lnTo>
                <a:lnTo>
                  <a:pt x="493234" y="422910"/>
                </a:lnTo>
                <a:lnTo>
                  <a:pt x="491075" y="421639"/>
                </a:lnTo>
                <a:lnTo>
                  <a:pt x="484090" y="415289"/>
                </a:lnTo>
                <a:lnTo>
                  <a:pt x="478375" y="408939"/>
                </a:lnTo>
                <a:lnTo>
                  <a:pt x="475962" y="403860"/>
                </a:lnTo>
                <a:lnTo>
                  <a:pt x="473930" y="400050"/>
                </a:lnTo>
                <a:lnTo>
                  <a:pt x="472787" y="396239"/>
                </a:lnTo>
                <a:lnTo>
                  <a:pt x="471644" y="391160"/>
                </a:lnTo>
                <a:lnTo>
                  <a:pt x="471263" y="387350"/>
                </a:lnTo>
                <a:lnTo>
                  <a:pt x="470755" y="374650"/>
                </a:lnTo>
                <a:lnTo>
                  <a:pt x="467072" y="368300"/>
                </a:lnTo>
                <a:lnTo>
                  <a:pt x="465564" y="367029"/>
                </a:lnTo>
                <a:close/>
              </a:path>
              <a:path w="2828925" h="482600">
                <a:moveTo>
                  <a:pt x="160431" y="399438"/>
                </a:moveTo>
                <a:lnTo>
                  <a:pt x="23207" y="420370"/>
                </a:lnTo>
                <a:lnTo>
                  <a:pt x="26277" y="431583"/>
                </a:lnTo>
                <a:lnTo>
                  <a:pt x="115380" y="417992"/>
                </a:lnTo>
                <a:lnTo>
                  <a:pt x="160431" y="399438"/>
                </a:lnTo>
                <a:close/>
              </a:path>
              <a:path w="2828925" h="482600">
                <a:moveTo>
                  <a:pt x="2761733" y="54610"/>
                </a:moveTo>
                <a:lnTo>
                  <a:pt x="2735546" y="54610"/>
                </a:lnTo>
                <a:lnTo>
                  <a:pt x="2739991" y="55879"/>
                </a:lnTo>
                <a:lnTo>
                  <a:pt x="2743801" y="57150"/>
                </a:lnTo>
                <a:lnTo>
                  <a:pt x="2748119" y="58420"/>
                </a:lnTo>
                <a:lnTo>
                  <a:pt x="2751548" y="60960"/>
                </a:lnTo>
                <a:lnTo>
                  <a:pt x="2753580" y="62229"/>
                </a:lnTo>
                <a:lnTo>
                  <a:pt x="2773519" y="95250"/>
                </a:lnTo>
                <a:lnTo>
                  <a:pt x="2773519" y="276860"/>
                </a:lnTo>
                <a:lnTo>
                  <a:pt x="2773392" y="387350"/>
                </a:lnTo>
                <a:lnTo>
                  <a:pt x="2753580" y="421639"/>
                </a:lnTo>
                <a:lnTo>
                  <a:pt x="2745325" y="425450"/>
                </a:lnTo>
                <a:lnTo>
                  <a:pt x="2741515" y="426720"/>
                </a:lnTo>
                <a:lnTo>
                  <a:pt x="2736943" y="427989"/>
                </a:lnTo>
                <a:lnTo>
                  <a:pt x="2762851" y="427989"/>
                </a:lnTo>
                <a:lnTo>
                  <a:pt x="2784187" y="391160"/>
                </a:lnTo>
                <a:lnTo>
                  <a:pt x="2784529" y="385455"/>
                </a:lnTo>
                <a:lnTo>
                  <a:pt x="2784504" y="97789"/>
                </a:lnTo>
                <a:lnTo>
                  <a:pt x="2768439" y="59689"/>
                </a:lnTo>
                <a:lnTo>
                  <a:pt x="2761733" y="54610"/>
                </a:lnTo>
                <a:close/>
              </a:path>
              <a:path w="2828925" h="482600">
                <a:moveTo>
                  <a:pt x="207056" y="404008"/>
                </a:moveTo>
                <a:lnTo>
                  <a:pt x="161245" y="410996"/>
                </a:lnTo>
                <a:lnTo>
                  <a:pt x="121084" y="427534"/>
                </a:lnTo>
                <a:lnTo>
                  <a:pt x="166904" y="420545"/>
                </a:lnTo>
                <a:lnTo>
                  <a:pt x="207056" y="404008"/>
                </a:lnTo>
                <a:close/>
              </a:path>
              <a:path w="2828925" h="482600">
                <a:moveTo>
                  <a:pt x="206305" y="392441"/>
                </a:moveTo>
                <a:lnTo>
                  <a:pt x="160431" y="399438"/>
                </a:lnTo>
                <a:lnTo>
                  <a:pt x="115380" y="417992"/>
                </a:lnTo>
                <a:lnTo>
                  <a:pt x="161245" y="410996"/>
                </a:lnTo>
                <a:lnTo>
                  <a:pt x="206305" y="392441"/>
                </a:lnTo>
                <a:close/>
              </a:path>
              <a:path w="2828925" h="482600">
                <a:moveTo>
                  <a:pt x="252107" y="385455"/>
                </a:moveTo>
                <a:lnTo>
                  <a:pt x="206305" y="392441"/>
                </a:lnTo>
                <a:lnTo>
                  <a:pt x="161245" y="410996"/>
                </a:lnTo>
                <a:lnTo>
                  <a:pt x="207056" y="404008"/>
                </a:lnTo>
                <a:lnTo>
                  <a:pt x="252107" y="385455"/>
                </a:lnTo>
                <a:close/>
              </a:path>
              <a:path w="2828925" h="482600">
                <a:moveTo>
                  <a:pt x="447133" y="355600"/>
                </a:moveTo>
                <a:lnTo>
                  <a:pt x="439513" y="356870"/>
                </a:lnTo>
                <a:lnTo>
                  <a:pt x="252107" y="385455"/>
                </a:lnTo>
                <a:lnTo>
                  <a:pt x="207056" y="404008"/>
                </a:lnTo>
                <a:lnTo>
                  <a:pt x="441164" y="368300"/>
                </a:lnTo>
                <a:lnTo>
                  <a:pt x="445736" y="367029"/>
                </a:lnTo>
                <a:lnTo>
                  <a:pt x="465564" y="367029"/>
                </a:lnTo>
                <a:lnTo>
                  <a:pt x="455007" y="358139"/>
                </a:lnTo>
                <a:lnTo>
                  <a:pt x="447133" y="355600"/>
                </a:lnTo>
                <a:close/>
              </a:path>
              <a:path w="2828925" h="482600">
                <a:moveTo>
                  <a:pt x="2741642" y="44450"/>
                </a:moveTo>
                <a:lnTo>
                  <a:pt x="504918" y="44450"/>
                </a:lnTo>
                <a:lnTo>
                  <a:pt x="499457" y="45720"/>
                </a:lnTo>
                <a:lnTo>
                  <a:pt x="494504" y="48260"/>
                </a:lnTo>
                <a:lnTo>
                  <a:pt x="489551" y="49529"/>
                </a:lnTo>
                <a:lnTo>
                  <a:pt x="484725" y="53339"/>
                </a:lnTo>
                <a:lnTo>
                  <a:pt x="476343" y="59689"/>
                </a:lnTo>
                <a:lnTo>
                  <a:pt x="469358" y="68579"/>
                </a:lnTo>
                <a:lnTo>
                  <a:pt x="460087" y="284479"/>
                </a:lnTo>
                <a:lnTo>
                  <a:pt x="456150" y="289560"/>
                </a:lnTo>
                <a:lnTo>
                  <a:pt x="206305" y="392441"/>
                </a:lnTo>
                <a:lnTo>
                  <a:pt x="252107" y="385455"/>
                </a:lnTo>
                <a:lnTo>
                  <a:pt x="454118" y="302260"/>
                </a:lnTo>
                <a:lnTo>
                  <a:pt x="471212" y="97789"/>
                </a:lnTo>
                <a:lnTo>
                  <a:pt x="471517" y="92710"/>
                </a:lnTo>
                <a:lnTo>
                  <a:pt x="478375" y="74929"/>
                </a:lnTo>
                <a:lnTo>
                  <a:pt x="484090" y="67310"/>
                </a:lnTo>
                <a:lnTo>
                  <a:pt x="507712" y="54610"/>
                </a:lnTo>
                <a:lnTo>
                  <a:pt x="2761733" y="54610"/>
                </a:lnTo>
                <a:lnTo>
                  <a:pt x="2760057" y="53339"/>
                </a:lnTo>
                <a:lnTo>
                  <a:pt x="2756374" y="50800"/>
                </a:lnTo>
                <a:lnTo>
                  <a:pt x="2751802" y="48260"/>
                </a:lnTo>
                <a:lnTo>
                  <a:pt x="2746722" y="46989"/>
                </a:lnTo>
                <a:lnTo>
                  <a:pt x="2741642" y="44450"/>
                </a:lnTo>
                <a:close/>
              </a:path>
              <a:path w="2828925" h="482600">
                <a:moveTo>
                  <a:pt x="2729577" y="43179"/>
                </a:moveTo>
                <a:lnTo>
                  <a:pt x="515967" y="43179"/>
                </a:lnTo>
                <a:lnTo>
                  <a:pt x="510125" y="44450"/>
                </a:lnTo>
                <a:lnTo>
                  <a:pt x="2736054" y="44450"/>
                </a:lnTo>
                <a:lnTo>
                  <a:pt x="2729577" y="43179"/>
                </a:lnTo>
                <a:close/>
              </a:path>
              <a:path w="2828925" h="482600">
                <a:moveTo>
                  <a:pt x="2738340" y="0"/>
                </a:moveTo>
                <a:lnTo>
                  <a:pt x="503648" y="0"/>
                </a:lnTo>
                <a:lnTo>
                  <a:pt x="493615" y="2539"/>
                </a:lnTo>
                <a:lnTo>
                  <a:pt x="475073" y="7620"/>
                </a:lnTo>
                <a:lnTo>
                  <a:pt x="466945" y="12700"/>
                </a:lnTo>
                <a:lnTo>
                  <a:pt x="459833" y="16510"/>
                </a:lnTo>
                <a:lnTo>
                  <a:pt x="458690" y="17779"/>
                </a:lnTo>
                <a:lnTo>
                  <a:pt x="2785965" y="17779"/>
                </a:lnTo>
                <a:lnTo>
                  <a:pt x="2783679" y="15239"/>
                </a:lnTo>
                <a:lnTo>
                  <a:pt x="2775805" y="11429"/>
                </a:lnTo>
                <a:lnTo>
                  <a:pt x="2766788" y="6350"/>
                </a:lnTo>
                <a:lnTo>
                  <a:pt x="2757898" y="3810"/>
                </a:lnTo>
                <a:lnTo>
                  <a:pt x="2748119" y="1270"/>
                </a:lnTo>
                <a:lnTo>
                  <a:pt x="2738340" y="0"/>
                </a:lnTo>
                <a:close/>
              </a:path>
            </a:pathLst>
          </a:custGeom>
          <a:solidFill>
            <a:srgbClr val="527754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85728"/>
            <a:ext cx="2214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122238">
              <a:spcBef>
                <a:spcPts val="1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buodgette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сумка, кошелек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37"/>
          <p:cNvSpPr>
            <a:spLocks noChangeArrowheads="1"/>
          </p:cNvSpPr>
          <p:nvPr/>
        </p:nvSpPr>
        <p:spPr bwMode="auto">
          <a:xfrm>
            <a:off x="642910" y="1643050"/>
            <a:ext cx="2071702" cy="1285884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object 38"/>
          <p:cNvSpPr>
            <a:spLocks noChangeArrowheads="1"/>
          </p:cNvSpPr>
          <p:nvPr/>
        </p:nvSpPr>
        <p:spPr bwMode="auto">
          <a:xfrm>
            <a:off x="6357950" y="1500174"/>
            <a:ext cx="2071702" cy="1357322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округа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безвозмездные и безвозвратные поступления денежных средств в бюджет округа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060848"/>
            <a:ext cx="2520280" cy="427809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НКРФ (налог на доходы физических лиц, акцизы по подакцизным товарам, налог на имущество физических лиц, земельный налог, ЕСХН, налог, взимаемый в связи с применением упрощенной системы налогообложения, налог, взимаемый в связи с применением патентной системы налогообложения и госпошлина)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060848"/>
            <a:ext cx="2438582" cy="452431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 доходов и сборов, установленных  законодательством РФ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(доходы от использования муниципального имущества, плата за негативное воздействие на окружающую среду, доходы от оказания платных услуг и компенсации затрат государства, доходы от продажи имущества и земельных участков, штрафы за нарушение законодательства и др.)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060848"/>
            <a:ext cx="2500330" cy="4247317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(межбюджетные трансферты в виде дотаций,  субвенций,   субсидий, иных межбюджетных трансфертов)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32970"/>
          <a:ext cx="8319868" cy="516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сборы, установленные законодательством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зачисления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Акцизы,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3.Налоги со специальными налоговыми режимами,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Налог на имущество физических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Государственная пошлина ( в зависимости от установленных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полномочий)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376518" cy="220641"/>
          </a:xfrm>
        </p:spPr>
        <p:txBody>
          <a:bodyPr>
            <a:normAutofit fontScale="92500" lnSpcReduction="10000"/>
          </a:bodyPr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5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95536" y="476672"/>
            <a:ext cx="8229600" cy="65403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Зачисление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налогов на территории округа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бюджета округа на 2024-2026 годы, тыс. руб.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108952" cy="473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72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7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706 945,5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713 604,1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-6 658,6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687 494,4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687 494,4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58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объём условно утверждённых расходов (2,5%)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8 913,4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673 619,7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673 619,7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95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объём условно утверждённых расходов (5,0%)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17 145,1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проекта на 2024 год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7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706 945,5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713 604,1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066800"/>
            <a:ext cx="2057400" cy="2438400"/>
          </a:xfrm>
          <a:prstGeom prst="homePlate">
            <a:avLst>
              <a:gd name="adj" fmla="val 41299"/>
            </a:avLst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151 737,4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(21,5%)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3886200"/>
            <a:ext cx="2057400" cy="2133601"/>
          </a:xfrm>
          <a:prstGeom prst="homePlate">
            <a:avLst>
              <a:gd name="adj" fmla="val 41328"/>
            </a:avLst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Безвозмезд-ные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555 208,1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(78,5%)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8" y="990600"/>
            <a:ext cx="2883877" cy="609600"/>
          </a:xfrm>
          <a:prstGeom prst="homePlate">
            <a:avLst>
              <a:gd name="adj" fmla="val 1336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335 035,8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14 818,2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400" y="1676400"/>
            <a:ext cx="2883877" cy="60960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101 330,2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63 088,7 тыс.руб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81 746,0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46 818,4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18 176,8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52 589,9 тыс.руб. </a:t>
            </a:r>
            <a:endParaRPr lang="ru-RU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6519446"/>
            <a:ext cx="6324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63 % от общего объема составляют расходы социальной сферы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 2024-2026 годы, тыс. руб.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46" y="1017589"/>
            <a:ext cx="8543956" cy="4715667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Программное бюджетирование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общественной значимости ожидаемых и конечных результатов использования бюджетных средств.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683568" y="378904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275856" y="342900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5868144" y="314096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16200000">
            <a:off x="5515821" y="3997347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851525" y="442939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15616" y="566124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округа на 2024 -2026 годы сформирован в «программном» формате на основе 11 муниципальных программ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Программный бюджет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3843</TotalTime>
  <Words>1155</Words>
  <Application>Microsoft Office PowerPoint</Application>
  <PresentationFormat>Экран (4:3)</PresentationFormat>
  <Paragraphs>239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Ординский муниципальный округ</vt:lpstr>
      <vt:lpstr>БЮДЖЕТ – это план доходов и расходов на определенный период Доходы – Расходы = Дефицит (Профицит)</vt:lpstr>
      <vt:lpstr>Какие бывают бюджеты?</vt:lpstr>
      <vt:lpstr>Доходы бюджета округа</vt:lpstr>
      <vt:lpstr>Слайд 5</vt:lpstr>
      <vt:lpstr>Основные параметры бюджета округа на 2024-2026 годы, тыс. руб.</vt:lpstr>
      <vt:lpstr>Основные параметры проекта на 2024 год </vt:lpstr>
      <vt:lpstr>Расходная часть бюджета  на 2024-2026 годы, тыс. руб.</vt:lpstr>
      <vt:lpstr>Слайд 9</vt:lpstr>
      <vt:lpstr>Муниципальные программы в 2024 году</vt:lpstr>
      <vt:lpstr>Реализация программы "Комфортный край"</vt:lpstr>
      <vt:lpstr>Формирование современной городской среды – средства направлены на обустройство "Заводского парка" с. Ашап ниже дома №22 по ул. Переулок Советский в сумме 5 321,4 тыс. руб.</vt:lpstr>
      <vt:lpstr>Слайд 13</vt:lpstr>
      <vt:lpstr>Непрограммные  расходы  (средства бюджета Ординского муниципального округа)</vt:lpstr>
      <vt:lpstr>Реализация мероприятий с участием средств самообложения граждан тыс.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Ординский район</dc:title>
  <cp:lastModifiedBy>Анна Вениаминовна Буторина</cp:lastModifiedBy>
  <cp:revision>428</cp:revision>
  <dcterms:modified xsi:type="dcterms:W3CDTF">2023-10-24T03:10:02Z</dcterms:modified>
</cp:coreProperties>
</file>