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colors6.xml" ContentType="application/vnd.openxmlformats-officedocument.drawingml.diagramColors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25"/>
  </p:notesMasterIdLst>
  <p:sldIdLst>
    <p:sldId id="312" r:id="rId2"/>
    <p:sldId id="372" r:id="rId3"/>
    <p:sldId id="419" r:id="rId4"/>
    <p:sldId id="411" r:id="rId5"/>
    <p:sldId id="413" r:id="rId6"/>
    <p:sldId id="393" r:id="rId7"/>
    <p:sldId id="415" r:id="rId8"/>
    <p:sldId id="416" r:id="rId9"/>
    <p:sldId id="397" r:id="rId10"/>
    <p:sldId id="387" r:id="rId11"/>
    <p:sldId id="417" r:id="rId12"/>
    <p:sldId id="357" r:id="rId13"/>
    <p:sldId id="365" r:id="rId14"/>
    <p:sldId id="362" r:id="rId15"/>
    <p:sldId id="405" r:id="rId16"/>
    <p:sldId id="406" r:id="rId17"/>
    <p:sldId id="364" r:id="rId18"/>
    <p:sldId id="291" r:id="rId19"/>
    <p:sldId id="420" r:id="rId20"/>
    <p:sldId id="408" r:id="rId21"/>
    <p:sldId id="414" r:id="rId22"/>
    <p:sldId id="410" r:id="rId23"/>
    <p:sldId id="418" r:id="rId24"/>
  </p:sldIdLst>
  <p:sldSz cx="9144000" cy="6858000" type="screen4x3"/>
  <p:notesSz cx="681355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FF99"/>
    <a:srgbClr val="FFFF66"/>
    <a:srgbClr val="66FF33"/>
    <a:srgbClr val="FFCCFF"/>
    <a:srgbClr val="F5E3EF"/>
    <a:srgbClr val="FFCC99"/>
    <a:srgbClr val="FF6699"/>
    <a:srgbClr val="FF9900"/>
    <a:srgbClr val="FF99FF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7" autoAdjust="0"/>
    <p:restoredTop sz="85538" autoAdjust="0"/>
  </p:normalViewPr>
  <p:slideViewPr>
    <p:cSldViewPr>
      <p:cViewPr>
        <p:scale>
          <a:sx n="70" d="100"/>
          <a:sy n="70" d="100"/>
        </p:scale>
        <p:origin x="-2100" y="-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view3D>
      <c:rotX val="10"/>
      <c:depthPercent val="100"/>
      <c:rAngAx val="1"/>
    </c:view3D>
    <c:plotArea>
      <c:layout>
        <c:manualLayout>
          <c:layoutTarget val="inner"/>
          <c:xMode val="edge"/>
          <c:yMode val="edge"/>
          <c:x val="6.0346587926509598E-2"/>
          <c:y val="3.1159420289855091E-2"/>
          <c:w val="0.86023241469816658"/>
          <c:h val="0.8476488563929689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-8.9384371508017726E-3"/>
                  <c:y val="-2.27278104321468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8E-4CFD-BD58-2C3DCE8E32F5}"/>
                </c:ext>
              </c:extLst>
            </c:dLbl>
            <c:dLbl>
              <c:idx val="1"/>
              <c:layout>
                <c:manualLayout>
                  <c:x val="-6.2798523946885716E-3"/>
                  <c:y val="-2.14223134080078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8E-4CFD-BD58-2C3DCE8E32F5}"/>
                </c:ext>
              </c:extLst>
            </c:dLbl>
            <c:dLbl>
              <c:idx val="2"/>
              <c:layout>
                <c:manualLayout>
                  <c:x val="-1.3415191912892081E-2"/>
                  <c:y val="-2.13679716091826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8E-4CFD-BD58-2C3DCE8E32F5}"/>
                </c:ext>
              </c:extLst>
            </c:dLbl>
            <c:dLbl>
              <c:idx val="3"/>
              <c:layout>
                <c:manualLayout>
                  <c:x val="-6.1728395061728504E-3"/>
                  <c:y val="-3.086635926983940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8E-4CFD-BD58-2C3DCE8E32F5}"/>
                </c:ext>
              </c:extLst>
            </c:dLbl>
            <c:dLbl>
              <c:idx val="4"/>
              <c:layout>
                <c:manualLayout>
                  <c:x val="4.6296296296295834E-3"/>
                  <c:y val="-0.1206594044184629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8E-4CFD-BD58-2C3DCE8E32F5}"/>
                </c:ext>
              </c:extLst>
            </c:dLbl>
            <c:dLbl>
              <c:idx val="5"/>
              <c:layout>
                <c:manualLayout>
                  <c:x val="3.086419753086531E-3"/>
                  <c:y val="-3.367239193073385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8E-4CFD-BD58-2C3DCE8E32F5}"/>
                </c:ext>
              </c:extLst>
            </c:dLbl>
            <c:dLbl>
              <c:idx val="6"/>
              <c:layout>
                <c:manualLayout>
                  <c:x val="0"/>
                  <c:y val="-5.050858789610099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08E-4CFD-BD58-2C3DCE8E32F5}"/>
                </c:ext>
              </c:extLst>
            </c:dLbl>
            <c:dLbl>
              <c:idx val="7"/>
              <c:layout>
                <c:manualLayout>
                  <c:x val="3.086419753086531E-3"/>
                  <c:y val="-4.209048991342040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8E-4CFD-BD58-2C3DCE8E32F5}"/>
                </c:ext>
              </c:extLst>
            </c:dLbl>
            <c:dLbl>
              <c:idx val="8"/>
              <c:layout>
                <c:manualLayout>
                  <c:x val="-7.7160493827164375E-3"/>
                  <c:y val="-1.40301633044724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08E-4CFD-BD58-2C3DCE8E32F5}"/>
                </c:ext>
              </c:extLst>
            </c:dLbl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Налог. и неналог. доходы</c:v>
                </c:pt>
                <c:pt idx="2">
                  <c:v>Безвозм.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793.9</c:v>
                </c:pt>
                <c:pt idx="1">
                  <c:v>165.3</c:v>
                </c:pt>
                <c:pt idx="2">
                  <c:v>628.6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08E-4CFD-BD58-2C3DCE8E32F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>
                <c:manualLayout>
                  <c:x val="2.4691406148488863E-2"/>
                  <c:y val="-2.060718642564069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08E-4CFD-BD58-2C3DCE8E32F5}"/>
                </c:ext>
              </c:extLst>
            </c:dLbl>
            <c:dLbl>
              <c:idx val="1"/>
              <c:layout>
                <c:manualLayout>
                  <c:x val="8.1438891920688206E-3"/>
                  <c:y val="-3.539813685261174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08E-4CFD-BD58-2C3DCE8E32F5}"/>
                </c:ext>
              </c:extLst>
            </c:dLbl>
            <c:dLbl>
              <c:idx val="2"/>
              <c:layout>
                <c:manualLayout>
                  <c:x val="2.5547023206257635E-2"/>
                  <c:y val="-2.314812761080925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08E-4CFD-BD58-2C3DCE8E32F5}"/>
                </c:ext>
              </c:extLst>
            </c:dLbl>
            <c:dLbl>
              <c:idx val="3"/>
              <c:layout>
                <c:manualLayout>
                  <c:x val="-1.5432098765432638E-3"/>
                  <c:y val="-8.97930451486290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08E-4CFD-BD58-2C3DCE8E32F5}"/>
                </c:ext>
              </c:extLst>
            </c:dLbl>
            <c:dLbl>
              <c:idx val="4"/>
              <c:layout>
                <c:manualLayout>
                  <c:x val="2.3148148148148147E-2"/>
                  <c:y val="-0.151525763688302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08E-4CFD-BD58-2C3DCE8E32F5}"/>
                </c:ext>
              </c:extLst>
            </c:dLbl>
            <c:dLbl>
              <c:idx val="5"/>
              <c:layout>
                <c:manualLayout>
                  <c:x val="1.5432098765432481E-2"/>
                  <c:y val="-5.050858789610099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08E-4CFD-BD58-2C3DCE8E32F5}"/>
                </c:ext>
              </c:extLst>
            </c:dLbl>
            <c:dLbl>
              <c:idx val="6"/>
              <c:layout>
                <c:manualLayout>
                  <c:x val="0"/>
                  <c:y val="-6.734478386146779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08E-4CFD-BD58-2C3DCE8E32F5}"/>
                </c:ext>
              </c:extLst>
            </c:dLbl>
            <c:dLbl>
              <c:idx val="7"/>
              <c:layout>
                <c:manualLayout>
                  <c:x val="0"/>
                  <c:y val="-7.01508165223622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08E-4CFD-BD58-2C3DCE8E32F5}"/>
                </c:ext>
              </c:extLst>
            </c:dLbl>
            <c:dLbl>
              <c:idx val="8"/>
              <c:layout>
                <c:manualLayout>
                  <c:x val="1.0802469135802947E-2"/>
                  <c:y val="-5.89266858787844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08E-4CFD-BD58-2C3DCE8E32F5}"/>
                </c:ext>
              </c:extLst>
            </c:dLbl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Налог. и неналог. доходы</c:v>
                </c:pt>
                <c:pt idx="2">
                  <c:v>Безвозм. поступления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792.4</c:v>
                </c:pt>
                <c:pt idx="1">
                  <c:v>159.6</c:v>
                </c:pt>
                <c:pt idx="2">
                  <c:v>632.79999999999995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108E-4CFD-BD58-2C3DCE8E32F5}"/>
            </c:ext>
          </c:extLst>
        </c:ser>
        <c:shape val="cylinder"/>
        <c:axId val="155896448"/>
        <c:axId val="156070656"/>
        <c:axId val="156119488"/>
      </c:bar3DChart>
      <c:catAx>
        <c:axId val="1558964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6070656"/>
        <c:crosses val="autoZero"/>
        <c:auto val="1"/>
        <c:lblAlgn val="ctr"/>
        <c:lblOffset val="100"/>
      </c:catAx>
      <c:valAx>
        <c:axId val="156070656"/>
        <c:scaling>
          <c:orientation val="minMax"/>
          <c:max val="700"/>
          <c:min val="0"/>
        </c:scaling>
        <c:axPos val="l"/>
        <c:majorGridlines/>
        <c:numFmt formatCode="#,##0" sourceLinked="0"/>
        <c:tickLblPos val="nextTo"/>
        <c:crossAx val="155896448"/>
        <c:crosses val="autoZero"/>
        <c:crossBetween val="between"/>
        <c:minorUnit val="20"/>
      </c:valAx>
      <c:serAx>
        <c:axId val="156119488"/>
        <c:scaling>
          <c:orientation val="minMax"/>
        </c:scaling>
        <c:delete val="1"/>
        <c:axPos val="b"/>
        <c:tickLblPos val="none"/>
        <c:crossAx val="156070656"/>
        <c:crosses val="autoZero"/>
      </c:serAx>
    </c:plotArea>
    <c:legend>
      <c:legendPos val="r"/>
      <c:layout>
        <c:manualLayout>
          <c:xMode val="edge"/>
          <c:yMode val="edge"/>
          <c:x val="0.89010511553702854"/>
          <c:y val="0.42227793894184418"/>
          <c:w val="0.10731776720979185"/>
          <c:h val="0.28612964497858828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autoTitleDeleted val="1"/>
    <c:view3D>
      <c:rotX val="10"/>
      <c:rAngAx val="1"/>
    </c:view3D>
    <c:plotArea>
      <c:layout>
        <c:manualLayout>
          <c:layoutTarget val="inner"/>
          <c:xMode val="edge"/>
          <c:yMode val="edge"/>
          <c:x val="7.4042638052597032E-2"/>
          <c:y val="2.8282440304718007E-2"/>
          <c:w val="0.80642632906180756"/>
          <c:h val="0.9027847128864996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-6.4102564102564534E-3"/>
                  <c:y val="-3.809523809523809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02-494D-8DCB-F3F835358AA6}"/>
                </c:ext>
              </c:extLst>
            </c:dLbl>
            <c:dLbl>
              <c:idx val="1"/>
              <c:layout>
                <c:manualLayout>
                  <c:x val="-3.2051282051282388E-3"/>
                  <c:y val="-3.57142857142857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02-494D-8DCB-F3F835358AA6}"/>
                </c:ext>
              </c:extLst>
            </c:dLbl>
            <c:dLbl>
              <c:idx val="2"/>
              <c:layout>
                <c:manualLayout>
                  <c:x val="-1.6025641025641025E-3"/>
                  <c:y val="-1.428571428571428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02-494D-8DCB-F3F835358AA6}"/>
                </c:ext>
              </c:extLst>
            </c:dLbl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 </c:v>
                </c:pt>
                <c:pt idx="1">
                  <c:v>Средства округа</c:v>
                </c:pt>
                <c:pt idx="2">
                  <c:v>Средства края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798.3</c:v>
                </c:pt>
                <c:pt idx="1">
                  <c:v>356</c:v>
                </c:pt>
                <c:pt idx="2" formatCode="General">
                  <c:v>442.3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702-494D-8DCB-F3F835358AA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>
                <c:manualLayout>
                  <c:x val="2.8846153846153848E-2"/>
                  <c:y val="-2.142857142857149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02-494D-8DCB-F3F835358AA6}"/>
                </c:ext>
              </c:extLst>
            </c:dLbl>
            <c:dLbl>
              <c:idx val="1"/>
              <c:layout>
                <c:manualLayout>
                  <c:x val="2.2435897435897939E-2"/>
                  <c:y val="-0.0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02-494D-8DCB-F3F835358AA6}"/>
                </c:ext>
              </c:extLst>
            </c:dLbl>
            <c:dLbl>
              <c:idx val="2"/>
              <c:layout>
                <c:manualLayout>
                  <c:x val="4.4871794871794893E-2"/>
                  <c:y val="-3.809523809523809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702-494D-8DCB-F3F835358AA6}"/>
                </c:ext>
              </c:extLst>
            </c:dLbl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 </c:v>
                </c:pt>
                <c:pt idx="1">
                  <c:v>Средства округа</c:v>
                </c:pt>
                <c:pt idx="2">
                  <c:v>Средства края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 formatCode="General">
                  <c:v>800.6</c:v>
                </c:pt>
                <c:pt idx="1">
                  <c:v>356</c:v>
                </c:pt>
                <c:pt idx="2">
                  <c:v>444.6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702-494D-8DCB-F3F835358AA6}"/>
            </c:ext>
          </c:extLst>
        </c:ser>
        <c:shape val="cylinder"/>
        <c:axId val="157600000"/>
        <c:axId val="157769728"/>
        <c:axId val="157609984"/>
      </c:bar3DChart>
      <c:catAx>
        <c:axId val="157600000"/>
        <c:scaling>
          <c:orientation val="minMax"/>
        </c:scaling>
        <c:axPos val="b"/>
        <c:numFmt formatCode="General" sourceLinked="0"/>
        <c:majorTickMark val="none"/>
        <c:tickLblPos val="none"/>
        <c:crossAx val="157769728"/>
        <c:crosses val="autoZero"/>
        <c:auto val="1"/>
        <c:lblAlgn val="ctr"/>
        <c:lblOffset val="100"/>
      </c:catAx>
      <c:valAx>
        <c:axId val="157769728"/>
        <c:scaling>
          <c:orientation val="minMax"/>
          <c:max val="700"/>
          <c:min val="0"/>
        </c:scaling>
        <c:axPos val="l"/>
        <c:majorGridlines/>
        <c:numFmt formatCode="0.0" sourceLinked="1"/>
        <c:majorTickMark val="none"/>
        <c:tickLblPos val="nextTo"/>
        <c:crossAx val="157600000"/>
        <c:crosses val="autoZero"/>
        <c:crossBetween val="between"/>
        <c:majorUnit val="200"/>
      </c:valAx>
      <c:serAx>
        <c:axId val="157609984"/>
        <c:scaling>
          <c:orientation val="minMax"/>
        </c:scaling>
        <c:delete val="1"/>
        <c:axPos val="b"/>
        <c:majorTickMark val="none"/>
        <c:tickLblPos val="none"/>
        <c:crossAx val="157769728"/>
        <c:crosses val="autoZero"/>
      </c:ser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50"/>
      <c:perspective val="30"/>
    </c:view3D>
    <c:plotArea>
      <c:layout>
        <c:manualLayout>
          <c:layoutTarget val="inner"/>
          <c:xMode val="edge"/>
          <c:yMode val="edge"/>
          <c:x val="2.7615548056493435E-2"/>
          <c:y val="6.8194009995325933E-2"/>
          <c:w val="0.94718722659667565"/>
          <c:h val="0.930284808911081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"/>
          <c:dPt>
            <c:idx val="0"/>
            <c:spPr>
              <a:solidFill>
                <a:srgbClr val="FF7C8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67D-4FF7-BB27-48EE62B2799E}"/>
              </c:ext>
            </c:extLst>
          </c:dPt>
          <c:dPt>
            <c:idx val="1"/>
            <c:spPr>
              <a:solidFill>
                <a:srgbClr val="FFFF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7D-4FF7-BB27-48EE62B2799E}"/>
              </c:ext>
            </c:extLst>
          </c:dPt>
          <c:dPt>
            <c:idx val="3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67D-4FF7-BB27-48EE62B2799E}"/>
              </c:ext>
            </c:extLst>
          </c:dPt>
          <c:dPt>
            <c:idx val="5"/>
            <c:spPr>
              <a:solidFill>
                <a:srgbClr val="CC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67D-4FF7-BB27-48EE62B2799E}"/>
              </c:ext>
            </c:extLst>
          </c:dPt>
          <c:dPt>
            <c:idx val="7"/>
            <c:spPr>
              <a:solidFill>
                <a:srgbClr val="99FF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67D-4FF7-BB27-48EE62B2799E}"/>
              </c:ext>
            </c:extLst>
          </c:dPt>
          <c:dLbls>
            <c:dLbl>
              <c:idx val="0"/>
              <c:layout>
                <c:manualLayout>
                  <c:x val="-0.18411242746033113"/>
                  <c:y val="-0.20481543172488217"/>
                </c:manualLayout>
              </c:layout>
              <c:dLblPos val="bestFit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67D-4FF7-BB27-48EE62B2799E}"/>
                </c:ext>
              </c:extLst>
            </c:dLbl>
            <c:dLbl>
              <c:idx val="1"/>
              <c:layout>
                <c:manualLayout>
                  <c:x val="2.9051987767584331E-2"/>
                  <c:y val="-3.0675348273774036E-2"/>
                </c:manualLayout>
              </c:layout>
              <c:dLblPos val="bestFit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0"/>
                  <c:y val="1.6078740157480315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dirty="0" err="1" smtClean="0">
                        <a:solidFill>
                          <a:schemeClr val="tx1"/>
                        </a:solidFill>
                      </a:rPr>
                      <a:t>Н</a:t>
                    </a:r>
                    <a:r>
                      <a:rPr lang="ru-RU" dirty="0" err="1" smtClean="0">
                        <a:solidFill>
                          <a:schemeClr val="tx1"/>
                        </a:solidFill>
                      </a:rPr>
                      <a:t>ац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. экономика</a:t>
                    </a:r>
                    <a:r>
                      <a:rPr lang="ru-RU" dirty="0">
                        <a:solidFill>
                          <a:schemeClr val="tx1"/>
                        </a:solidFill>
                      </a:rPr>
                      <a:t>
11%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SerName val="1"/>
              <c:showPercent val="1"/>
              <c:separator>
</c:separator>
            </c:dLbl>
            <c:dLbl>
              <c:idx val="3"/>
              <c:layout>
                <c:manualLayout>
                  <c:x val="-1.6025641025641025E-3"/>
                  <c:y val="-2.1576014536644459E-2"/>
                </c:manualLayout>
              </c:layout>
              <c:dLblPos val="bestFit"/>
              <c:showCatName val="1"/>
              <c:showPercent val="1"/>
              <c:separator>
</c:separator>
            </c:dLbl>
            <c:dLbl>
              <c:idx val="4"/>
              <c:layout>
                <c:manualLayout>
                  <c:x val="-7.9884161114476104E-2"/>
                  <c:y val="-1.0682616596002422E-2"/>
                </c:manualLayout>
              </c:layout>
              <c:dLblPos val="bestFit"/>
              <c:showCatName val="1"/>
              <c:showPercent val="1"/>
              <c:separator>
</c:separator>
            </c:dLbl>
            <c:dLbl>
              <c:idx val="5"/>
              <c:layout>
                <c:manualLayout>
                  <c:x val="-9.6611775691500104E-2"/>
                  <c:y val="-1.5361195235211018E-2"/>
                </c:manualLayout>
              </c:layout>
              <c:dLblPos val="bestFit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67D-4FF7-BB27-48EE62B2799E}"/>
                </c:ext>
              </c:extLst>
            </c:dLbl>
            <c:dLbl>
              <c:idx val="6"/>
              <c:layout>
                <c:manualLayout>
                  <c:x val="-4.4949777912376407E-2"/>
                  <c:y val="-5.9649505350292752E-2"/>
                </c:manualLayout>
              </c:layout>
              <c:dLblPos val="bestFit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67D-4FF7-BB27-48EE62B2799E}"/>
                </c:ext>
              </c:extLst>
            </c:dLbl>
            <c:dLbl>
              <c:idx val="7"/>
              <c:layout>
                <c:manualLayout>
                  <c:x val="2.8375984251968505E-2"/>
                  <c:y val="-3.5271956390066632E-2"/>
                </c:manualLayout>
              </c:layout>
              <c:dLblPos val="bestFit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67D-4FF7-BB27-48EE62B2799E}"/>
                </c:ext>
              </c:extLst>
            </c:dLbl>
            <c:dLbl>
              <c:idx val="8"/>
              <c:layout>
                <c:manualLayout>
                  <c:x val="1.9242469691289139E-2"/>
                  <c:y val="4.1463414634147683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П</a:t>
                    </a:r>
                    <a:r>
                      <a:rPr lang="ru-RU" dirty="0" smtClean="0"/>
                      <a:t>рочие расходы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0,2%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  <c:separator>
</c:separato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CatName val="1"/>
            <c:showPercent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Образование</c:v>
                </c:pt>
                <c:pt idx="1">
                  <c:v>ЖКХ</c:v>
                </c:pt>
                <c:pt idx="2">
                  <c:v>Нац. Экономика</c:v>
                </c:pt>
                <c:pt idx="3">
                  <c:v>Общегосуд. вопросы</c:v>
                </c:pt>
                <c:pt idx="4">
                  <c:v>Культура</c:v>
                </c:pt>
                <c:pt idx="5">
                  <c:v>Соц. политика</c:v>
                </c:pt>
                <c:pt idx="6">
                  <c:v>Физкультура и спорт</c:v>
                </c:pt>
                <c:pt idx="7">
                  <c:v>Нац. безопасность</c:v>
                </c:pt>
                <c:pt idx="8">
                  <c:v>Прочие расходы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363</c:v>
                </c:pt>
                <c:pt idx="1">
                  <c:v>136</c:v>
                </c:pt>
                <c:pt idx="2">
                  <c:v>85</c:v>
                </c:pt>
                <c:pt idx="3">
                  <c:v>91</c:v>
                </c:pt>
                <c:pt idx="4">
                  <c:v>47</c:v>
                </c:pt>
                <c:pt idx="5">
                  <c:v>37</c:v>
                </c:pt>
                <c:pt idx="6">
                  <c:v>23</c:v>
                </c:pt>
                <c:pt idx="7">
                  <c:v>14</c:v>
                </c:pt>
                <c:pt idx="8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67D-4FF7-BB27-48EE62B2799E}"/>
            </c:ext>
          </c:extLst>
        </c:ser>
      </c:pie3DChart>
      <c:spPr>
        <a:noFill/>
        <a:ln w="25392">
          <a:noFill/>
        </a:ln>
      </c:spPr>
    </c:plotArea>
    <c:plotVisOnly val="1"/>
    <c:dispBlanksAs val="zero"/>
  </c:chart>
  <c:txPr>
    <a:bodyPr/>
    <a:lstStyle/>
    <a:p>
      <a:pPr>
        <a:defRPr sz="1799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perspective val="30"/>
    </c:view3D>
    <c:plotArea>
      <c:layout>
        <c:manualLayout>
          <c:layoutTarget val="inner"/>
          <c:xMode val="edge"/>
          <c:yMode val="edge"/>
          <c:x val="2.0162947455446202E-2"/>
          <c:y val="8.8321503826106249E-2"/>
          <c:w val="0.97983705254456721"/>
          <c:h val="0.911678496173906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dPt>
            <c:idx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spPr>
              <a:solidFill>
                <a:srgbClr val="99FF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67E-4281-B8FA-3288E1804F28}"/>
              </c:ext>
            </c:extLst>
          </c:dPt>
          <c:dPt>
            <c:idx val="2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7E-4281-B8FA-3288E1804F28}"/>
              </c:ext>
            </c:extLst>
          </c:dPt>
          <c:dLbls>
            <c:dLbl>
              <c:idx val="0"/>
              <c:layout>
                <c:manualLayout>
                  <c:x val="-0.12594229035166846"/>
                  <c:y val="-0.17037580529706514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600" dirty="0" smtClean="0"/>
                      <a:t>Содержание </a:t>
                    </a:r>
                    <a:r>
                      <a:rPr lang="ru-RU" sz="1600" dirty="0"/>
                      <a:t>дорог </a:t>
                    </a:r>
                    <a:endParaRPr lang="ru-RU" sz="1600" dirty="0" smtClean="0"/>
                  </a:p>
                  <a:p>
                    <a:pPr>
                      <a:defRPr sz="16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600" dirty="0" smtClean="0"/>
                      <a:t>42 </a:t>
                    </a:r>
                    <a:r>
                      <a:rPr lang="ru-RU" sz="1600" dirty="0"/>
                      <a:t>750,2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showCatName val="1"/>
              <c:showSer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7E-4281-B8FA-3288E1804F28}"/>
                </c:ext>
              </c:extLst>
            </c:dLbl>
            <c:dLbl>
              <c:idx val="1"/>
              <c:layout>
                <c:manualLayout>
                  <c:x val="0.22931976011511618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dirty="0" smtClean="0"/>
                      <a:t>Восстановление электроосвещения, тротуаров, посадочной площадки в с. </a:t>
                    </a:r>
                    <a:r>
                      <a:rPr lang="ru-RU" sz="1400" dirty="0" err="1" smtClean="0"/>
                      <a:t>Кр.Ясыл</a:t>
                    </a:r>
                    <a:r>
                      <a:rPr lang="ru-RU" sz="1400" dirty="0" smtClean="0"/>
                      <a:t> </a:t>
                    </a:r>
                  </a:p>
                  <a:p>
                    <a:pPr>
                      <a:defRPr sz="14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800" dirty="0" smtClean="0"/>
                      <a:t>3 393,4</a:t>
                    </a:r>
                    <a:endParaRPr lang="ru-RU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Ser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7E-4281-B8FA-3288E1804F28}"/>
                </c:ext>
              </c:extLst>
            </c:dLbl>
            <c:dLbl>
              <c:idx val="2"/>
              <c:layout>
                <c:manualLayout>
                  <c:x val="1.3427833439094811E-3"/>
                  <c:y val="-0.16774840644919389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Ремонт дорог (средства округа) </a:t>
                    </a:r>
                  </a:p>
                  <a:p>
                    <a:pPr>
                      <a:defRPr sz="16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2 512,0</a:t>
                    </a:r>
                    <a:endParaRPr lang="ru-RU" sz="16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SerName val="1"/>
              <c:separator> </c:separator>
            </c:dLbl>
            <c:dLbl>
              <c:idx val="3"/>
              <c:layout>
                <c:manualLayout>
                  <c:x val="0.17808172531214528"/>
                  <c:y val="-3.9363621214014911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600" dirty="0"/>
                      <a:t>Ремонт дорог (краевые) </a:t>
                    </a:r>
                    <a:endParaRPr lang="ru-RU" sz="1600" dirty="0" smtClean="0"/>
                  </a:p>
                  <a:p>
                    <a:pPr>
                      <a:defRPr sz="16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600" dirty="0" smtClean="0"/>
                      <a:t>22 </a:t>
                    </a:r>
                    <a:r>
                      <a:rPr lang="ru-RU" sz="1600" dirty="0"/>
                      <a:t>607,8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showCatName val="1"/>
              <c:showSerName val="1"/>
              <c:separator> </c:separato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Val val="1"/>
            <c:showCatName val="1"/>
            <c:showSerName val="1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Содержание дорог</c:v>
                </c:pt>
                <c:pt idx="1">
                  <c:v>Восстановление электроосвещения, тротуаров, посадочной площадки в с. Кр.Ясыл</c:v>
                </c:pt>
                <c:pt idx="2">
                  <c:v>Ремонт дорог (средства округа)</c:v>
                </c:pt>
                <c:pt idx="3">
                  <c:v>Ремонт дорог (краевые)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42750.2</c:v>
                </c:pt>
                <c:pt idx="1">
                  <c:v>3393.4</c:v>
                </c:pt>
                <c:pt idx="2">
                  <c:v>2512</c:v>
                </c:pt>
                <c:pt idx="3">
                  <c:v>22607.8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67E-4281-B8FA-3288E1804F28}"/>
            </c:ext>
          </c:extLst>
        </c:ser>
        <c:dLbls>
          <c:showVal val="1"/>
          <c:showCatName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5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Сеть водопроводов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-8.1699346405228773E-2"/>
                  <c:y val="0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факт</c:v>
                </c:pt>
                <c:pt idx="1">
                  <c:v>2023 факт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2604</c:v>
                </c:pt>
                <c:pt idx="1">
                  <c:v>51303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C4-4F76-9E4E-0F40ECDE1F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Газификация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.15196065565333744"/>
                  <c:y val="-2.7777777777777853E-2"/>
                </c:manualLayout>
              </c:layout>
              <c:showVal val="1"/>
            </c:dLbl>
            <c:dLbl>
              <c:idx val="1"/>
              <c:layout>
                <c:manualLayout>
                  <c:x val="0.17156862745098039"/>
                  <c:y val="-3.0092592592592591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факт</c:v>
                </c:pt>
                <c:pt idx="1">
                  <c:v>2023 факт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2729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C4-4F76-9E4E-0F40ECDE1F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объекты</c:v>
                </c:pt>
              </c:strCache>
            </c:strRef>
          </c:tx>
          <c:dLbls>
            <c:dLbl>
              <c:idx val="0"/>
              <c:layout>
                <c:manualLayout>
                  <c:x val="3.2679738562091591E-3"/>
                  <c:y val="-0.10879629629629652"/>
                </c:manualLayout>
              </c:layout>
              <c:showVal val="1"/>
            </c:dLbl>
            <c:dLbl>
              <c:idx val="1"/>
              <c:layout>
                <c:manualLayout>
                  <c:x val="1.3071895424836603E-2"/>
                  <c:y val="-7.8703703703703734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факт</c:v>
                </c:pt>
                <c:pt idx="1">
                  <c:v>2023 факт</c:v>
                </c:pt>
              </c:strCache>
            </c:strRef>
          </c:cat>
          <c:val>
            <c:numRef>
              <c:f>Лист1!$D$2:$D$3</c:f>
              <c:numCache>
                <c:formatCode>#,##0</c:formatCode>
                <c:ptCount val="2"/>
                <c:pt idx="0">
                  <c:v>2536</c:v>
                </c:pt>
                <c:pt idx="1">
                  <c:v>1493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1C4-4F76-9E4E-0F40ECDE1F72}"/>
            </c:ext>
          </c:extLst>
        </c:ser>
        <c:dLbls>
          <c:showVal val="1"/>
        </c:dLbls>
        <c:gapWidth val="75"/>
        <c:shape val="cylinder"/>
        <c:axId val="165329920"/>
        <c:axId val="165339904"/>
        <c:axId val="0"/>
      </c:bar3DChart>
      <c:catAx>
        <c:axId val="16532992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5339904"/>
        <c:crosses val="autoZero"/>
        <c:auto val="1"/>
        <c:lblAlgn val="ctr"/>
        <c:lblOffset val="100"/>
      </c:catAx>
      <c:valAx>
        <c:axId val="165339904"/>
        <c:scaling>
          <c:orientation val="minMax"/>
          <c:max val="60000"/>
        </c:scaling>
        <c:axPos val="l"/>
        <c:numFmt formatCode="#,##0" sourceLinked="1"/>
        <c:majorTickMark val="none"/>
        <c:tickLblPos val="none"/>
        <c:crossAx val="165329920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8.5826140722794375E-2"/>
          <c:y val="0.1728603876438522"/>
          <c:w val="0.83796309552215054"/>
          <c:h val="0.825450450450450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7150">
              <a:solidFill>
                <a:schemeClr val="tx1">
                  <a:lumMod val="85000"/>
                  <a:lumOff val="15000"/>
                </a:schemeClr>
              </a:solidFill>
            </a:ln>
          </c:spPr>
          <c:explosion val="25"/>
          <c:dLbls>
            <c:dLbl>
              <c:idx val="0"/>
              <c:layout>
                <c:manualLayout>
                  <c:x val="8.0745003028467724E-2"/>
                  <c:y val="-0.23204236489669594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МП "</a:t>
                    </a:r>
                    <a:r>
                      <a:rPr lang="ru-RU" sz="1600" b="1" i="0" baseline="0" dirty="0" err="1" smtClean="0"/>
                      <a:t>Теплоплюс</a:t>
                    </a:r>
                    <a:r>
                      <a:rPr lang="ru-RU" sz="1600" b="1" i="0" baseline="0" dirty="0" smtClean="0"/>
                      <a:t>"; 11 946</a:t>
                    </a:r>
                    <a:endParaRPr lang="ru-RU" sz="1600" dirty="0"/>
                  </a:p>
                </c:rich>
              </c:tx>
              <c:showVal val="1"/>
              <c:separator>; </c:separator>
            </c:dLbl>
            <c:dLbl>
              <c:idx val="1"/>
              <c:layout>
                <c:manualLayout>
                  <c:x val="-5.3914420553200136E-2"/>
                  <c:y val="4.2155764183323299E-2"/>
                </c:manualLayout>
              </c:layout>
              <c:showVal val="1"/>
              <c:showCatName val="1"/>
              <c:separator>; </c:separator>
            </c:dLbl>
            <c:dLbl>
              <c:idx val="2"/>
              <c:layout>
                <c:manualLayout>
                  <c:x val="-0.13071812537855837"/>
                  <c:y val="3.1156706373241798E-2"/>
                </c:manualLayout>
              </c:layout>
              <c:showVal val="1"/>
              <c:showCatName val="1"/>
              <c:separator>; </c:separator>
            </c:dLbl>
            <c:dLbl>
              <c:idx val="3"/>
              <c:layout>
                <c:manualLayout>
                  <c:x val="-7.0757874015748137E-2"/>
                  <c:y val="-2.9228245507773126E-2"/>
                </c:manualLayout>
              </c:layout>
              <c:showVal val="1"/>
              <c:showCatName val="1"/>
              <c:separator>; </c:separator>
            </c:dLbl>
            <c:dLbl>
              <c:idx val="4"/>
              <c:layout>
                <c:manualLayout>
                  <c:x val="3.9851478901675792E-2"/>
                  <c:y val="-4.4871794871794893E-2"/>
                </c:manualLayout>
              </c:layout>
              <c:showVal val="1"/>
              <c:showCatName val="1"/>
              <c:separator>; </c:separator>
            </c:dLbl>
            <c:dLbl>
              <c:idx val="5"/>
              <c:layout>
                <c:manualLayout>
                  <c:x val="0.15994220674338813"/>
                  <c:y val="1.5419106265562976E-2"/>
                </c:manualLayout>
              </c:layout>
              <c:showVal val="1"/>
              <c:showCatName val="1"/>
              <c:separator>; </c:separato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eparator>;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МП "Теплоплюс"</c:v>
                </c:pt>
                <c:pt idx="1">
                  <c:v>Сельхозтоваропроизводители</c:v>
                </c:pt>
                <c:pt idx="2">
                  <c:v>АНО "Медиацентр "Мой район"</c:v>
                </c:pt>
                <c:pt idx="3">
                  <c:v>МП "Теплоплюс"</c:v>
                </c:pt>
                <c:pt idx="4">
                  <c:v>МП "Теплоплюс"</c:v>
                </c:pt>
                <c:pt idx="5">
                  <c:v>МП "Теплоплюс"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11946</c:v>
                </c:pt>
                <c:pt idx="1">
                  <c:v>1650</c:v>
                </c:pt>
                <c:pt idx="2">
                  <c:v>1089</c:v>
                </c:pt>
                <c:pt idx="3">
                  <c:v>500</c:v>
                </c:pt>
                <c:pt idx="4">
                  <c:v>114</c:v>
                </c:pt>
                <c:pt idx="5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1E0-47D4-9CF9-9EF071ED0680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74F0A6-A0F6-4C16-98BD-A4AF50C03213}" type="doc">
      <dgm:prSet loTypeId="urn:microsoft.com/office/officeart/2005/8/layout/vList3" loCatId="list" qsTypeId="urn:microsoft.com/office/officeart/2005/8/quickstyle/simple1" qsCatId="simple" csTypeId="urn:microsoft.com/office/officeart/2005/8/colors/accent5_5" csCatId="accent5" phldr="1"/>
      <dgm:spPr/>
    </dgm:pt>
    <dgm:pt modelId="{60650C8C-B357-4C6E-9A70-8A3AD3EB02FB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 16.02.2023 № 349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0D8D6E1C-B681-41A6-846E-99FAAF96EA26}" type="parTrans" cxnId="{C8E039E7-11D3-4E7C-B915-0B02B017B734}">
      <dgm:prSet/>
      <dgm:spPr/>
      <dgm:t>
        <a:bodyPr/>
        <a:lstStyle/>
        <a:p>
          <a:endParaRPr lang="ru-RU"/>
        </a:p>
      </dgm:t>
    </dgm:pt>
    <dgm:pt modelId="{70CF7838-AF3C-4A31-BEE4-8E4555C4B389}" type="sibTrans" cxnId="{C8E039E7-11D3-4E7C-B915-0B02B017B734}">
      <dgm:prSet/>
      <dgm:spPr/>
      <dgm:t>
        <a:bodyPr/>
        <a:lstStyle/>
        <a:p>
          <a:endParaRPr lang="ru-RU"/>
        </a:p>
      </dgm:t>
    </dgm:pt>
    <dgm:pt modelId="{34DE84B8-9B67-4012-9165-B346DB8B6D05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 21.04.2023 № 355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56AC3500-99EC-4C25-B0C2-3D51891C7B91}" type="parTrans" cxnId="{D44A0ACE-C7F5-407D-8D75-A130C36A4D1B}">
      <dgm:prSet/>
      <dgm:spPr/>
      <dgm:t>
        <a:bodyPr/>
        <a:lstStyle/>
        <a:p>
          <a:endParaRPr lang="ru-RU"/>
        </a:p>
      </dgm:t>
    </dgm:pt>
    <dgm:pt modelId="{F568E0D1-4D24-42BE-BE53-B647C0B86B40}" type="sibTrans" cxnId="{D44A0ACE-C7F5-407D-8D75-A130C36A4D1B}">
      <dgm:prSet/>
      <dgm:spPr/>
      <dgm:t>
        <a:bodyPr/>
        <a:lstStyle/>
        <a:p>
          <a:endParaRPr lang="ru-RU"/>
        </a:p>
      </dgm:t>
    </dgm:pt>
    <dgm:pt modelId="{3B7A594D-5AA3-43BE-8770-0318889CD35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 27.10.2023 № 406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0663C041-4D18-4B23-AC75-327A7B5DEF50}" type="parTrans" cxnId="{7E47EB30-605E-4ABF-908B-58C200B7A5C6}">
      <dgm:prSet/>
      <dgm:spPr/>
      <dgm:t>
        <a:bodyPr/>
        <a:lstStyle/>
        <a:p>
          <a:endParaRPr lang="ru-RU"/>
        </a:p>
      </dgm:t>
    </dgm:pt>
    <dgm:pt modelId="{3B9C1907-603A-49FC-BD9E-359E4552C5F9}" type="sibTrans" cxnId="{7E47EB30-605E-4ABF-908B-58C200B7A5C6}">
      <dgm:prSet/>
      <dgm:spPr/>
      <dgm:t>
        <a:bodyPr/>
        <a:lstStyle/>
        <a:p>
          <a:endParaRPr lang="ru-RU"/>
        </a:p>
      </dgm:t>
    </dgm:pt>
    <dgm:pt modelId="{6A36B7FD-C365-4FF0-A630-BE9DD6C9B509}" type="pres">
      <dgm:prSet presAssocID="{8B74F0A6-A0F6-4C16-98BD-A4AF50C03213}" presName="linearFlow" presStyleCnt="0">
        <dgm:presLayoutVars>
          <dgm:dir/>
          <dgm:resizeHandles val="exact"/>
        </dgm:presLayoutVars>
      </dgm:prSet>
      <dgm:spPr/>
    </dgm:pt>
    <dgm:pt modelId="{F129215D-0D87-4136-A1BB-AD9AD8ADF365}" type="pres">
      <dgm:prSet presAssocID="{60650C8C-B357-4C6E-9A70-8A3AD3EB02FB}" presName="composite" presStyleCnt="0"/>
      <dgm:spPr/>
    </dgm:pt>
    <dgm:pt modelId="{4EDEF842-7137-41C0-B1AC-6D33A756BCD0}" type="pres">
      <dgm:prSet presAssocID="{60650C8C-B357-4C6E-9A70-8A3AD3EB02FB}" presName="imgShp" presStyleLbl="fgImgPlace1" presStyleIdx="0" presStyleCnt="3"/>
      <dgm:spPr/>
    </dgm:pt>
    <dgm:pt modelId="{01C677FD-7599-419C-B5B0-FF65BA000778}" type="pres">
      <dgm:prSet presAssocID="{60650C8C-B357-4C6E-9A70-8A3AD3EB02F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1ABC3-7660-4269-A653-6CDDA35BDB9E}" type="pres">
      <dgm:prSet presAssocID="{70CF7838-AF3C-4A31-BEE4-8E4555C4B389}" presName="spacing" presStyleCnt="0"/>
      <dgm:spPr/>
    </dgm:pt>
    <dgm:pt modelId="{0AFAB30E-F285-4030-95D4-0D766519E433}" type="pres">
      <dgm:prSet presAssocID="{34DE84B8-9B67-4012-9165-B346DB8B6D05}" presName="composite" presStyleCnt="0"/>
      <dgm:spPr/>
    </dgm:pt>
    <dgm:pt modelId="{B05437B4-6DC7-4DC6-873F-D9DAB4767F1A}" type="pres">
      <dgm:prSet presAssocID="{34DE84B8-9B67-4012-9165-B346DB8B6D05}" presName="imgShp" presStyleLbl="fgImgPlace1" presStyleIdx="1" presStyleCnt="3"/>
      <dgm:spPr/>
    </dgm:pt>
    <dgm:pt modelId="{5134B1C1-2890-47F2-9416-257231C06C8C}" type="pres">
      <dgm:prSet presAssocID="{34DE84B8-9B67-4012-9165-B346DB8B6D0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1797C2-F3BB-4E8F-A1E8-38DBC157166D}" type="pres">
      <dgm:prSet presAssocID="{F568E0D1-4D24-42BE-BE53-B647C0B86B40}" presName="spacing" presStyleCnt="0"/>
      <dgm:spPr/>
    </dgm:pt>
    <dgm:pt modelId="{7C899DD8-13A0-434D-81B8-0123DCB4616A}" type="pres">
      <dgm:prSet presAssocID="{3B7A594D-5AA3-43BE-8770-0318889CD359}" presName="composite" presStyleCnt="0"/>
      <dgm:spPr/>
    </dgm:pt>
    <dgm:pt modelId="{564A7FBB-46A2-4A26-8D50-F910A93C0CDC}" type="pres">
      <dgm:prSet presAssocID="{3B7A594D-5AA3-43BE-8770-0318889CD359}" presName="imgShp" presStyleLbl="fgImgPlace1" presStyleIdx="2" presStyleCnt="3"/>
      <dgm:spPr/>
    </dgm:pt>
    <dgm:pt modelId="{BACE0485-67EF-4199-99E9-68D747E9073B}" type="pres">
      <dgm:prSet presAssocID="{3B7A594D-5AA3-43BE-8770-0318889CD359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4A0ACE-C7F5-407D-8D75-A130C36A4D1B}" srcId="{8B74F0A6-A0F6-4C16-98BD-A4AF50C03213}" destId="{34DE84B8-9B67-4012-9165-B346DB8B6D05}" srcOrd="1" destOrd="0" parTransId="{56AC3500-99EC-4C25-B0C2-3D51891C7B91}" sibTransId="{F568E0D1-4D24-42BE-BE53-B647C0B86B40}"/>
    <dgm:cxn modelId="{DDA1E8AC-7BDE-459A-B1D6-63B09828738A}" type="presOf" srcId="{3B7A594D-5AA3-43BE-8770-0318889CD359}" destId="{BACE0485-67EF-4199-99E9-68D747E9073B}" srcOrd="0" destOrd="0" presId="urn:microsoft.com/office/officeart/2005/8/layout/vList3"/>
    <dgm:cxn modelId="{7E47EB30-605E-4ABF-908B-58C200B7A5C6}" srcId="{8B74F0A6-A0F6-4C16-98BD-A4AF50C03213}" destId="{3B7A594D-5AA3-43BE-8770-0318889CD359}" srcOrd="2" destOrd="0" parTransId="{0663C041-4D18-4B23-AC75-327A7B5DEF50}" sibTransId="{3B9C1907-603A-49FC-BD9E-359E4552C5F9}"/>
    <dgm:cxn modelId="{E01A0B8B-576B-4923-9E79-83012DC82CD5}" type="presOf" srcId="{60650C8C-B357-4C6E-9A70-8A3AD3EB02FB}" destId="{01C677FD-7599-419C-B5B0-FF65BA000778}" srcOrd="0" destOrd="0" presId="urn:microsoft.com/office/officeart/2005/8/layout/vList3"/>
    <dgm:cxn modelId="{C8E039E7-11D3-4E7C-B915-0B02B017B734}" srcId="{8B74F0A6-A0F6-4C16-98BD-A4AF50C03213}" destId="{60650C8C-B357-4C6E-9A70-8A3AD3EB02FB}" srcOrd="0" destOrd="0" parTransId="{0D8D6E1C-B681-41A6-846E-99FAAF96EA26}" sibTransId="{70CF7838-AF3C-4A31-BEE4-8E4555C4B389}"/>
    <dgm:cxn modelId="{3035F9C0-EFB0-4FEA-9602-1917D9CF4BDE}" type="presOf" srcId="{34DE84B8-9B67-4012-9165-B346DB8B6D05}" destId="{5134B1C1-2890-47F2-9416-257231C06C8C}" srcOrd="0" destOrd="0" presId="urn:microsoft.com/office/officeart/2005/8/layout/vList3"/>
    <dgm:cxn modelId="{654B7E3C-1965-4F7B-B1BC-96A7D784B2C5}" type="presOf" srcId="{8B74F0A6-A0F6-4C16-98BD-A4AF50C03213}" destId="{6A36B7FD-C365-4FF0-A630-BE9DD6C9B509}" srcOrd="0" destOrd="0" presId="urn:microsoft.com/office/officeart/2005/8/layout/vList3"/>
    <dgm:cxn modelId="{34F5AAD0-3876-4AAC-8883-9FAF93F74065}" type="presParOf" srcId="{6A36B7FD-C365-4FF0-A630-BE9DD6C9B509}" destId="{F129215D-0D87-4136-A1BB-AD9AD8ADF365}" srcOrd="0" destOrd="0" presId="urn:microsoft.com/office/officeart/2005/8/layout/vList3"/>
    <dgm:cxn modelId="{FDA8EEE6-788F-4282-9309-324CF7A481A7}" type="presParOf" srcId="{F129215D-0D87-4136-A1BB-AD9AD8ADF365}" destId="{4EDEF842-7137-41C0-B1AC-6D33A756BCD0}" srcOrd="0" destOrd="0" presId="urn:microsoft.com/office/officeart/2005/8/layout/vList3"/>
    <dgm:cxn modelId="{8F249164-3A3F-41C8-AF0E-901B1B5E2915}" type="presParOf" srcId="{F129215D-0D87-4136-A1BB-AD9AD8ADF365}" destId="{01C677FD-7599-419C-B5B0-FF65BA000778}" srcOrd="1" destOrd="0" presId="urn:microsoft.com/office/officeart/2005/8/layout/vList3"/>
    <dgm:cxn modelId="{0E46E5E1-2936-4193-A342-ABC7D5233035}" type="presParOf" srcId="{6A36B7FD-C365-4FF0-A630-BE9DD6C9B509}" destId="{DA31ABC3-7660-4269-A653-6CDDA35BDB9E}" srcOrd="1" destOrd="0" presId="urn:microsoft.com/office/officeart/2005/8/layout/vList3"/>
    <dgm:cxn modelId="{C021C68B-C27E-4523-93D6-22B708360F2A}" type="presParOf" srcId="{6A36B7FD-C365-4FF0-A630-BE9DD6C9B509}" destId="{0AFAB30E-F285-4030-95D4-0D766519E433}" srcOrd="2" destOrd="0" presId="urn:microsoft.com/office/officeart/2005/8/layout/vList3"/>
    <dgm:cxn modelId="{76C4836D-F2A2-4C24-8C48-9C4E34045BB9}" type="presParOf" srcId="{0AFAB30E-F285-4030-95D4-0D766519E433}" destId="{B05437B4-6DC7-4DC6-873F-D9DAB4767F1A}" srcOrd="0" destOrd="0" presId="urn:microsoft.com/office/officeart/2005/8/layout/vList3"/>
    <dgm:cxn modelId="{BA40C734-3AD3-4784-B9DB-C3204E8C8DE9}" type="presParOf" srcId="{0AFAB30E-F285-4030-95D4-0D766519E433}" destId="{5134B1C1-2890-47F2-9416-257231C06C8C}" srcOrd="1" destOrd="0" presId="urn:microsoft.com/office/officeart/2005/8/layout/vList3"/>
    <dgm:cxn modelId="{4748DC34-42D3-42AE-B779-63F91B1C0F29}" type="presParOf" srcId="{6A36B7FD-C365-4FF0-A630-BE9DD6C9B509}" destId="{E01797C2-F3BB-4E8F-A1E8-38DBC157166D}" srcOrd="3" destOrd="0" presId="urn:microsoft.com/office/officeart/2005/8/layout/vList3"/>
    <dgm:cxn modelId="{9DD86699-05E7-4217-9B78-B7622C2C5B14}" type="presParOf" srcId="{6A36B7FD-C365-4FF0-A630-BE9DD6C9B509}" destId="{7C899DD8-13A0-434D-81B8-0123DCB4616A}" srcOrd="4" destOrd="0" presId="urn:microsoft.com/office/officeart/2005/8/layout/vList3"/>
    <dgm:cxn modelId="{66126023-F9F1-4512-B749-B1D0BAB47526}" type="presParOf" srcId="{7C899DD8-13A0-434D-81B8-0123DCB4616A}" destId="{564A7FBB-46A2-4A26-8D50-F910A93C0CDC}" srcOrd="0" destOrd="0" presId="urn:microsoft.com/office/officeart/2005/8/layout/vList3"/>
    <dgm:cxn modelId="{E8DC316B-81CF-4E49-86E2-54C7FF95FB6C}" type="presParOf" srcId="{7C899DD8-13A0-434D-81B8-0123DCB4616A}" destId="{BACE0485-67EF-4199-99E9-68D747E9073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C16B1D2-7EEF-472F-92C8-C4B3292918A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83C95D-BFF8-4647-B8F9-F8D218B7F28C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Всего – 64 410 тыс. руб., из них: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CD7B481C-BE67-43C9-AD10-DA6377B17635}" type="parTrans" cxnId="{54D2B7D3-00E3-41AC-B314-252B959AA3F9}">
      <dgm:prSet/>
      <dgm:spPr/>
      <dgm:t>
        <a:bodyPr/>
        <a:lstStyle/>
        <a:p>
          <a:endParaRPr lang="ru-RU"/>
        </a:p>
      </dgm:t>
    </dgm:pt>
    <dgm:pt modelId="{71183964-AE53-4AB0-855F-E22424CA7162}" type="sibTrans" cxnId="{54D2B7D3-00E3-41AC-B314-252B959AA3F9}">
      <dgm:prSet/>
      <dgm:spPr/>
      <dgm:t>
        <a:bodyPr/>
        <a:lstStyle/>
        <a:p>
          <a:endParaRPr lang="ru-RU"/>
        </a:p>
      </dgm:t>
    </dgm:pt>
    <dgm:pt modelId="{E4210DEF-59F3-4633-B96B-98957CD74088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Краевые средства – 2 753 тыс. руб. 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7C33592C-E38E-44F5-9F74-271922A268FB}" type="parTrans" cxnId="{A474DBC3-30DA-4ECD-BAF8-6DCA267949D3}">
      <dgm:prSet/>
      <dgm:spPr/>
      <dgm:t>
        <a:bodyPr/>
        <a:lstStyle/>
        <a:p>
          <a:endParaRPr lang="ru-RU"/>
        </a:p>
      </dgm:t>
    </dgm:pt>
    <dgm:pt modelId="{379EA33B-6C4E-42EB-A133-5B2B58EEBE70}" type="sibTrans" cxnId="{A474DBC3-30DA-4ECD-BAF8-6DCA267949D3}">
      <dgm:prSet/>
      <dgm:spPr/>
      <dgm:t>
        <a:bodyPr/>
        <a:lstStyle/>
        <a:p>
          <a:endParaRPr lang="ru-RU"/>
        </a:p>
      </dgm:t>
    </dgm:pt>
    <dgm:pt modelId="{1D2B1A52-6C01-4A68-9339-F0FA54986866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Федеральные средства – 1 181 тыс. руб.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669E839B-08C1-4F5E-941B-7EB94CEC902A}" type="parTrans" cxnId="{EC0822C0-A586-4E2E-91FE-FB5C0575BF78}">
      <dgm:prSet/>
      <dgm:spPr/>
      <dgm:t>
        <a:bodyPr/>
        <a:lstStyle/>
        <a:p>
          <a:endParaRPr lang="ru-RU"/>
        </a:p>
      </dgm:t>
    </dgm:pt>
    <dgm:pt modelId="{0314F5DB-E8A1-4B32-A57C-11261F715A75}" type="sibTrans" cxnId="{EC0822C0-A586-4E2E-91FE-FB5C0575BF78}">
      <dgm:prSet/>
      <dgm:spPr/>
      <dgm:t>
        <a:bodyPr/>
        <a:lstStyle/>
        <a:p>
          <a:endParaRPr lang="ru-RU"/>
        </a:p>
      </dgm:t>
    </dgm:pt>
    <dgm:pt modelId="{1B3535A4-57FE-47CC-A689-2AF501F9411F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DEC73574-E68A-4243-88D5-5DC06D7409EA}" type="parTrans" cxnId="{FA948DF9-B449-4635-8B02-6A9825A4954C}">
      <dgm:prSet/>
      <dgm:spPr/>
      <dgm:t>
        <a:bodyPr/>
        <a:lstStyle/>
        <a:p>
          <a:endParaRPr lang="ru-RU"/>
        </a:p>
      </dgm:t>
    </dgm:pt>
    <dgm:pt modelId="{8E97172C-1B20-4ABB-A560-14C5EE9E654B}" type="sibTrans" cxnId="{FA948DF9-B449-4635-8B02-6A9825A4954C}">
      <dgm:prSet/>
      <dgm:spPr/>
      <dgm:t>
        <a:bodyPr/>
        <a:lstStyle/>
        <a:p>
          <a:endParaRPr lang="ru-RU"/>
        </a:p>
      </dgm:t>
    </dgm:pt>
    <dgm:pt modelId="{783A8357-28EC-4BB5-AFDD-F1CD75B5100F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Средства округа – 60 476 тыс. руб.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59A511DB-BC2C-44FA-9FDE-10FEB209DB44}" type="parTrans" cxnId="{0B27D836-10E0-496A-AD80-3AE3D19F7996}">
      <dgm:prSet/>
      <dgm:spPr/>
      <dgm:t>
        <a:bodyPr/>
        <a:lstStyle/>
        <a:p>
          <a:endParaRPr lang="ru-RU"/>
        </a:p>
      </dgm:t>
    </dgm:pt>
    <dgm:pt modelId="{C942AF4D-258E-4788-BAEF-15267A415E66}" type="sibTrans" cxnId="{0B27D836-10E0-496A-AD80-3AE3D19F7996}">
      <dgm:prSet/>
      <dgm:spPr/>
      <dgm:t>
        <a:bodyPr/>
        <a:lstStyle/>
        <a:p>
          <a:endParaRPr lang="ru-RU"/>
        </a:p>
      </dgm:t>
    </dgm:pt>
    <dgm:pt modelId="{CE8D3714-DA94-4C1D-877F-F1181E1FF65E}" type="pres">
      <dgm:prSet presAssocID="{9C16B1D2-7EEF-472F-92C8-C4B3292918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4D897F-187B-43AF-B27A-194C5BC65BB8}" type="pres">
      <dgm:prSet presAssocID="{2583C95D-BFF8-4647-B8F9-F8D218B7F28C}" presName="parentLin" presStyleCnt="0"/>
      <dgm:spPr/>
    </dgm:pt>
    <dgm:pt modelId="{FFE7129D-7E49-4CF9-A34C-C351E8B01B6B}" type="pres">
      <dgm:prSet presAssocID="{2583C95D-BFF8-4647-B8F9-F8D218B7F28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75D65DF-0519-4393-BC28-2F36B289F19B}" type="pres">
      <dgm:prSet presAssocID="{2583C95D-BFF8-4647-B8F9-F8D218B7F28C}" presName="parentText" presStyleLbl="node1" presStyleIdx="0" presStyleCnt="4" custScaleX="1063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2AF33-330F-4D3A-8F5A-FD614646B2BE}" type="pres">
      <dgm:prSet presAssocID="{2583C95D-BFF8-4647-B8F9-F8D218B7F28C}" presName="negativeSpace" presStyleCnt="0"/>
      <dgm:spPr/>
    </dgm:pt>
    <dgm:pt modelId="{88E8BD16-ADAA-4EC9-9DD6-68C87FE643C8}" type="pres">
      <dgm:prSet presAssocID="{2583C95D-BFF8-4647-B8F9-F8D218B7F28C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112835-65F8-4A64-ADA6-39E800E19EAB}" type="pres">
      <dgm:prSet presAssocID="{71183964-AE53-4AB0-855F-E22424CA7162}" presName="spaceBetweenRectangles" presStyleCnt="0"/>
      <dgm:spPr/>
    </dgm:pt>
    <dgm:pt modelId="{160051CF-2C2A-4E69-9FE4-15D8E306CA78}" type="pres">
      <dgm:prSet presAssocID="{783A8357-28EC-4BB5-AFDD-F1CD75B5100F}" presName="parentLin" presStyleCnt="0"/>
      <dgm:spPr/>
    </dgm:pt>
    <dgm:pt modelId="{0276643F-3C32-4E8D-8921-A642D70CC2CA}" type="pres">
      <dgm:prSet presAssocID="{783A8357-28EC-4BB5-AFDD-F1CD75B5100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1C9879D-F736-4977-9E47-1AF3ED499378}" type="pres">
      <dgm:prSet presAssocID="{783A8357-28EC-4BB5-AFDD-F1CD75B5100F}" presName="parentText" presStyleLbl="node1" presStyleIdx="1" presStyleCnt="4" custScaleX="1179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C348C-FB82-49A3-9D6D-9EA0F6067175}" type="pres">
      <dgm:prSet presAssocID="{783A8357-28EC-4BB5-AFDD-F1CD75B5100F}" presName="negativeSpace" presStyleCnt="0"/>
      <dgm:spPr/>
    </dgm:pt>
    <dgm:pt modelId="{67D41B95-791B-4222-A4D9-BE0C98089EEE}" type="pres">
      <dgm:prSet presAssocID="{783A8357-28EC-4BB5-AFDD-F1CD75B5100F}" presName="childText" presStyleLbl="conFgAcc1" presStyleIdx="1" presStyleCnt="4">
        <dgm:presLayoutVars>
          <dgm:bulletEnabled val="1"/>
        </dgm:presLayoutVars>
      </dgm:prSet>
      <dgm:spPr>
        <a:ln>
          <a:solidFill>
            <a:schemeClr val="accent5">
              <a:lumMod val="50000"/>
            </a:schemeClr>
          </a:solidFill>
        </a:ln>
      </dgm:spPr>
    </dgm:pt>
    <dgm:pt modelId="{5D596003-E400-4CE8-8EDE-8B1239BF9CA4}" type="pres">
      <dgm:prSet presAssocID="{C942AF4D-258E-4788-BAEF-15267A415E66}" presName="spaceBetweenRectangles" presStyleCnt="0"/>
      <dgm:spPr/>
    </dgm:pt>
    <dgm:pt modelId="{ADC6E9A6-90C4-4891-B082-6A246E877024}" type="pres">
      <dgm:prSet presAssocID="{E4210DEF-59F3-4633-B96B-98957CD74088}" presName="parentLin" presStyleCnt="0"/>
      <dgm:spPr/>
    </dgm:pt>
    <dgm:pt modelId="{3B5F59FB-7DAB-4E64-AF4D-AD4142BBCB7C}" type="pres">
      <dgm:prSet presAssocID="{E4210DEF-59F3-4633-B96B-98957CD7408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322F2DC-8E7B-41E9-AB2C-3539EEA0D165}" type="pres">
      <dgm:prSet presAssocID="{E4210DEF-59F3-4633-B96B-98957CD74088}" presName="parentText" presStyleLbl="node1" presStyleIdx="2" presStyleCnt="4" custScaleX="1174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71EB8-5052-4C12-BB27-4F3DF1DA38A1}" type="pres">
      <dgm:prSet presAssocID="{E4210DEF-59F3-4633-B96B-98957CD74088}" presName="negativeSpace" presStyleCnt="0"/>
      <dgm:spPr/>
    </dgm:pt>
    <dgm:pt modelId="{A9E527D6-1373-40E1-B29E-8B5A0960D3BC}" type="pres">
      <dgm:prSet presAssocID="{E4210DEF-59F3-4633-B96B-98957CD74088}" presName="childText" presStyleLbl="conFgAcc1" presStyleIdx="2" presStyleCnt="4">
        <dgm:presLayoutVars>
          <dgm:bulletEnabled val="1"/>
        </dgm:presLayoutVars>
      </dgm:prSet>
      <dgm:spPr>
        <a:ln>
          <a:solidFill>
            <a:schemeClr val="accent5">
              <a:lumMod val="50000"/>
            </a:schemeClr>
          </a:solidFill>
        </a:ln>
      </dgm:spPr>
    </dgm:pt>
    <dgm:pt modelId="{B6EC5E8B-125D-475A-B680-8099D2CD427B}" type="pres">
      <dgm:prSet presAssocID="{379EA33B-6C4E-42EB-A133-5B2B58EEBE70}" presName="spaceBetweenRectangles" presStyleCnt="0"/>
      <dgm:spPr/>
    </dgm:pt>
    <dgm:pt modelId="{649C0470-F0E3-4595-B216-FDDB5B0AAB8B}" type="pres">
      <dgm:prSet presAssocID="{1D2B1A52-6C01-4A68-9339-F0FA54986866}" presName="parentLin" presStyleCnt="0"/>
      <dgm:spPr/>
    </dgm:pt>
    <dgm:pt modelId="{F0843210-E219-44E8-8F02-1AC40FFCE5A1}" type="pres">
      <dgm:prSet presAssocID="{1D2B1A52-6C01-4A68-9339-F0FA54986866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145E1DB-DDF4-4627-9D48-C3EB2B6C5E0E}" type="pres">
      <dgm:prSet presAssocID="{1D2B1A52-6C01-4A68-9339-F0FA54986866}" presName="parentText" presStyleLbl="node1" presStyleIdx="3" presStyleCnt="4" custScaleX="1179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6FE66-5B5F-4530-88D9-EEFA5698156C}" type="pres">
      <dgm:prSet presAssocID="{1D2B1A52-6C01-4A68-9339-F0FA54986866}" presName="negativeSpace" presStyleCnt="0"/>
      <dgm:spPr/>
    </dgm:pt>
    <dgm:pt modelId="{655D6DBD-21C9-4DB3-AA59-74FD069719B0}" type="pres">
      <dgm:prSet presAssocID="{1D2B1A52-6C01-4A68-9339-F0FA54986866}" presName="childText" presStyleLbl="conFgAcc1" presStyleIdx="3" presStyleCnt="4">
        <dgm:presLayoutVars>
          <dgm:bulletEnabled val="1"/>
        </dgm:presLayoutVars>
      </dgm:prSet>
      <dgm:spPr>
        <a:ln>
          <a:solidFill>
            <a:schemeClr val="accent5">
              <a:lumMod val="50000"/>
            </a:schemeClr>
          </a:solidFill>
        </a:ln>
      </dgm:spPr>
    </dgm:pt>
  </dgm:ptLst>
  <dgm:cxnLst>
    <dgm:cxn modelId="{F380ACF7-98E2-4A8D-84E7-2D073877FC82}" type="presOf" srcId="{9C16B1D2-7EEF-472F-92C8-C4B3292918A7}" destId="{CE8D3714-DA94-4C1D-877F-F1181E1FF65E}" srcOrd="0" destOrd="0" presId="urn:microsoft.com/office/officeart/2005/8/layout/list1"/>
    <dgm:cxn modelId="{FA948DF9-B449-4635-8B02-6A9825A4954C}" srcId="{2583C95D-BFF8-4647-B8F9-F8D218B7F28C}" destId="{1B3535A4-57FE-47CC-A689-2AF501F9411F}" srcOrd="0" destOrd="0" parTransId="{DEC73574-E68A-4243-88D5-5DC06D7409EA}" sibTransId="{8E97172C-1B20-4ABB-A560-14C5EE9E654B}"/>
    <dgm:cxn modelId="{0E8A0429-7DC1-48CF-9F2E-F6362F89341B}" type="presOf" srcId="{783A8357-28EC-4BB5-AFDD-F1CD75B5100F}" destId="{21C9879D-F736-4977-9E47-1AF3ED499378}" srcOrd="1" destOrd="0" presId="urn:microsoft.com/office/officeart/2005/8/layout/list1"/>
    <dgm:cxn modelId="{F0CF0FF2-9868-465D-9F05-C7D5986B1055}" type="presOf" srcId="{1B3535A4-57FE-47CC-A689-2AF501F9411F}" destId="{88E8BD16-ADAA-4EC9-9DD6-68C87FE643C8}" srcOrd="0" destOrd="0" presId="urn:microsoft.com/office/officeart/2005/8/layout/list1"/>
    <dgm:cxn modelId="{A474DBC3-30DA-4ECD-BAF8-6DCA267949D3}" srcId="{9C16B1D2-7EEF-472F-92C8-C4B3292918A7}" destId="{E4210DEF-59F3-4633-B96B-98957CD74088}" srcOrd="2" destOrd="0" parTransId="{7C33592C-E38E-44F5-9F74-271922A268FB}" sibTransId="{379EA33B-6C4E-42EB-A133-5B2B58EEBE70}"/>
    <dgm:cxn modelId="{C49EEB81-66E3-415B-98E2-054F43A1132B}" type="presOf" srcId="{1D2B1A52-6C01-4A68-9339-F0FA54986866}" destId="{8145E1DB-DDF4-4627-9D48-C3EB2B6C5E0E}" srcOrd="1" destOrd="0" presId="urn:microsoft.com/office/officeart/2005/8/layout/list1"/>
    <dgm:cxn modelId="{0B27D836-10E0-496A-AD80-3AE3D19F7996}" srcId="{9C16B1D2-7EEF-472F-92C8-C4B3292918A7}" destId="{783A8357-28EC-4BB5-AFDD-F1CD75B5100F}" srcOrd="1" destOrd="0" parTransId="{59A511DB-BC2C-44FA-9FDE-10FEB209DB44}" sibTransId="{C942AF4D-258E-4788-BAEF-15267A415E66}"/>
    <dgm:cxn modelId="{47FE7785-DA85-47C3-BDA9-3ED090172165}" type="presOf" srcId="{E4210DEF-59F3-4633-B96B-98957CD74088}" destId="{2322F2DC-8E7B-41E9-AB2C-3539EEA0D165}" srcOrd="1" destOrd="0" presId="urn:microsoft.com/office/officeart/2005/8/layout/list1"/>
    <dgm:cxn modelId="{EC0822C0-A586-4E2E-91FE-FB5C0575BF78}" srcId="{9C16B1D2-7EEF-472F-92C8-C4B3292918A7}" destId="{1D2B1A52-6C01-4A68-9339-F0FA54986866}" srcOrd="3" destOrd="0" parTransId="{669E839B-08C1-4F5E-941B-7EB94CEC902A}" sibTransId="{0314F5DB-E8A1-4B32-A57C-11261F715A75}"/>
    <dgm:cxn modelId="{C1BC1CF3-D9BB-4BAF-B30A-3EE212E51C64}" type="presOf" srcId="{1D2B1A52-6C01-4A68-9339-F0FA54986866}" destId="{F0843210-E219-44E8-8F02-1AC40FFCE5A1}" srcOrd="0" destOrd="0" presId="urn:microsoft.com/office/officeart/2005/8/layout/list1"/>
    <dgm:cxn modelId="{1C6CB225-767F-4AB1-896C-6A6E8FFBFFAA}" type="presOf" srcId="{783A8357-28EC-4BB5-AFDD-F1CD75B5100F}" destId="{0276643F-3C32-4E8D-8921-A642D70CC2CA}" srcOrd="0" destOrd="0" presId="urn:microsoft.com/office/officeart/2005/8/layout/list1"/>
    <dgm:cxn modelId="{2E9E9B17-EFB4-42FB-BF58-D2CE5EEDABF3}" type="presOf" srcId="{2583C95D-BFF8-4647-B8F9-F8D218B7F28C}" destId="{FFE7129D-7E49-4CF9-A34C-C351E8B01B6B}" srcOrd="0" destOrd="0" presId="urn:microsoft.com/office/officeart/2005/8/layout/list1"/>
    <dgm:cxn modelId="{54D2B7D3-00E3-41AC-B314-252B959AA3F9}" srcId="{9C16B1D2-7EEF-472F-92C8-C4B3292918A7}" destId="{2583C95D-BFF8-4647-B8F9-F8D218B7F28C}" srcOrd="0" destOrd="0" parTransId="{CD7B481C-BE67-43C9-AD10-DA6377B17635}" sibTransId="{71183964-AE53-4AB0-855F-E22424CA7162}"/>
    <dgm:cxn modelId="{A5A61750-D53E-4666-83AE-E8F69A935105}" type="presOf" srcId="{2583C95D-BFF8-4647-B8F9-F8D218B7F28C}" destId="{D75D65DF-0519-4393-BC28-2F36B289F19B}" srcOrd="1" destOrd="0" presId="urn:microsoft.com/office/officeart/2005/8/layout/list1"/>
    <dgm:cxn modelId="{0A0A5642-137B-4470-AB1E-C7B9AFAA5AFF}" type="presOf" srcId="{E4210DEF-59F3-4633-B96B-98957CD74088}" destId="{3B5F59FB-7DAB-4E64-AF4D-AD4142BBCB7C}" srcOrd="0" destOrd="0" presId="urn:microsoft.com/office/officeart/2005/8/layout/list1"/>
    <dgm:cxn modelId="{5D96133F-52A9-4189-93A6-64CCEB33153C}" type="presParOf" srcId="{CE8D3714-DA94-4C1D-877F-F1181E1FF65E}" destId="{5A4D897F-187B-43AF-B27A-194C5BC65BB8}" srcOrd="0" destOrd="0" presId="urn:microsoft.com/office/officeart/2005/8/layout/list1"/>
    <dgm:cxn modelId="{69DC5E3C-ED90-4FFF-A2DA-FFB3FC89A162}" type="presParOf" srcId="{5A4D897F-187B-43AF-B27A-194C5BC65BB8}" destId="{FFE7129D-7E49-4CF9-A34C-C351E8B01B6B}" srcOrd="0" destOrd="0" presId="urn:microsoft.com/office/officeart/2005/8/layout/list1"/>
    <dgm:cxn modelId="{5E09BA5A-9D0F-4AE8-A727-63BBC73832DD}" type="presParOf" srcId="{5A4D897F-187B-43AF-B27A-194C5BC65BB8}" destId="{D75D65DF-0519-4393-BC28-2F36B289F19B}" srcOrd="1" destOrd="0" presId="urn:microsoft.com/office/officeart/2005/8/layout/list1"/>
    <dgm:cxn modelId="{3EB158E9-222B-4B00-9DA4-BC736043DCF0}" type="presParOf" srcId="{CE8D3714-DA94-4C1D-877F-F1181E1FF65E}" destId="{7C72AF33-330F-4D3A-8F5A-FD614646B2BE}" srcOrd="1" destOrd="0" presId="urn:microsoft.com/office/officeart/2005/8/layout/list1"/>
    <dgm:cxn modelId="{8AB27F86-885E-46CB-833D-89A44C749F84}" type="presParOf" srcId="{CE8D3714-DA94-4C1D-877F-F1181E1FF65E}" destId="{88E8BD16-ADAA-4EC9-9DD6-68C87FE643C8}" srcOrd="2" destOrd="0" presId="urn:microsoft.com/office/officeart/2005/8/layout/list1"/>
    <dgm:cxn modelId="{20030CA4-4A5D-4059-8CA4-78C5D9306F22}" type="presParOf" srcId="{CE8D3714-DA94-4C1D-877F-F1181E1FF65E}" destId="{D0112835-65F8-4A64-ADA6-39E800E19EAB}" srcOrd="3" destOrd="0" presId="urn:microsoft.com/office/officeart/2005/8/layout/list1"/>
    <dgm:cxn modelId="{B4D36A5D-FE7B-4534-98CA-1B7B44F69271}" type="presParOf" srcId="{CE8D3714-DA94-4C1D-877F-F1181E1FF65E}" destId="{160051CF-2C2A-4E69-9FE4-15D8E306CA78}" srcOrd="4" destOrd="0" presId="urn:microsoft.com/office/officeart/2005/8/layout/list1"/>
    <dgm:cxn modelId="{B4591220-FA71-4834-B21D-9A60E13CFD5C}" type="presParOf" srcId="{160051CF-2C2A-4E69-9FE4-15D8E306CA78}" destId="{0276643F-3C32-4E8D-8921-A642D70CC2CA}" srcOrd="0" destOrd="0" presId="urn:microsoft.com/office/officeart/2005/8/layout/list1"/>
    <dgm:cxn modelId="{48FA9FF4-4CB8-4C3F-B59A-45870DB60472}" type="presParOf" srcId="{160051CF-2C2A-4E69-9FE4-15D8E306CA78}" destId="{21C9879D-F736-4977-9E47-1AF3ED499378}" srcOrd="1" destOrd="0" presId="urn:microsoft.com/office/officeart/2005/8/layout/list1"/>
    <dgm:cxn modelId="{470FF046-130D-44BD-B1C6-67A9350EFB75}" type="presParOf" srcId="{CE8D3714-DA94-4C1D-877F-F1181E1FF65E}" destId="{817C348C-FB82-49A3-9D6D-9EA0F6067175}" srcOrd="5" destOrd="0" presId="urn:microsoft.com/office/officeart/2005/8/layout/list1"/>
    <dgm:cxn modelId="{D863DD8A-E0A5-45C4-B143-20A510A3116C}" type="presParOf" srcId="{CE8D3714-DA94-4C1D-877F-F1181E1FF65E}" destId="{67D41B95-791B-4222-A4D9-BE0C98089EEE}" srcOrd="6" destOrd="0" presId="urn:microsoft.com/office/officeart/2005/8/layout/list1"/>
    <dgm:cxn modelId="{3C1CA726-8FDE-461F-8AB1-33FE42920FC0}" type="presParOf" srcId="{CE8D3714-DA94-4C1D-877F-F1181E1FF65E}" destId="{5D596003-E400-4CE8-8EDE-8B1239BF9CA4}" srcOrd="7" destOrd="0" presId="urn:microsoft.com/office/officeart/2005/8/layout/list1"/>
    <dgm:cxn modelId="{37882D3B-EC95-47D2-8CF0-F210B2D01ED1}" type="presParOf" srcId="{CE8D3714-DA94-4C1D-877F-F1181E1FF65E}" destId="{ADC6E9A6-90C4-4891-B082-6A246E877024}" srcOrd="8" destOrd="0" presId="urn:microsoft.com/office/officeart/2005/8/layout/list1"/>
    <dgm:cxn modelId="{ECEB38EC-5A9B-4473-B6E2-04D1E1C7DD0A}" type="presParOf" srcId="{ADC6E9A6-90C4-4891-B082-6A246E877024}" destId="{3B5F59FB-7DAB-4E64-AF4D-AD4142BBCB7C}" srcOrd="0" destOrd="0" presId="urn:microsoft.com/office/officeart/2005/8/layout/list1"/>
    <dgm:cxn modelId="{89A17474-6392-435C-8E51-FB5F6EBB6873}" type="presParOf" srcId="{ADC6E9A6-90C4-4891-B082-6A246E877024}" destId="{2322F2DC-8E7B-41E9-AB2C-3539EEA0D165}" srcOrd="1" destOrd="0" presId="urn:microsoft.com/office/officeart/2005/8/layout/list1"/>
    <dgm:cxn modelId="{8913FBCA-4060-4A6E-8B7E-AF732093B8D0}" type="presParOf" srcId="{CE8D3714-DA94-4C1D-877F-F1181E1FF65E}" destId="{88371EB8-5052-4C12-BB27-4F3DF1DA38A1}" srcOrd="9" destOrd="0" presId="urn:microsoft.com/office/officeart/2005/8/layout/list1"/>
    <dgm:cxn modelId="{FD21C755-EA35-4A51-87E3-CE24B4A43B09}" type="presParOf" srcId="{CE8D3714-DA94-4C1D-877F-F1181E1FF65E}" destId="{A9E527D6-1373-40E1-B29E-8B5A0960D3BC}" srcOrd="10" destOrd="0" presId="urn:microsoft.com/office/officeart/2005/8/layout/list1"/>
    <dgm:cxn modelId="{147109D3-21D8-4797-8BE9-4A28AAB62DF4}" type="presParOf" srcId="{CE8D3714-DA94-4C1D-877F-F1181E1FF65E}" destId="{B6EC5E8B-125D-475A-B680-8099D2CD427B}" srcOrd="11" destOrd="0" presId="urn:microsoft.com/office/officeart/2005/8/layout/list1"/>
    <dgm:cxn modelId="{49A8EC8A-527B-42C6-A98B-3E18B2EE97F7}" type="presParOf" srcId="{CE8D3714-DA94-4C1D-877F-F1181E1FF65E}" destId="{649C0470-F0E3-4595-B216-FDDB5B0AAB8B}" srcOrd="12" destOrd="0" presId="urn:microsoft.com/office/officeart/2005/8/layout/list1"/>
    <dgm:cxn modelId="{6D57A3E0-6C6F-40BB-BE55-828FFAF8C48F}" type="presParOf" srcId="{649C0470-F0E3-4595-B216-FDDB5B0AAB8B}" destId="{F0843210-E219-44E8-8F02-1AC40FFCE5A1}" srcOrd="0" destOrd="0" presId="urn:microsoft.com/office/officeart/2005/8/layout/list1"/>
    <dgm:cxn modelId="{4D3AE74A-12F0-4176-B96E-CA9588C7BDB1}" type="presParOf" srcId="{649C0470-F0E3-4595-B216-FDDB5B0AAB8B}" destId="{8145E1DB-DDF4-4627-9D48-C3EB2B6C5E0E}" srcOrd="1" destOrd="0" presId="urn:microsoft.com/office/officeart/2005/8/layout/list1"/>
    <dgm:cxn modelId="{A5E17368-613A-4C82-AA77-195BEF0E2AF8}" type="presParOf" srcId="{CE8D3714-DA94-4C1D-877F-F1181E1FF65E}" destId="{AFC6FE66-5B5F-4530-88D9-EEFA5698156C}" srcOrd="13" destOrd="0" presId="urn:microsoft.com/office/officeart/2005/8/layout/list1"/>
    <dgm:cxn modelId="{F4DE2C29-A1FE-4162-9F70-EC01B889AB41}" type="presParOf" srcId="{CE8D3714-DA94-4C1D-877F-F1181E1FF65E}" destId="{655D6DBD-21C9-4DB3-AA59-74FD069719B0}" srcOrd="14" destOrd="0" presId="urn:microsoft.com/office/officeart/2005/8/layout/list1"/>
  </dgm:cxnLst>
  <dgm:bg>
    <a:solidFill>
      <a:schemeClr val="bg2">
        <a:lumMod val="75000"/>
      </a:schemeClr>
    </a:solidFill>
  </dgm:bg>
  <dgm:whole>
    <a:ln>
      <a:solidFill>
        <a:schemeClr val="accent5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74F0A6-A0F6-4C16-98BD-A4AF50C03213}" type="doc">
      <dgm:prSet loTypeId="urn:microsoft.com/office/officeart/2005/8/layout/vList3" loCatId="list" qsTypeId="urn:microsoft.com/office/officeart/2005/8/quickstyle/simple1" qsCatId="simple" csTypeId="urn:microsoft.com/office/officeart/2005/8/colors/accent5_5" csCatId="accent5" phldr="1"/>
      <dgm:spPr/>
    </dgm:pt>
    <dgm:pt modelId="{60650C8C-B357-4C6E-9A70-8A3AD3EB02FB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 21.09.2023 № 402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0D8D6E1C-B681-41A6-846E-99FAAF96EA26}" type="parTrans" cxnId="{C8E039E7-11D3-4E7C-B915-0B02B017B734}">
      <dgm:prSet/>
      <dgm:spPr/>
      <dgm:t>
        <a:bodyPr/>
        <a:lstStyle/>
        <a:p>
          <a:endParaRPr lang="ru-RU"/>
        </a:p>
      </dgm:t>
    </dgm:pt>
    <dgm:pt modelId="{70CF7838-AF3C-4A31-BEE4-8E4555C4B389}" type="sibTrans" cxnId="{C8E039E7-11D3-4E7C-B915-0B02B017B734}">
      <dgm:prSet/>
      <dgm:spPr/>
      <dgm:t>
        <a:bodyPr/>
        <a:lstStyle/>
        <a:p>
          <a:endParaRPr lang="ru-RU"/>
        </a:p>
      </dgm:t>
    </dgm:pt>
    <dgm:pt modelId="{34DE84B8-9B67-4012-9165-B346DB8B6D05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 15.06.2023 № 380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56AC3500-99EC-4C25-B0C2-3D51891C7B91}" type="parTrans" cxnId="{D44A0ACE-C7F5-407D-8D75-A130C36A4D1B}">
      <dgm:prSet/>
      <dgm:spPr/>
      <dgm:t>
        <a:bodyPr/>
        <a:lstStyle/>
        <a:p>
          <a:endParaRPr lang="ru-RU"/>
        </a:p>
      </dgm:t>
    </dgm:pt>
    <dgm:pt modelId="{F568E0D1-4D24-42BE-BE53-B647C0B86B40}" type="sibTrans" cxnId="{D44A0ACE-C7F5-407D-8D75-A130C36A4D1B}">
      <dgm:prSet/>
      <dgm:spPr/>
      <dgm:t>
        <a:bodyPr/>
        <a:lstStyle/>
        <a:p>
          <a:endParaRPr lang="ru-RU"/>
        </a:p>
      </dgm:t>
    </dgm:pt>
    <dgm:pt modelId="{3B7A594D-5AA3-43BE-8770-0318889CD35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 21.12.2023 № 415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0663C041-4D18-4B23-AC75-327A7B5DEF50}" type="parTrans" cxnId="{7E47EB30-605E-4ABF-908B-58C200B7A5C6}">
      <dgm:prSet/>
      <dgm:spPr/>
      <dgm:t>
        <a:bodyPr/>
        <a:lstStyle/>
        <a:p>
          <a:endParaRPr lang="ru-RU"/>
        </a:p>
      </dgm:t>
    </dgm:pt>
    <dgm:pt modelId="{3B9C1907-603A-49FC-BD9E-359E4552C5F9}" type="sibTrans" cxnId="{7E47EB30-605E-4ABF-908B-58C200B7A5C6}">
      <dgm:prSet/>
      <dgm:spPr/>
      <dgm:t>
        <a:bodyPr/>
        <a:lstStyle/>
        <a:p>
          <a:endParaRPr lang="ru-RU"/>
        </a:p>
      </dgm:t>
    </dgm:pt>
    <dgm:pt modelId="{6A36B7FD-C365-4FF0-A630-BE9DD6C9B509}" type="pres">
      <dgm:prSet presAssocID="{8B74F0A6-A0F6-4C16-98BD-A4AF50C03213}" presName="linearFlow" presStyleCnt="0">
        <dgm:presLayoutVars>
          <dgm:dir/>
          <dgm:resizeHandles val="exact"/>
        </dgm:presLayoutVars>
      </dgm:prSet>
      <dgm:spPr/>
    </dgm:pt>
    <dgm:pt modelId="{F129215D-0D87-4136-A1BB-AD9AD8ADF365}" type="pres">
      <dgm:prSet presAssocID="{60650C8C-B357-4C6E-9A70-8A3AD3EB02FB}" presName="composite" presStyleCnt="0"/>
      <dgm:spPr/>
    </dgm:pt>
    <dgm:pt modelId="{4EDEF842-7137-41C0-B1AC-6D33A756BCD0}" type="pres">
      <dgm:prSet presAssocID="{60650C8C-B357-4C6E-9A70-8A3AD3EB02FB}" presName="imgShp" presStyleLbl="fgImgPlace1" presStyleIdx="0" presStyleCnt="3"/>
      <dgm:spPr/>
    </dgm:pt>
    <dgm:pt modelId="{01C677FD-7599-419C-B5B0-FF65BA000778}" type="pres">
      <dgm:prSet presAssocID="{60650C8C-B357-4C6E-9A70-8A3AD3EB02F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1ABC3-7660-4269-A653-6CDDA35BDB9E}" type="pres">
      <dgm:prSet presAssocID="{70CF7838-AF3C-4A31-BEE4-8E4555C4B389}" presName="spacing" presStyleCnt="0"/>
      <dgm:spPr/>
    </dgm:pt>
    <dgm:pt modelId="{0AFAB30E-F285-4030-95D4-0D766519E433}" type="pres">
      <dgm:prSet presAssocID="{34DE84B8-9B67-4012-9165-B346DB8B6D05}" presName="composite" presStyleCnt="0"/>
      <dgm:spPr/>
    </dgm:pt>
    <dgm:pt modelId="{B05437B4-6DC7-4DC6-873F-D9DAB4767F1A}" type="pres">
      <dgm:prSet presAssocID="{34DE84B8-9B67-4012-9165-B346DB8B6D05}" presName="imgShp" presStyleLbl="fgImgPlace1" presStyleIdx="1" presStyleCnt="3"/>
      <dgm:spPr/>
    </dgm:pt>
    <dgm:pt modelId="{5134B1C1-2890-47F2-9416-257231C06C8C}" type="pres">
      <dgm:prSet presAssocID="{34DE84B8-9B67-4012-9165-B346DB8B6D0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1797C2-F3BB-4E8F-A1E8-38DBC157166D}" type="pres">
      <dgm:prSet presAssocID="{F568E0D1-4D24-42BE-BE53-B647C0B86B40}" presName="spacing" presStyleCnt="0"/>
      <dgm:spPr/>
    </dgm:pt>
    <dgm:pt modelId="{7C899DD8-13A0-434D-81B8-0123DCB4616A}" type="pres">
      <dgm:prSet presAssocID="{3B7A594D-5AA3-43BE-8770-0318889CD359}" presName="composite" presStyleCnt="0"/>
      <dgm:spPr/>
    </dgm:pt>
    <dgm:pt modelId="{564A7FBB-46A2-4A26-8D50-F910A93C0CDC}" type="pres">
      <dgm:prSet presAssocID="{3B7A594D-5AA3-43BE-8770-0318889CD359}" presName="imgShp" presStyleLbl="fgImgPlace1" presStyleIdx="2" presStyleCnt="3"/>
      <dgm:spPr/>
    </dgm:pt>
    <dgm:pt modelId="{BACE0485-67EF-4199-99E9-68D747E9073B}" type="pres">
      <dgm:prSet presAssocID="{3B7A594D-5AA3-43BE-8770-0318889CD359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4A0ACE-C7F5-407D-8D75-A130C36A4D1B}" srcId="{8B74F0A6-A0F6-4C16-98BD-A4AF50C03213}" destId="{34DE84B8-9B67-4012-9165-B346DB8B6D05}" srcOrd="1" destOrd="0" parTransId="{56AC3500-99EC-4C25-B0C2-3D51891C7B91}" sibTransId="{F568E0D1-4D24-42BE-BE53-B647C0B86B40}"/>
    <dgm:cxn modelId="{6C74151E-2AFC-437D-A97A-B94B0552E80F}" type="presOf" srcId="{3B7A594D-5AA3-43BE-8770-0318889CD359}" destId="{BACE0485-67EF-4199-99E9-68D747E9073B}" srcOrd="0" destOrd="0" presId="urn:microsoft.com/office/officeart/2005/8/layout/vList3"/>
    <dgm:cxn modelId="{7E47EB30-605E-4ABF-908B-58C200B7A5C6}" srcId="{8B74F0A6-A0F6-4C16-98BD-A4AF50C03213}" destId="{3B7A594D-5AA3-43BE-8770-0318889CD359}" srcOrd="2" destOrd="0" parTransId="{0663C041-4D18-4B23-AC75-327A7B5DEF50}" sibTransId="{3B9C1907-603A-49FC-BD9E-359E4552C5F9}"/>
    <dgm:cxn modelId="{D0D37946-4AF6-40C2-BD69-52EDD0E37B80}" type="presOf" srcId="{34DE84B8-9B67-4012-9165-B346DB8B6D05}" destId="{5134B1C1-2890-47F2-9416-257231C06C8C}" srcOrd="0" destOrd="0" presId="urn:microsoft.com/office/officeart/2005/8/layout/vList3"/>
    <dgm:cxn modelId="{ABB9654E-41F5-42AC-BDC8-0F8907778218}" type="presOf" srcId="{60650C8C-B357-4C6E-9A70-8A3AD3EB02FB}" destId="{01C677FD-7599-419C-B5B0-FF65BA000778}" srcOrd="0" destOrd="0" presId="urn:microsoft.com/office/officeart/2005/8/layout/vList3"/>
    <dgm:cxn modelId="{BDEC501A-864F-4323-899F-DD66D831F36C}" type="presOf" srcId="{8B74F0A6-A0F6-4C16-98BD-A4AF50C03213}" destId="{6A36B7FD-C365-4FF0-A630-BE9DD6C9B509}" srcOrd="0" destOrd="0" presId="urn:microsoft.com/office/officeart/2005/8/layout/vList3"/>
    <dgm:cxn modelId="{C8E039E7-11D3-4E7C-B915-0B02B017B734}" srcId="{8B74F0A6-A0F6-4C16-98BD-A4AF50C03213}" destId="{60650C8C-B357-4C6E-9A70-8A3AD3EB02FB}" srcOrd="0" destOrd="0" parTransId="{0D8D6E1C-B681-41A6-846E-99FAAF96EA26}" sibTransId="{70CF7838-AF3C-4A31-BEE4-8E4555C4B389}"/>
    <dgm:cxn modelId="{819E11F0-AF12-468B-932E-0D263C046066}" type="presParOf" srcId="{6A36B7FD-C365-4FF0-A630-BE9DD6C9B509}" destId="{F129215D-0D87-4136-A1BB-AD9AD8ADF365}" srcOrd="0" destOrd="0" presId="urn:microsoft.com/office/officeart/2005/8/layout/vList3"/>
    <dgm:cxn modelId="{3E661334-DAC2-4498-92E6-B8B63842956C}" type="presParOf" srcId="{F129215D-0D87-4136-A1BB-AD9AD8ADF365}" destId="{4EDEF842-7137-41C0-B1AC-6D33A756BCD0}" srcOrd="0" destOrd="0" presId="urn:microsoft.com/office/officeart/2005/8/layout/vList3"/>
    <dgm:cxn modelId="{0782E22C-7AEA-49CF-A863-AF0923042065}" type="presParOf" srcId="{F129215D-0D87-4136-A1BB-AD9AD8ADF365}" destId="{01C677FD-7599-419C-B5B0-FF65BA000778}" srcOrd="1" destOrd="0" presId="urn:microsoft.com/office/officeart/2005/8/layout/vList3"/>
    <dgm:cxn modelId="{F974641E-D6B2-423D-ADB7-A78A980DCAFB}" type="presParOf" srcId="{6A36B7FD-C365-4FF0-A630-BE9DD6C9B509}" destId="{DA31ABC3-7660-4269-A653-6CDDA35BDB9E}" srcOrd="1" destOrd="0" presId="urn:microsoft.com/office/officeart/2005/8/layout/vList3"/>
    <dgm:cxn modelId="{CABF968D-7255-488B-9954-23DB743C0387}" type="presParOf" srcId="{6A36B7FD-C365-4FF0-A630-BE9DD6C9B509}" destId="{0AFAB30E-F285-4030-95D4-0D766519E433}" srcOrd="2" destOrd="0" presId="urn:microsoft.com/office/officeart/2005/8/layout/vList3"/>
    <dgm:cxn modelId="{DCEBFBF5-838F-4BE4-94F5-9FC71D0C312D}" type="presParOf" srcId="{0AFAB30E-F285-4030-95D4-0D766519E433}" destId="{B05437B4-6DC7-4DC6-873F-D9DAB4767F1A}" srcOrd="0" destOrd="0" presId="urn:microsoft.com/office/officeart/2005/8/layout/vList3"/>
    <dgm:cxn modelId="{572394AA-1487-4040-BE5F-A3D6E6179D66}" type="presParOf" srcId="{0AFAB30E-F285-4030-95D4-0D766519E433}" destId="{5134B1C1-2890-47F2-9416-257231C06C8C}" srcOrd="1" destOrd="0" presId="urn:microsoft.com/office/officeart/2005/8/layout/vList3"/>
    <dgm:cxn modelId="{A305685F-5B71-4A22-832F-6382436388D7}" type="presParOf" srcId="{6A36B7FD-C365-4FF0-A630-BE9DD6C9B509}" destId="{E01797C2-F3BB-4E8F-A1E8-38DBC157166D}" srcOrd="3" destOrd="0" presId="urn:microsoft.com/office/officeart/2005/8/layout/vList3"/>
    <dgm:cxn modelId="{310F2EEE-441B-4186-8055-F3A1DAA5898B}" type="presParOf" srcId="{6A36B7FD-C365-4FF0-A630-BE9DD6C9B509}" destId="{7C899DD8-13A0-434D-81B8-0123DCB4616A}" srcOrd="4" destOrd="0" presId="urn:microsoft.com/office/officeart/2005/8/layout/vList3"/>
    <dgm:cxn modelId="{F3E14010-8DED-4D25-8B8B-A1725425BD69}" type="presParOf" srcId="{7C899DD8-13A0-434D-81B8-0123DCB4616A}" destId="{564A7FBB-46A2-4A26-8D50-F910A93C0CDC}" srcOrd="0" destOrd="0" presId="urn:microsoft.com/office/officeart/2005/8/layout/vList3"/>
    <dgm:cxn modelId="{CB84D81C-5485-407F-8AA9-3D68FAAE5644}" type="presParOf" srcId="{7C899DD8-13A0-434D-81B8-0123DCB4616A}" destId="{BACE0485-67EF-4199-99E9-68D747E9073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C318A4-6C52-47CF-8A61-74D88BE9C55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FC97CB-3859-4397-9828-AC3EDD8B8C39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Утверждённый первоначальный план                   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684 822,6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6608E3-3FB0-4569-B029-A007C2D937BA}" type="parTrans" cxnId="{75D6ECC3-3590-4377-BF1F-D852B2D92F63}">
      <dgm:prSet/>
      <dgm:spPr/>
      <dgm:t>
        <a:bodyPr/>
        <a:lstStyle/>
        <a:p>
          <a:endParaRPr lang="ru-RU"/>
        </a:p>
      </dgm:t>
    </dgm:pt>
    <dgm:pt modelId="{5E34C49F-6F58-4D05-AC20-CB8D790E7CE4}" type="sibTrans" cxnId="{75D6ECC3-3590-4377-BF1F-D852B2D92F63}">
      <dgm:prSet/>
      <dgm:spPr/>
      <dgm:t>
        <a:bodyPr/>
        <a:lstStyle/>
        <a:p>
          <a:endParaRPr lang="ru-RU"/>
        </a:p>
      </dgm:t>
    </dgm:pt>
    <dgm:pt modelId="{62F8E391-B2DD-4F57-ACA5-4A5F46267949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Утвержденные изменения 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22 177,9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7598A17-E022-4FF8-9E02-08E0585EC086}" type="parTrans" cxnId="{0748DA2F-F53B-4A17-82D3-B9A378EB9C6C}">
      <dgm:prSet/>
      <dgm:spPr/>
      <dgm:t>
        <a:bodyPr/>
        <a:lstStyle/>
        <a:p>
          <a:endParaRPr lang="ru-RU"/>
        </a:p>
      </dgm:t>
    </dgm:pt>
    <dgm:pt modelId="{E6126F51-1EA7-458D-A885-AA991FD7327C}" type="sibTrans" cxnId="{0748DA2F-F53B-4A17-82D3-B9A378EB9C6C}">
      <dgm:prSet/>
      <dgm:spPr/>
      <dgm:t>
        <a:bodyPr/>
        <a:lstStyle/>
        <a:p>
          <a:endParaRPr lang="ru-RU"/>
        </a:p>
      </dgm:t>
    </dgm:pt>
    <dgm:pt modelId="{9C7015AD-8F00-42D2-A27A-CA0CD9C1C1C5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Уточнённый план             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792 375,8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854236-4060-44BE-88FE-F853236AE1C7}" type="parTrans" cxnId="{C3F5C830-BAF9-4DD6-8496-0CE8CD0C309F}">
      <dgm:prSet/>
      <dgm:spPr/>
      <dgm:t>
        <a:bodyPr/>
        <a:lstStyle/>
        <a:p>
          <a:endParaRPr lang="ru-RU"/>
        </a:p>
      </dgm:t>
    </dgm:pt>
    <dgm:pt modelId="{38721E55-CD27-4C2E-8491-5E90C493B071}" type="sibTrans" cxnId="{C3F5C830-BAF9-4DD6-8496-0CE8CD0C309F}">
      <dgm:prSet/>
      <dgm:spPr/>
      <dgm:t>
        <a:bodyPr/>
        <a:lstStyle/>
        <a:p>
          <a:endParaRPr lang="ru-RU"/>
        </a:p>
      </dgm:t>
    </dgm:pt>
    <dgm:pt modelId="{51BD3AF7-222A-4FC0-A5DE-A4162DA5922E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Изменения в соответствии со ст. 217 Бюджетного Кодекса РФ        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85 375,3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CD0DE6-23EE-4E71-8FC7-73173BDEC184}" type="parTrans" cxnId="{745A2175-7325-43CA-B498-409C86C2FBEA}">
      <dgm:prSet/>
      <dgm:spPr/>
      <dgm:t>
        <a:bodyPr/>
        <a:lstStyle/>
        <a:p>
          <a:endParaRPr lang="ru-RU"/>
        </a:p>
      </dgm:t>
    </dgm:pt>
    <dgm:pt modelId="{82D8DC25-B2FC-417D-BDE4-8FB5DFD6820B}" type="sibTrans" cxnId="{745A2175-7325-43CA-B498-409C86C2FBEA}">
      <dgm:prSet/>
      <dgm:spPr/>
      <dgm:t>
        <a:bodyPr/>
        <a:lstStyle/>
        <a:p>
          <a:endParaRPr lang="ru-RU"/>
        </a:p>
      </dgm:t>
    </dgm:pt>
    <dgm:pt modelId="{E0D4C880-8A81-4BA4-9DB8-28714DEC8E86}" type="pres">
      <dgm:prSet presAssocID="{2AC318A4-6C52-47CF-8A61-74D88BE9C55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250D1E-903B-4A2D-AC31-ADC1EC8D95B4}" type="pres">
      <dgm:prSet presAssocID="{2AC318A4-6C52-47CF-8A61-74D88BE9C55E}" presName="arrow" presStyleLbl="bgShp" presStyleIdx="0" presStyleCnt="1"/>
      <dgm:spPr>
        <a:solidFill>
          <a:schemeClr val="tx2">
            <a:lumMod val="60000"/>
            <a:lumOff val="40000"/>
          </a:schemeClr>
        </a:solidFill>
      </dgm:spPr>
    </dgm:pt>
    <dgm:pt modelId="{1380724B-25B9-48ED-8722-22C039C2117C}" type="pres">
      <dgm:prSet presAssocID="{2AC318A4-6C52-47CF-8A61-74D88BE9C55E}" presName="linearProcess" presStyleCnt="0"/>
      <dgm:spPr/>
    </dgm:pt>
    <dgm:pt modelId="{E91A2810-BE67-49E7-9C87-C024BCE96BE4}" type="pres">
      <dgm:prSet presAssocID="{10FC97CB-3859-4397-9828-AC3EDD8B8C39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0C44F-5186-4EA7-9BB2-31D37B98DAD9}" type="pres">
      <dgm:prSet presAssocID="{5E34C49F-6F58-4D05-AC20-CB8D790E7CE4}" presName="sibTrans" presStyleCnt="0"/>
      <dgm:spPr/>
    </dgm:pt>
    <dgm:pt modelId="{D56F2060-ED6D-4F2E-BEE9-96C228500589}" type="pres">
      <dgm:prSet presAssocID="{62F8E391-B2DD-4F57-ACA5-4A5F4626794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3B66B-5031-4428-ACBA-5EEE18E7355E}" type="pres">
      <dgm:prSet presAssocID="{E6126F51-1EA7-458D-A885-AA991FD7327C}" presName="sibTrans" presStyleCnt="0"/>
      <dgm:spPr/>
    </dgm:pt>
    <dgm:pt modelId="{EB5DBB54-12F7-45CD-AC02-B856AEE8EF75}" type="pres">
      <dgm:prSet presAssocID="{51BD3AF7-222A-4FC0-A5DE-A4162DA5922E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6B56E-A728-40A5-93A0-90F5F960758D}" type="pres">
      <dgm:prSet presAssocID="{82D8DC25-B2FC-417D-BDE4-8FB5DFD6820B}" presName="sibTrans" presStyleCnt="0"/>
      <dgm:spPr/>
    </dgm:pt>
    <dgm:pt modelId="{150781E4-97EB-44F2-8EEA-E19935965781}" type="pres">
      <dgm:prSet presAssocID="{9C7015AD-8F00-42D2-A27A-CA0CD9C1C1C5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E21CB6-3B31-4D6C-A9EC-76A3FB82288F}" type="presOf" srcId="{62F8E391-B2DD-4F57-ACA5-4A5F46267949}" destId="{D56F2060-ED6D-4F2E-BEE9-96C228500589}" srcOrd="0" destOrd="0" presId="urn:microsoft.com/office/officeart/2005/8/layout/hProcess9"/>
    <dgm:cxn modelId="{75D6ECC3-3590-4377-BF1F-D852B2D92F63}" srcId="{2AC318A4-6C52-47CF-8A61-74D88BE9C55E}" destId="{10FC97CB-3859-4397-9828-AC3EDD8B8C39}" srcOrd="0" destOrd="0" parTransId="{9F6608E3-3FB0-4569-B029-A007C2D937BA}" sibTransId="{5E34C49F-6F58-4D05-AC20-CB8D790E7CE4}"/>
    <dgm:cxn modelId="{EDEE91EB-A4CD-48E4-A877-404473A657C3}" type="presOf" srcId="{2AC318A4-6C52-47CF-8A61-74D88BE9C55E}" destId="{E0D4C880-8A81-4BA4-9DB8-28714DEC8E86}" srcOrd="0" destOrd="0" presId="urn:microsoft.com/office/officeart/2005/8/layout/hProcess9"/>
    <dgm:cxn modelId="{AA4619F1-6684-4B91-AF5F-53D31F6EAB77}" type="presOf" srcId="{9C7015AD-8F00-42D2-A27A-CA0CD9C1C1C5}" destId="{150781E4-97EB-44F2-8EEA-E19935965781}" srcOrd="0" destOrd="0" presId="urn:microsoft.com/office/officeart/2005/8/layout/hProcess9"/>
    <dgm:cxn modelId="{06AE7F46-BC3D-460B-A020-498942E0BDFF}" type="presOf" srcId="{51BD3AF7-222A-4FC0-A5DE-A4162DA5922E}" destId="{EB5DBB54-12F7-45CD-AC02-B856AEE8EF75}" srcOrd="0" destOrd="0" presId="urn:microsoft.com/office/officeart/2005/8/layout/hProcess9"/>
    <dgm:cxn modelId="{0434335D-D466-4084-8159-ABE07EEBC813}" type="presOf" srcId="{10FC97CB-3859-4397-9828-AC3EDD8B8C39}" destId="{E91A2810-BE67-49E7-9C87-C024BCE96BE4}" srcOrd="0" destOrd="0" presId="urn:microsoft.com/office/officeart/2005/8/layout/hProcess9"/>
    <dgm:cxn modelId="{745A2175-7325-43CA-B498-409C86C2FBEA}" srcId="{2AC318A4-6C52-47CF-8A61-74D88BE9C55E}" destId="{51BD3AF7-222A-4FC0-A5DE-A4162DA5922E}" srcOrd="2" destOrd="0" parTransId="{6DCD0DE6-23EE-4E71-8FC7-73173BDEC184}" sibTransId="{82D8DC25-B2FC-417D-BDE4-8FB5DFD6820B}"/>
    <dgm:cxn modelId="{0748DA2F-F53B-4A17-82D3-B9A378EB9C6C}" srcId="{2AC318A4-6C52-47CF-8A61-74D88BE9C55E}" destId="{62F8E391-B2DD-4F57-ACA5-4A5F46267949}" srcOrd="1" destOrd="0" parTransId="{B7598A17-E022-4FF8-9E02-08E0585EC086}" sibTransId="{E6126F51-1EA7-458D-A885-AA991FD7327C}"/>
    <dgm:cxn modelId="{C3F5C830-BAF9-4DD6-8496-0CE8CD0C309F}" srcId="{2AC318A4-6C52-47CF-8A61-74D88BE9C55E}" destId="{9C7015AD-8F00-42D2-A27A-CA0CD9C1C1C5}" srcOrd="3" destOrd="0" parTransId="{E0854236-4060-44BE-88FE-F853236AE1C7}" sibTransId="{38721E55-CD27-4C2E-8491-5E90C493B071}"/>
    <dgm:cxn modelId="{2FED84CD-90A6-484F-9908-16D273730BBD}" type="presParOf" srcId="{E0D4C880-8A81-4BA4-9DB8-28714DEC8E86}" destId="{C7250D1E-903B-4A2D-AC31-ADC1EC8D95B4}" srcOrd="0" destOrd="0" presId="urn:microsoft.com/office/officeart/2005/8/layout/hProcess9"/>
    <dgm:cxn modelId="{606BD74C-1651-424D-B9E7-FE1DBB57868B}" type="presParOf" srcId="{E0D4C880-8A81-4BA4-9DB8-28714DEC8E86}" destId="{1380724B-25B9-48ED-8722-22C039C2117C}" srcOrd="1" destOrd="0" presId="urn:microsoft.com/office/officeart/2005/8/layout/hProcess9"/>
    <dgm:cxn modelId="{5AAF0252-F249-4AE9-8525-042C4DB79268}" type="presParOf" srcId="{1380724B-25B9-48ED-8722-22C039C2117C}" destId="{E91A2810-BE67-49E7-9C87-C024BCE96BE4}" srcOrd="0" destOrd="0" presId="urn:microsoft.com/office/officeart/2005/8/layout/hProcess9"/>
    <dgm:cxn modelId="{10FD8866-E4D7-40F9-83CF-18FFCDAFDBEA}" type="presParOf" srcId="{1380724B-25B9-48ED-8722-22C039C2117C}" destId="{2FA0C44F-5186-4EA7-9BB2-31D37B98DAD9}" srcOrd="1" destOrd="0" presId="urn:microsoft.com/office/officeart/2005/8/layout/hProcess9"/>
    <dgm:cxn modelId="{D36C9A5D-F76F-456E-B40D-05940AE94F7A}" type="presParOf" srcId="{1380724B-25B9-48ED-8722-22C039C2117C}" destId="{D56F2060-ED6D-4F2E-BEE9-96C228500589}" srcOrd="2" destOrd="0" presId="urn:microsoft.com/office/officeart/2005/8/layout/hProcess9"/>
    <dgm:cxn modelId="{2A71A9C5-6012-47F3-AF09-3011A3D68E38}" type="presParOf" srcId="{1380724B-25B9-48ED-8722-22C039C2117C}" destId="{63E3B66B-5031-4428-ACBA-5EEE18E7355E}" srcOrd="3" destOrd="0" presId="urn:microsoft.com/office/officeart/2005/8/layout/hProcess9"/>
    <dgm:cxn modelId="{0F75C503-E992-423E-AAAB-76500540E2CB}" type="presParOf" srcId="{1380724B-25B9-48ED-8722-22C039C2117C}" destId="{EB5DBB54-12F7-45CD-AC02-B856AEE8EF75}" srcOrd="4" destOrd="0" presId="urn:microsoft.com/office/officeart/2005/8/layout/hProcess9"/>
    <dgm:cxn modelId="{C1F97F69-D227-45F9-AB78-45C470D732B0}" type="presParOf" srcId="{1380724B-25B9-48ED-8722-22C039C2117C}" destId="{E546B56E-A728-40A5-93A0-90F5F960758D}" srcOrd="5" destOrd="0" presId="urn:microsoft.com/office/officeart/2005/8/layout/hProcess9"/>
    <dgm:cxn modelId="{FA079EFD-9077-4F93-89F2-6DD64B9BC8D0}" type="presParOf" srcId="{1380724B-25B9-48ED-8722-22C039C2117C}" destId="{150781E4-97EB-44F2-8EEA-E1993596578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C318A4-6C52-47CF-8A61-74D88BE9C55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FC97CB-3859-4397-9828-AC3EDD8B8C39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Утверждённый первоначальный план                   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691 065,7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6608E3-3FB0-4569-B029-A007C2D937BA}" type="parTrans" cxnId="{75D6ECC3-3590-4377-BF1F-D852B2D92F63}">
      <dgm:prSet/>
      <dgm:spPr/>
      <dgm:t>
        <a:bodyPr/>
        <a:lstStyle/>
        <a:p>
          <a:endParaRPr lang="ru-RU"/>
        </a:p>
      </dgm:t>
    </dgm:pt>
    <dgm:pt modelId="{5E34C49F-6F58-4D05-AC20-CB8D790E7CE4}" type="sibTrans" cxnId="{75D6ECC3-3590-4377-BF1F-D852B2D92F63}">
      <dgm:prSet/>
      <dgm:spPr/>
      <dgm:t>
        <a:bodyPr/>
        <a:lstStyle/>
        <a:p>
          <a:endParaRPr lang="ru-RU"/>
        </a:p>
      </dgm:t>
    </dgm:pt>
    <dgm:pt modelId="{62F8E391-B2DD-4F57-ACA5-4A5F46267949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Утвержденные изменения 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18 646,9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7598A17-E022-4FF8-9E02-08E0585EC086}" type="parTrans" cxnId="{0748DA2F-F53B-4A17-82D3-B9A378EB9C6C}">
      <dgm:prSet/>
      <dgm:spPr/>
      <dgm:t>
        <a:bodyPr/>
        <a:lstStyle/>
        <a:p>
          <a:endParaRPr lang="ru-RU"/>
        </a:p>
      </dgm:t>
    </dgm:pt>
    <dgm:pt modelId="{E6126F51-1EA7-458D-A885-AA991FD7327C}" type="sibTrans" cxnId="{0748DA2F-F53B-4A17-82D3-B9A378EB9C6C}">
      <dgm:prSet/>
      <dgm:spPr/>
      <dgm:t>
        <a:bodyPr/>
        <a:lstStyle/>
        <a:p>
          <a:endParaRPr lang="ru-RU"/>
        </a:p>
      </dgm:t>
    </dgm:pt>
    <dgm:pt modelId="{9C7015AD-8F00-42D2-A27A-CA0CD9C1C1C5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Уточнённый план             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800 613,9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854236-4060-44BE-88FE-F853236AE1C7}" type="parTrans" cxnId="{C3F5C830-BAF9-4DD6-8496-0CE8CD0C309F}">
      <dgm:prSet/>
      <dgm:spPr/>
      <dgm:t>
        <a:bodyPr/>
        <a:lstStyle/>
        <a:p>
          <a:endParaRPr lang="ru-RU"/>
        </a:p>
      </dgm:t>
    </dgm:pt>
    <dgm:pt modelId="{38721E55-CD27-4C2E-8491-5E90C493B071}" type="sibTrans" cxnId="{C3F5C830-BAF9-4DD6-8496-0CE8CD0C309F}">
      <dgm:prSet/>
      <dgm:spPr/>
      <dgm:t>
        <a:bodyPr/>
        <a:lstStyle/>
        <a:p>
          <a:endParaRPr lang="ru-RU"/>
        </a:p>
      </dgm:t>
    </dgm:pt>
    <dgm:pt modelId="{51BD3AF7-222A-4FC0-A5DE-A4162DA5922E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Изменения в соответствии со ст. 217 Бюджетного кодекса РФ  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90 901,3</a:t>
          </a:r>
        </a:p>
      </dgm:t>
    </dgm:pt>
    <dgm:pt modelId="{82D8DC25-B2FC-417D-BDE4-8FB5DFD6820B}" type="sibTrans" cxnId="{745A2175-7325-43CA-B498-409C86C2FBEA}">
      <dgm:prSet/>
      <dgm:spPr/>
      <dgm:t>
        <a:bodyPr/>
        <a:lstStyle/>
        <a:p>
          <a:endParaRPr lang="ru-RU"/>
        </a:p>
      </dgm:t>
    </dgm:pt>
    <dgm:pt modelId="{6DCD0DE6-23EE-4E71-8FC7-73173BDEC184}" type="parTrans" cxnId="{745A2175-7325-43CA-B498-409C86C2FBEA}">
      <dgm:prSet/>
      <dgm:spPr/>
      <dgm:t>
        <a:bodyPr/>
        <a:lstStyle/>
        <a:p>
          <a:endParaRPr lang="ru-RU"/>
        </a:p>
      </dgm:t>
    </dgm:pt>
    <dgm:pt modelId="{E0D4C880-8A81-4BA4-9DB8-28714DEC8E86}" type="pres">
      <dgm:prSet presAssocID="{2AC318A4-6C52-47CF-8A61-74D88BE9C55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250D1E-903B-4A2D-AC31-ADC1EC8D95B4}" type="pres">
      <dgm:prSet presAssocID="{2AC318A4-6C52-47CF-8A61-74D88BE9C55E}" presName="arrow" presStyleLbl="bgShp" presStyleIdx="0" presStyleCnt="1"/>
      <dgm:spPr>
        <a:solidFill>
          <a:schemeClr val="tx2">
            <a:lumMod val="60000"/>
            <a:lumOff val="40000"/>
          </a:schemeClr>
        </a:solidFill>
      </dgm:spPr>
    </dgm:pt>
    <dgm:pt modelId="{1380724B-25B9-48ED-8722-22C039C2117C}" type="pres">
      <dgm:prSet presAssocID="{2AC318A4-6C52-47CF-8A61-74D88BE9C55E}" presName="linearProcess" presStyleCnt="0"/>
      <dgm:spPr/>
    </dgm:pt>
    <dgm:pt modelId="{E91A2810-BE67-49E7-9C87-C024BCE96BE4}" type="pres">
      <dgm:prSet presAssocID="{10FC97CB-3859-4397-9828-AC3EDD8B8C39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0C44F-5186-4EA7-9BB2-31D37B98DAD9}" type="pres">
      <dgm:prSet presAssocID="{5E34C49F-6F58-4D05-AC20-CB8D790E7CE4}" presName="sibTrans" presStyleCnt="0"/>
      <dgm:spPr/>
    </dgm:pt>
    <dgm:pt modelId="{D56F2060-ED6D-4F2E-BEE9-96C228500589}" type="pres">
      <dgm:prSet presAssocID="{62F8E391-B2DD-4F57-ACA5-4A5F4626794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3B66B-5031-4428-ACBA-5EEE18E7355E}" type="pres">
      <dgm:prSet presAssocID="{E6126F51-1EA7-458D-A885-AA991FD7327C}" presName="sibTrans" presStyleCnt="0"/>
      <dgm:spPr/>
    </dgm:pt>
    <dgm:pt modelId="{EB5DBB54-12F7-45CD-AC02-B856AEE8EF75}" type="pres">
      <dgm:prSet presAssocID="{51BD3AF7-222A-4FC0-A5DE-A4162DA5922E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6B56E-A728-40A5-93A0-90F5F960758D}" type="pres">
      <dgm:prSet presAssocID="{82D8DC25-B2FC-417D-BDE4-8FB5DFD6820B}" presName="sibTrans" presStyleCnt="0"/>
      <dgm:spPr/>
    </dgm:pt>
    <dgm:pt modelId="{150781E4-97EB-44F2-8EEA-E19935965781}" type="pres">
      <dgm:prSet presAssocID="{9C7015AD-8F00-42D2-A27A-CA0CD9C1C1C5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357221-31E1-4377-B502-8C538D6675EB}" type="presOf" srcId="{51BD3AF7-222A-4FC0-A5DE-A4162DA5922E}" destId="{EB5DBB54-12F7-45CD-AC02-B856AEE8EF75}" srcOrd="0" destOrd="0" presId="urn:microsoft.com/office/officeart/2005/8/layout/hProcess9"/>
    <dgm:cxn modelId="{E0B06E15-7D4E-4288-B445-C3F51167087C}" type="presOf" srcId="{9C7015AD-8F00-42D2-A27A-CA0CD9C1C1C5}" destId="{150781E4-97EB-44F2-8EEA-E19935965781}" srcOrd="0" destOrd="0" presId="urn:microsoft.com/office/officeart/2005/8/layout/hProcess9"/>
    <dgm:cxn modelId="{326643E0-4CEE-446E-B1BF-875DBDDF0CED}" type="presOf" srcId="{10FC97CB-3859-4397-9828-AC3EDD8B8C39}" destId="{E91A2810-BE67-49E7-9C87-C024BCE96BE4}" srcOrd="0" destOrd="0" presId="urn:microsoft.com/office/officeart/2005/8/layout/hProcess9"/>
    <dgm:cxn modelId="{6AD7D0AE-B997-45A2-B472-8BEB54665EA6}" type="presOf" srcId="{62F8E391-B2DD-4F57-ACA5-4A5F46267949}" destId="{D56F2060-ED6D-4F2E-BEE9-96C228500589}" srcOrd="0" destOrd="0" presId="urn:microsoft.com/office/officeart/2005/8/layout/hProcess9"/>
    <dgm:cxn modelId="{75D6ECC3-3590-4377-BF1F-D852B2D92F63}" srcId="{2AC318A4-6C52-47CF-8A61-74D88BE9C55E}" destId="{10FC97CB-3859-4397-9828-AC3EDD8B8C39}" srcOrd="0" destOrd="0" parTransId="{9F6608E3-3FB0-4569-B029-A007C2D937BA}" sibTransId="{5E34C49F-6F58-4D05-AC20-CB8D790E7CE4}"/>
    <dgm:cxn modelId="{E3DE4F27-1AAD-4A5A-808D-E160C258A03C}" type="presOf" srcId="{2AC318A4-6C52-47CF-8A61-74D88BE9C55E}" destId="{E0D4C880-8A81-4BA4-9DB8-28714DEC8E86}" srcOrd="0" destOrd="0" presId="urn:microsoft.com/office/officeart/2005/8/layout/hProcess9"/>
    <dgm:cxn modelId="{745A2175-7325-43CA-B498-409C86C2FBEA}" srcId="{2AC318A4-6C52-47CF-8A61-74D88BE9C55E}" destId="{51BD3AF7-222A-4FC0-A5DE-A4162DA5922E}" srcOrd="2" destOrd="0" parTransId="{6DCD0DE6-23EE-4E71-8FC7-73173BDEC184}" sibTransId="{82D8DC25-B2FC-417D-BDE4-8FB5DFD6820B}"/>
    <dgm:cxn modelId="{0748DA2F-F53B-4A17-82D3-B9A378EB9C6C}" srcId="{2AC318A4-6C52-47CF-8A61-74D88BE9C55E}" destId="{62F8E391-B2DD-4F57-ACA5-4A5F46267949}" srcOrd="1" destOrd="0" parTransId="{B7598A17-E022-4FF8-9E02-08E0585EC086}" sibTransId="{E6126F51-1EA7-458D-A885-AA991FD7327C}"/>
    <dgm:cxn modelId="{C3F5C830-BAF9-4DD6-8496-0CE8CD0C309F}" srcId="{2AC318A4-6C52-47CF-8A61-74D88BE9C55E}" destId="{9C7015AD-8F00-42D2-A27A-CA0CD9C1C1C5}" srcOrd="3" destOrd="0" parTransId="{E0854236-4060-44BE-88FE-F853236AE1C7}" sibTransId="{38721E55-CD27-4C2E-8491-5E90C493B071}"/>
    <dgm:cxn modelId="{02B004AD-536D-4246-AD20-AABAE5EAF17A}" type="presParOf" srcId="{E0D4C880-8A81-4BA4-9DB8-28714DEC8E86}" destId="{C7250D1E-903B-4A2D-AC31-ADC1EC8D95B4}" srcOrd="0" destOrd="0" presId="urn:microsoft.com/office/officeart/2005/8/layout/hProcess9"/>
    <dgm:cxn modelId="{98E8D5D7-ECFD-47C0-9533-99917B74D23A}" type="presParOf" srcId="{E0D4C880-8A81-4BA4-9DB8-28714DEC8E86}" destId="{1380724B-25B9-48ED-8722-22C039C2117C}" srcOrd="1" destOrd="0" presId="urn:microsoft.com/office/officeart/2005/8/layout/hProcess9"/>
    <dgm:cxn modelId="{CE696097-F700-4D1C-8CCC-760307B746BB}" type="presParOf" srcId="{1380724B-25B9-48ED-8722-22C039C2117C}" destId="{E91A2810-BE67-49E7-9C87-C024BCE96BE4}" srcOrd="0" destOrd="0" presId="urn:microsoft.com/office/officeart/2005/8/layout/hProcess9"/>
    <dgm:cxn modelId="{65F4701B-7565-4D67-A847-3E9E1130A824}" type="presParOf" srcId="{1380724B-25B9-48ED-8722-22C039C2117C}" destId="{2FA0C44F-5186-4EA7-9BB2-31D37B98DAD9}" srcOrd="1" destOrd="0" presId="urn:microsoft.com/office/officeart/2005/8/layout/hProcess9"/>
    <dgm:cxn modelId="{582DC313-8993-42A4-9E19-2C57579DF656}" type="presParOf" srcId="{1380724B-25B9-48ED-8722-22C039C2117C}" destId="{D56F2060-ED6D-4F2E-BEE9-96C228500589}" srcOrd="2" destOrd="0" presId="urn:microsoft.com/office/officeart/2005/8/layout/hProcess9"/>
    <dgm:cxn modelId="{7AF21F84-31DE-49BB-B176-4E3E01CE4047}" type="presParOf" srcId="{1380724B-25B9-48ED-8722-22C039C2117C}" destId="{63E3B66B-5031-4428-ACBA-5EEE18E7355E}" srcOrd="3" destOrd="0" presId="urn:microsoft.com/office/officeart/2005/8/layout/hProcess9"/>
    <dgm:cxn modelId="{9D5FB689-B83B-45D6-83E5-4FDA487BFA3A}" type="presParOf" srcId="{1380724B-25B9-48ED-8722-22C039C2117C}" destId="{EB5DBB54-12F7-45CD-AC02-B856AEE8EF75}" srcOrd="4" destOrd="0" presId="urn:microsoft.com/office/officeart/2005/8/layout/hProcess9"/>
    <dgm:cxn modelId="{09B4AB57-39C9-41D0-A0D0-6CEFE9A19FA6}" type="presParOf" srcId="{1380724B-25B9-48ED-8722-22C039C2117C}" destId="{E546B56E-A728-40A5-93A0-90F5F960758D}" srcOrd="5" destOrd="0" presId="urn:microsoft.com/office/officeart/2005/8/layout/hProcess9"/>
    <dgm:cxn modelId="{4D772CAF-BF7B-4BED-A0BA-327C35FC0AE6}" type="presParOf" srcId="{1380724B-25B9-48ED-8722-22C039C2117C}" destId="{150781E4-97EB-44F2-8EEA-E1993596578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180E85-6A7C-4C8E-BDFD-6AFC1083A1E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82A957-C162-4C93-9BF6-71DCD2CC723F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109 548,2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D603A0B2-C5A3-4837-BD91-513E8314786A}" type="parTrans" cxnId="{3ECB2C87-A1A6-4949-A762-EAA649A1D24D}">
      <dgm:prSet/>
      <dgm:spPr/>
      <dgm:t>
        <a:bodyPr/>
        <a:lstStyle/>
        <a:p>
          <a:endParaRPr lang="ru-RU"/>
        </a:p>
      </dgm:t>
    </dgm:pt>
    <dgm:pt modelId="{4ACD3AF5-1B56-4730-86D8-6C498DED5B9D}" type="sibTrans" cxnId="{3ECB2C87-A1A6-4949-A762-EAA649A1D24D}">
      <dgm:prSet/>
      <dgm:spPr/>
      <dgm:t>
        <a:bodyPr/>
        <a:lstStyle/>
        <a:p>
          <a:endParaRPr lang="ru-RU"/>
        </a:p>
      </dgm:t>
    </dgm:pt>
    <dgm:pt modelId="{1CA523D3-8E5F-4AD4-AD4D-2EBA38B85DC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 w="1905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84 975,2 средства краевого бюджета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8114BC63-1EE0-4112-A009-B6FF57A09076}" type="parTrans" cxnId="{A67C0737-2837-4D6E-96CE-136E2283322F}">
      <dgm:prSet/>
      <dgm:spPr/>
      <dgm:t>
        <a:bodyPr/>
        <a:lstStyle/>
        <a:p>
          <a:endParaRPr lang="ru-RU"/>
        </a:p>
      </dgm:t>
    </dgm:pt>
    <dgm:pt modelId="{99C8D05C-D4A7-4E0C-835E-61C0455194CF}" type="sibTrans" cxnId="{A67C0737-2837-4D6E-96CE-136E2283322F}">
      <dgm:prSet/>
      <dgm:spPr/>
      <dgm:t>
        <a:bodyPr/>
        <a:lstStyle/>
        <a:p>
          <a:endParaRPr lang="ru-RU"/>
        </a:p>
      </dgm:t>
    </dgm:pt>
    <dgm:pt modelId="{9627F7A9-B55A-483B-A027-36D123664FFB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  <a:ln w="1905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4 830,7 остатки краевых средств  2022 г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EFC1F67-8FE0-4B53-9BA4-2F28C03CB632}" type="parTrans" cxnId="{16C237BE-6260-42D7-94F6-3B57B1220804}">
      <dgm:prSet/>
      <dgm:spPr/>
      <dgm:t>
        <a:bodyPr/>
        <a:lstStyle/>
        <a:p>
          <a:endParaRPr lang="ru-RU"/>
        </a:p>
      </dgm:t>
    </dgm:pt>
    <dgm:pt modelId="{81BED1A3-D74E-42AB-94A8-025B5213A008}" type="sibTrans" cxnId="{16C237BE-6260-42D7-94F6-3B57B1220804}">
      <dgm:prSet/>
      <dgm:spPr/>
      <dgm:t>
        <a:bodyPr/>
        <a:lstStyle/>
        <a:p>
          <a:endParaRPr lang="ru-RU"/>
        </a:p>
      </dgm:t>
    </dgm:pt>
    <dgm:pt modelId="{843F31F8-E292-4C9C-9E48-F81EA61DB74D}">
      <dgm:prSet custT="1"/>
      <dgm:spPr>
        <a:solidFill>
          <a:schemeClr val="tx2">
            <a:lumMod val="20000"/>
            <a:lumOff val="80000"/>
          </a:schemeClr>
        </a:solidFill>
        <a:ln w="1905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14 867,8 дополнит. поступившие доходы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F036C0-D9E0-4B64-98C8-B7DD1582F043}" type="parTrans" cxnId="{D8411642-2F36-4C68-9DA6-6DCCF1CB2799}">
      <dgm:prSet/>
      <dgm:spPr/>
      <dgm:t>
        <a:bodyPr/>
        <a:lstStyle/>
        <a:p>
          <a:endParaRPr lang="ru-RU"/>
        </a:p>
      </dgm:t>
    </dgm:pt>
    <dgm:pt modelId="{1AC3BE5C-042C-4B15-BE70-3D32B6511764}" type="sibTrans" cxnId="{D8411642-2F36-4C68-9DA6-6DCCF1CB2799}">
      <dgm:prSet/>
      <dgm:spPr/>
      <dgm:t>
        <a:bodyPr/>
        <a:lstStyle/>
        <a:p>
          <a:endParaRPr lang="ru-RU"/>
        </a:p>
      </dgm:t>
    </dgm:pt>
    <dgm:pt modelId="{959B6154-E4EA-4C4D-BF0F-0E8053ECCE6A}">
      <dgm:prSet phldrT="[Текст]" custRadScaleRad="100414" custRadScaleInc="17279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F8809543-5A9D-4D4B-AB82-E12CB685370E}" type="parTrans" cxnId="{3BE2B0A7-4284-4AC3-9136-010037609A25}">
      <dgm:prSet/>
      <dgm:spPr/>
      <dgm:t>
        <a:bodyPr/>
        <a:lstStyle/>
        <a:p>
          <a:endParaRPr lang="ru-RU"/>
        </a:p>
      </dgm:t>
    </dgm:pt>
    <dgm:pt modelId="{B9E8D3AE-30C3-450C-81BA-AD709321A9DC}" type="sibTrans" cxnId="{3BE2B0A7-4284-4AC3-9136-010037609A25}">
      <dgm:prSet/>
      <dgm:spPr/>
      <dgm:t>
        <a:bodyPr/>
        <a:lstStyle/>
        <a:p>
          <a:endParaRPr lang="ru-RU"/>
        </a:p>
      </dgm:t>
    </dgm:pt>
    <dgm:pt modelId="{33CEFBDC-9889-44B8-94AD-512540816246}">
      <dgm:prSet phldrT="[Текст]" custRadScaleRad="100414" custRadScaleInc="17279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2B691A5-3734-4D68-891F-B005D19FAC01}" type="parTrans" cxnId="{8E3E0272-7E74-4B9F-BFA7-1C7D1116DDC9}">
      <dgm:prSet/>
      <dgm:spPr/>
      <dgm:t>
        <a:bodyPr/>
        <a:lstStyle/>
        <a:p>
          <a:endParaRPr lang="ru-RU"/>
        </a:p>
      </dgm:t>
    </dgm:pt>
    <dgm:pt modelId="{14BED95C-940B-45A9-A059-AE1206A3BD4A}" type="sibTrans" cxnId="{8E3E0272-7E74-4B9F-BFA7-1C7D1116DDC9}">
      <dgm:prSet/>
      <dgm:spPr/>
      <dgm:t>
        <a:bodyPr/>
        <a:lstStyle/>
        <a:p>
          <a:endParaRPr lang="ru-RU"/>
        </a:p>
      </dgm:t>
    </dgm:pt>
    <dgm:pt modelId="{68E3F394-857D-4919-8E3B-C7A03D0A1791}">
      <dgm:prSet phldrT="[Текст]" custRadScaleRad="95009" custRadScaleInc="-25718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959C96B0-5F1F-4DDA-8FF7-02B67EC57E40}" type="parTrans" cxnId="{FAD77A03-1B66-4D6E-877C-E895BC5CBD40}">
      <dgm:prSet/>
      <dgm:spPr/>
      <dgm:t>
        <a:bodyPr/>
        <a:lstStyle/>
        <a:p>
          <a:endParaRPr lang="ru-RU"/>
        </a:p>
      </dgm:t>
    </dgm:pt>
    <dgm:pt modelId="{861EAF18-D14C-4480-807A-C48A6487A95C}" type="sibTrans" cxnId="{FAD77A03-1B66-4D6E-877C-E895BC5CBD40}">
      <dgm:prSet/>
      <dgm:spPr/>
      <dgm:t>
        <a:bodyPr/>
        <a:lstStyle/>
        <a:p>
          <a:endParaRPr lang="ru-RU"/>
        </a:p>
      </dgm:t>
    </dgm:pt>
    <dgm:pt modelId="{3A7835C1-ED6E-46E3-BC9F-CF9E059420CB}">
      <dgm:prSet/>
      <dgm:spPr/>
      <dgm:t>
        <a:bodyPr/>
        <a:lstStyle/>
        <a:p>
          <a:endParaRPr lang="ru-RU" dirty="0"/>
        </a:p>
      </dgm:t>
    </dgm:pt>
    <dgm:pt modelId="{00B01E98-BA50-4E10-9361-F2AEEBAFFA53}" type="parTrans" cxnId="{D912FC30-7F3A-4543-9724-361D40665E4C}">
      <dgm:prSet/>
      <dgm:spPr/>
      <dgm:t>
        <a:bodyPr/>
        <a:lstStyle/>
        <a:p>
          <a:endParaRPr lang="ru-RU"/>
        </a:p>
      </dgm:t>
    </dgm:pt>
    <dgm:pt modelId="{CE9D52F1-FDF0-4553-9211-57D9592FCAAC}" type="sibTrans" cxnId="{D912FC30-7F3A-4543-9724-361D40665E4C}">
      <dgm:prSet/>
      <dgm:spPr/>
      <dgm:t>
        <a:bodyPr/>
        <a:lstStyle/>
        <a:p>
          <a:endParaRPr lang="ru-RU"/>
        </a:p>
      </dgm:t>
    </dgm:pt>
    <dgm:pt modelId="{4B717E2A-7D06-4459-A879-345B587DD7B2}">
      <dgm:prSet custT="1"/>
      <dgm:spPr>
        <a:solidFill>
          <a:schemeClr val="tx2">
            <a:lumMod val="20000"/>
            <a:lumOff val="80000"/>
          </a:schemeClr>
        </a:solidFill>
        <a:ln w="1905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3 777,6 свободные остатки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45D36E-7DAD-4B9A-9F71-CB8CB80620DD}" type="parTrans" cxnId="{ED552DC2-CB6C-473A-8A6B-8C07ADCEC6B8}">
      <dgm:prSet/>
      <dgm:spPr/>
      <dgm:t>
        <a:bodyPr/>
        <a:lstStyle/>
        <a:p>
          <a:endParaRPr lang="ru-RU"/>
        </a:p>
      </dgm:t>
    </dgm:pt>
    <dgm:pt modelId="{40261218-C654-4D92-B65E-C773F3648E39}" type="sibTrans" cxnId="{ED552DC2-CB6C-473A-8A6B-8C07ADCEC6B8}">
      <dgm:prSet/>
      <dgm:spPr/>
      <dgm:t>
        <a:bodyPr/>
        <a:lstStyle/>
        <a:p>
          <a:endParaRPr lang="ru-RU"/>
        </a:p>
      </dgm:t>
    </dgm:pt>
    <dgm:pt modelId="{5FAC7579-ACE9-4E10-A49E-08F1EE1D91B0}">
      <dgm:prSet custT="1"/>
      <dgm:spPr>
        <a:solidFill>
          <a:schemeClr val="tx2">
            <a:lumMod val="20000"/>
            <a:lumOff val="80000"/>
          </a:schemeClr>
        </a:solidFill>
        <a:ln w="1905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695,4 дотация на поощрение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муниц.управл.команд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C82366-5AFE-4720-B830-20E253F8E637}" type="parTrans" cxnId="{115CAFBE-83B4-4121-87D1-08FAE38790B9}">
      <dgm:prSet/>
      <dgm:spPr/>
      <dgm:t>
        <a:bodyPr/>
        <a:lstStyle/>
        <a:p>
          <a:endParaRPr lang="ru-RU"/>
        </a:p>
      </dgm:t>
    </dgm:pt>
    <dgm:pt modelId="{27796DBE-DE77-40AE-BF28-4496204C48CF}" type="sibTrans" cxnId="{115CAFBE-83B4-4121-87D1-08FAE38790B9}">
      <dgm:prSet/>
      <dgm:spPr/>
      <dgm:t>
        <a:bodyPr/>
        <a:lstStyle/>
        <a:p>
          <a:endParaRPr lang="ru-RU"/>
        </a:p>
      </dgm:t>
    </dgm:pt>
    <dgm:pt modelId="{E3ABCB05-EE4E-4C67-B968-EF2465116827}">
      <dgm:prSet custT="1"/>
      <dgm:spPr>
        <a:solidFill>
          <a:schemeClr val="tx2">
            <a:lumMod val="20000"/>
            <a:lumOff val="80000"/>
          </a:schemeClr>
        </a:solidFill>
        <a:ln w="1905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401,5  от юридических и физических лиц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A94137-BA8C-4F00-9831-369AE3972069}" type="parTrans" cxnId="{0AE0CB93-740C-40F8-8379-04F984A3291A}">
      <dgm:prSet/>
      <dgm:spPr/>
      <dgm:t>
        <a:bodyPr/>
        <a:lstStyle/>
        <a:p>
          <a:endParaRPr lang="ru-RU"/>
        </a:p>
      </dgm:t>
    </dgm:pt>
    <dgm:pt modelId="{C18655B8-22AB-4243-B6B5-AE44F27F0079}" type="sibTrans" cxnId="{0AE0CB93-740C-40F8-8379-04F984A3291A}">
      <dgm:prSet/>
      <dgm:spPr/>
      <dgm:t>
        <a:bodyPr/>
        <a:lstStyle/>
        <a:p>
          <a:endParaRPr lang="ru-RU"/>
        </a:p>
      </dgm:t>
    </dgm:pt>
    <dgm:pt modelId="{31E3BDAF-DD34-407E-9016-60BFB8E60BBC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E22446-D7A3-4E27-A98B-5DCE0F7EA49D}" type="parTrans" cxnId="{6963D780-19B3-487A-A42F-47FB2497D172}">
      <dgm:prSet/>
      <dgm:spPr/>
      <dgm:t>
        <a:bodyPr/>
        <a:lstStyle/>
        <a:p>
          <a:endParaRPr lang="ru-RU"/>
        </a:p>
      </dgm:t>
    </dgm:pt>
    <dgm:pt modelId="{CDE0F0C7-C2E9-4AA3-ACE4-D1F0F517FBAB}" type="sibTrans" cxnId="{6963D780-19B3-487A-A42F-47FB2497D172}">
      <dgm:prSet/>
      <dgm:spPr/>
      <dgm:t>
        <a:bodyPr/>
        <a:lstStyle/>
        <a:p>
          <a:endParaRPr lang="ru-RU"/>
        </a:p>
      </dgm:t>
    </dgm:pt>
    <dgm:pt modelId="{80A4C05D-D8A4-45F3-9700-2A88F6DDFFCC}" type="pres">
      <dgm:prSet presAssocID="{A7180E85-6A7C-4C8E-BDFD-6AFC1083A1E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4AB5DF-2416-476C-839A-B32A25D91B64}" type="pres">
      <dgm:prSet presAssocID="{CB82A957-C162-4C93-9BF6-71DCD2CC723F}" presName="centerShape" presStyleLbl="node0" presStyleIdx="0" presStyleCnt="1" custLinFactNeighborX="-955" custLinFactNeighborY="755"/>
      <dgm:spPr/>
      <dgm:t>
        <a:bodyPr/>
        <a:lstStyle/>
        <a:p>
          <a:endParaRPr lang="ru-RU"/>
        </a:p>
      </dgm:t>
    </dgm:pt>
    <dgm:pt modelId="{02F82FA0-2495-4D68-A950-914E8ED569EB}" type="pres">
      <dgm:prSet presAssocID="{8114BC63-1EE0-4112-A009-B6FF57A09076}" presName="parTrans" presStyleLbl="bgSibTrans2D1" presStyleIdx="0" presStyleCnt="6"/>
      <dgm:spPr/>
      <dgm:t>
        <a:bodyPr/>
        <a:lstStyle/>
        <a:p>
          <a:endParaRPr lang="ru-RU"/>
        </a:p>
      </dgm:t>
    </dgm:pt>
    <dgm:pt modelId="{66FFE62B-DC28-420D-AB5B-66A9818563CB}" type="pres">
      <dgm:prSet presAssocID="{1CA523D3-8E5F-4AD4-AD4D-2EBA38B85DC2}" presName="node" presStyleLbl="node1" presStyleIdx="0" presStyleCnt="6" custScaleY="129050" custRadScaleRad="95337" custRadScaleInc="-15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AFB6B-7A6D-45F8-9D98-B2A6E4A8BF07}" type="pres">
      <dgm:prSet presAssocID="{0EFC1F67-8FE0-4B53-9BA4-2F28C03CB632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3D5532EA-B345-4889-A753-0B596A71BE7F}" type="pres">
      <dgm:prSet presAssocID="{9627F7A9-B55A-483B-A027-36D123664FFB}" presName="node" presStyleLbl="node1" presStyleIdx="1" presStyleCnt="6" custScaleY="126435" custRadScaleRad="107775" custRadScaleInc="-17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A275C-CD3F-4681-91AD-1F90D8CC4FEE}" type="pres">
      <dgm:prSet presAssocID="{C6F036C0-D9E0-4B64-98C8-B7DD1582F043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B5E7C495-8016-494B-9F82-4F04CACBBF94}" type="pres">
      <dgm:prSet presAssocID="{843F31F8-E292-4C9C-9E48-F81EA61DB74D}" presName="node" presStyleLbl="node1" presStyleIdx="2" presStyleCnt="6" custScaleY="112721" custRadScaleRad="102440" custRadScaleInc="-11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821F7-F623-441A-A740-250BCDF1F5AB}" type="pres">
      <dgm:prSet presAssocID="{2145D36E-7DAD-4B9A-9F71-CB8CB80620DD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B37AC9B7-1218-49DA-A60B-365A86C7ED97}" type="pres">
      <dgm:prSet presAssocID="{4B717E2A-7D06-4459-A879-345B587DD7B2}" presName="node" presStyleLbl="node1" presStyleIdx="3" presStyleCnt="6" custScaleY="122251" custRadScaleRad="97554" custRadScaleInc="-5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F44EB-984B-4769-96FA-8B8B4800A8FD}" type="pres">
      <dgm:prSet presAssocID="{24C82366-5AFE-4720-B830-20E253F8E637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029DF295-3C64-4088-9B57-6689819036E5}" type="pres">
      <dgm:prSet presAssocID="{5FAC7579-ACE9-4E10-A49E-08F1EE1D91B0}" presName="node" presStyleLbl="node1" presStyleIdx="4" presStyleCnt="6" custScaleY="127092" custRadScaleRad="102802" custRadScaleInc="6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284B7-9A9E-4AA8-8307-7EFACD704B81}" type="pres">
      <dgm:prSet presAssocID="{84A94137-BA8C-4F00-9831-369AE3972069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9C512F8A-C987-48D3-9AB0-D0704AFCB46D}" type="pres">
      <dgm:prSet presAssocID="{E3ABCB05-EE4E-4C67-B968-EF2465116827}" presName="node" presStyleLbl="node1" presStyleIdx="5" presStyleCnt="6" custScaleY="143205" custRadScaleRad="95269" custRadScaleInc="10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63D780-19B3-487A-A42F-47FB2497D172}" srcId="{A7180E85-6A7C-4C8E-BDFD-6AFC1083A1E7}" destId="{31E3BDAF-DD34-407E-9016-60BFB8E60BBC}" srcOrd="1" destOrd="0" parTransId="{E9E22446-D7A3-4E27-A98B-5DCE0F7EA49D}" sibTransId="{CDE0F0C7-C2E9-4AA3-ACE4-D1F0F517FBAB}"/>
    <dgm:cxn modelId="{C9F81638-B871-4569-A5C2-98ADF7356BCE}" type="presOf" srcId="{E3ABCB05-EE4E-4C67-B968-EF2465116827}" destId="{9C512F8A-C987-48D3-9AB0-D0704AFCB46D}" srcOrd="0" destOrd="0" presId="urn:microsoft.com/office/officeart/2005/8/layout/radial4"/>
    <dgm:cxn modelId="{68FFEB0A-8135-4CFD-BE4C-4268B6D95BF1}" type="presOf" srcId="{1CA523D3-8E5F-4AD4-AD4D-2EBA38B85DC2}" destId="{66FFE62B-DC28-420D-AB5B-66A9818563CB}" srcOrd="0" destOrd="0" presId="urn:microsoft.com/office/officeart/2005/8/layout/radial4"/>
    <dgm:cxn modelId="{695A2A39-BBE6-4C25-AB24-D32F2D438316}" type="presOf" srcId="{CB82A957-C162-4C93-9BF6-71DCD2CC723F}" destId="{EA4AB5DF-2416-476C-839A-B32A25D91B64}" srcOrd="0" destOrd="0" presId="urn:microsoft.com/office/officeart/2005/8/layout/radial4"/>
    <dgm:cxn modelId="{54A51EE8-1111-4B5B-AB0A-8131FD9D0863}" type="presOf" srcId="{A7180E85-6A7C-4C8E-BDFD-6AFC1083A1E7}" destId="{80A4C05D-D8A4-45F3-9700-2A88F6DDFFCC}" srcOrd="0" destOrd="0" presId="urn:microsoft.com/office/officeart/2005/8/layout/radial4"/>
    <dgm:cxn modelId="{9B8BD400-DFAC-4637-B1AC-790BFF0913EC}" type="presOf" srcId="{84A94137-BA8C-4F00-9831-369AE3972069}" destId="{433284B7-9A9E-4AA8-8307-7EFACD704B81}" srcOrd="0" destOrd="0" presId="urn:microsoft.com/office/officeart/2005/8/layout/radial4"/>
    <dgm:cxn modelId="{D912FC30-7F3A-4543-9724-361D40665E4C}" srcId="{A7180E85-6A7C-4C8E-BDFD-6AFC1083A1E7}" destId="{3A7835C1-ED6E-46E3-BC9F-CF9E059420CB}" srcOrd="2" destOrd="0" parTransId="{00B01E98-BA50-4E10-9361-F2AEEBAFFA53}" sibTransId="{CE9D52F1-FDF0-4553-9211-57D9592FCAAC}"/>
    <dgm:cxn modelId="{3BE2B0A7-4284-4AC3-9136-010037609A25}" srcId="{A7180E85-6A7C-4C8E-BDFD-6AFC1083A1E7}" destId="{959B6154-E4EA-4C4D-BF0F-0E8053ECCE6A}" srcOrd="3" destOrd="0" parTransId="{F8809543-5A9D-4D4B-AB82-E12CB685370E}" sibTransId="{B9E8D3AE-30C3-450C-81BA-AD709321A9DC}"/>
    <dgm:cxn modelId="{F0CF59A5-FB38-4F74-987B-8861A253E166}" type="presOf" srcId="{C6F036C0-D9E0-4B64-98C8-B7DD1582F043}" destId="{B45A275C-CD3F-4681-91AD-1F90D8CC4FEE}" srcOrd="0" destOrd="0" presId="urn:microsoft.com/office/officeart/2005/8/layout/radial4"/>
    <dgm:cxn modelId="{A67C0737-2837-4D6E-96CE-136E2283322F}" srcId="{CB82A957-C162-4C93-9BF6-71DCD2CC723F}" destId="{1CA523D3-8E5F-4AD4-AD4D-2EBA38B85DC2}" srcOrd="0" destOrd="0" parTransId="{8114BC63-1EE0-4112-A009-B6FF57A09076}" sibTransId="{99C8D05C-D4A7-4E0C-835E-61C0455194CF}"/>
    <dgm:cxn modelId="{B8A4D20B-6DB9-4680-970C-FEA2E3A5D146}" type="presOf" srcId="{0EFC1F67-8FE0-4B53-9BA4-2F28C03CB632}" destId="{A9BAFB6B-7A6D-45F8-9D98-B2A6E4A8BF07}" srcOrd="0" destOrd="0" presId="urn:microsoft.com/office/officeart/2005/8/layout/radial4"/>
    <dgm:cxn modelId="{115CAFBE-83B4-4121-87D1-08FAE38790B9}" srcId="{CB82A957-C162-4C93-9BF6-71DCD2CC723F}" destId="{5FAC7579-ACE9-4E10-A49E-08F1EE1D91B0}" srcOrd="4" destOrd="0" parTransId="{24C82366-5AFE-4720-B830-20E253F8E637}" sibTransId="{27796DBE-DE77-40AE-BF28-4496204C48CF}"/>
    <dgm:cxn modelId="{3ECB2C87-A1A6-4949-A762-EAA649A1D24D}" srcId="{A7180E85-6A7C-4C8E-BDFD-6AFC1083A1E7}" destId="{CB82A957-C162-4C93-9BF6-71DCD2CC723F}" srcOrd="0" destOrd="0" parTransId="{D603A0B2-C5A3-4837-BD91-513E8314786A}" sibTransId="{4ACD3AF5-1B56-4730-86D8-6C498DED5B9D}"/>
    <dgm:cxn modelId="{0AE0CB93-740C-40F8-8379-04F984A3291A}" srcId="{CB82A957-C162-4C93-9BF6-71DCD2CC723F}" destId="{E3ABCB05-EE4E-4C67-B968-EF2465116827}" srcOrd="5" destOrd="0" parTransId="{84A94137-BA8C-4F00-9831-369AE3972069}" sibTransId="{C18655B8-22AB-4243-B6B5-AE44F27F0079}"/>
    <dgm:cxn modelId="{C0CE5892-E2F9-42C0-9173-A2C0AB9C03A6}" type="presOf" srcId="{5FAC7579-ACE9-4E10-A49E-08F1EE1D91B0}" destId="{029DF295-3C64-4088-9B57-6689819036E5}" srcOrd="0" destOrd="0" presId="urn:microsoft.com/office/officeart/2005/8/layout/radial4"/>
    <dgm:cxn modelId="{C09E2156-F651-4EBB-B022-913B2113C113}" type="presOf" srcId="{4B717E2A-7D06-4459-A879-345B587DD7B2}" destId="{B37AC9B7-1218-49DA-A60B-365A86C7ED97}" srcOrd="0" destOrd="0" presId="urn:microsoft.com/office/officeart/2005/8/layout/radial4"/>
    <dgm:cxn modelId="{56AA42D6-9682-4FF2-8B8D-20111ED1590E}" type="presOf" srcId="{2145D36E-7DAD-4B9A-9F71-CB8CB80620DD}" destId="{FAC821F7-F623-441A-A740-250BCDF1F5AB}" srcOrd="0" destOrd="0" presId="urn:microsoft.com/office/officeart/2005/8/layout/radial4"/>
    <dgm:cxn modelId="{ED552DC2-CB6C-473A-8A6B-8C07ADCEC6B8}" srcId="{CB82A957-C162-4C93-9BF6-71DCD2CC723F}" destId="{4B717E2A-7D06-4459-A879-345B587DD7B2}" srcOrd="3" destOrd="0" parTransId="{2145D36E-7DAD-4B9A-9F71-CB8CB80620DD}" sibTransId="{40261218-C654-4D92-B65E-C773F3648E39}"/>
    <dgm:cxn modelId="{91FA5B7C-DCF1-4915-BA54-B2F62E80058E}" type="presOf" srcId="{843F31F8-E292-4C9C-9E48-F81EA61DB74D}" destId="{B5E7C495-8016-494B-9F82-4F04CACBBF94}" srcOrd="0" destOrd="0" presId="urn:microsoft.com/office/officeart/2005/8/layout/radial4"/>
    <dgm:cxn modelId="{6A29E204-D664-4A59-BAFC-BE37565178AD}" type="presOf" srcId="{24C82366-5AFE-4720-B830-20E253F8E637}" destId="{C15F44EB-984B-4769-96FA-8B8B4800A8FD}" srcOrd="0" destOrd="0" presId="urn:microsoft.com/office/officeart/2005/8/layout/radial4"/>
    <dgm:cxn modelId="{AF019E15-54DF-4FF4-AAB6-9ED7EB4B4A1D}" type="presOf" srcId="{9627F7A9-B55A-483B-A027-36D123664FFB}" destId="{3D5532EA-B345-4889-A753-0B596A71BE7F}" srcOrd="0" destOrd="0" presId="urn:microsoft.com/office/officeart/2005/8/layout/radial4"/>
    <dgm:cxn modelId="{FAD77A03-1B66-4D6E-877C-E895BC5CBD40}" srcId="{A7180E85-6A7C-4C8E-BDFD-6AFC1083A1E7}" destId="{68E3F394-857D-4919-8E3B-C7A03D0A1791}" srcOrd="5" destOrd="0" parTransId="{959C96B0-5F1F-4DDA-8FF7-02B67EC57E40}" sibTransId="{861EAF18-D14C-4480-807A-C48A6487A95C}"/>
    <dgm:cxn modelId="{16C237BE-6260-42D7-94F6-3B57B1220804}" srcId="{CB82A957-C162-4C93-9BF6-71DCD2CC723F}" destId="{9627F7A9-B55A-483B-A027-36D123664FFB}" srcOrd="1" destOrd="0" parTransId="{0EFC1F67-8FE0-4B53-9BA4-2F28C03CB632}" sibTransId="{81BED1A3-D74E-42AB-94A8-025B5213A008}"/>
    <dgm:cxn modelId="{D8411642-2F36-4C68-9DA6-6DCCF1CB2799}" srcId="{CB82A957-C162-4C93-9BF6-71DCD2CC723F}" destId="{843F31F8-E292-4C9C-9E48-F81EA61DB74D}" srcOrd="2" destOrd="0" parTransId="{C6F036C0-D9E0-4B64-98C8-B7DD1582F043}" sibTransId="{1AC3BE5C-042C-4B15-BE70-3D32B6511764}"/>
    <dgm:cxn modelId="{989EEEAA-A558-4D51-AAE6-EADBE0FF0BC1}" type="presOf" srcId="{8114BC63-1EE0-4112-A009-B6FF57A09076}" destId="{02F82FA0-2495-4D68-A950-914E8ED569EB}" srcOrd="0" destOrd="0" presId="urn:microsoft.com/office/officeart/2005/8/layout/radial4"/>
    <dgm:cxn modelId="{8E3E0272-7E74-4B9F-BFA7-1C7D1116DDC9}" srcId="{A7180E85-6A7C-4C8E-BDFD-6AFC1083A1E7}" destId="{33CEFBDC-9889-44B8-94AD-512540816246}" srcOrd="4" destOrd="0" parTransId="{32B691A5-3734-4D68-891F-B005D19FAC01}" sibTransId="{14BED95C-940B-45A9-A059-AE1206A3BD4A}"/>
    <dgm:cxn modelId="{48B28615-DAE4-45A1-B068-D5FB5A96B370}" type="presParOf" srcId="{80A4C05D-D8A4-45F3-9700-2A88F6DDFFCC}" destId="{EA4AB5DF-2416-476C-839A-B32A25D91B64}" srcOrd="0" destOrd="0" presId="urn:microsoft.com/office/officeart/2005/8/layout/radial4"/>
    <dgm:cxn modelId="{8F662F29-CDCE-4BF3-B2A2-9A07FBE81EFB}" type="presParOf" srcId="{80A4C05D-D8A4-45F3-9700-2A88F6DDFFCC}" destId="{02F82FA0-2495-4D68-A950-914E8ED569EB}" srcOrd="1" destOrd="0" presId="urn:microsoft.com/office/officeart/2005/8/layout/radial4"/>
    <dgm:cxn modelId="{78E1C2C7-F9D9-4FF7-A2F5-562790E30FF7}" type="presParOf" srcId="{80A4C05D-D8A4-45F3-9700-2A88F6DDFFCC}" destId="{66FFE62B-DC28-420D-AB5B-66A9818563CB}" srcOrd="2" destOrd="0" presId="urn:microsoft.com/office/officeart/2005/8/layout/radial4"/>
    <dgm:cxn modelId="{55242786-38D3-4C88-BDF0-B11277E11167}" type="presParOf" srcId="{80A4C05D-D8A4-45F3-9700-2A88F6DDFFCC}" destId="{A9BAFB6B-7A6D-45F8-9D98-B2A6E4A8BF07}" srcOrd="3" destOrd="0" presId="urn:microsoft.com/office/officeart/2005/8/layout/radial4"/>
    <dgm:cxn modelId="{C9123785-34A7-4520-810E-9A867AD9AF78}" type="presParOf" srcId="{80A4C05D-D8A4-45F3-9700-2A88F6DDFFCC}" destId="{3D5532EA-B345-4889-A753-0B596A71BE7F}" srcOrd="4" destOrd="0" presId="urn:microsoft.com/office/officeart/2005/8/layout/radial4"/>
    <dgm:cxn modelId="{C7428F4A-05D0-4296-B4FA-DD8FC49C79E4}" type="presParOf" srcId="{80A4C05D-D8A4-45F3-9700-2A88F6DDFFCC}" destId="{B45A275C-CD3F-4681-91AD-1F90D8CC4FEE}" srcOrd="5" destOrd="0" presId="urn:microsoft.com/office/officeart/2005/8/layout/radial4"/>
    <dgm:cxn modelId="{1523B5AC-D56A-4C6B-98C5-DA9456D2EE73}" type="presParOf" srcId="{80A4C05D-D8A4-45F3-9700-2A88F6DDFFCC}" destId="{B5E7C495-8016-494B-9F82-4F04CACBBF94}" srcOrd="6" destOrd="0" presId="urn:microsoft.com/office/officeart/2005/8/layout/radial4"/>
    <dgm:cxn modelId="{5F6D8312-ACC9-4785-AEB8-1CBABD1B9FB8}" type="presParOf" srcId="{80A4C05D-D8A4-45F3-9700-2A88F6DDFFCC}" destId="{FAC821F7-F623-441A-A740-250BCDF1F5AB}" srcOrd="7" destOrd="0" presId="urn:microsoft.com/office/officeart/2005/8/layout/radial4"/>
    <dgm:cxn modelId="{DAEB85CD-4B9F-407C-9D8B-71CBE2A89CC9}" type="presParOf" srcId="{80A4C05D-D8A4-45F3-9700-2A88F6DDFFCC}" destId="{B37AC9B7-1218-49DA-A60B-365A86C7ED97}" srcOrd="8" destOrd="0" presId="urn:microsoft.com/office/officeart/2005/8/layout/radial4"/>
    <dgm:cxn modelId="{66472185-E746-43DD-957C-C1FD763BC84E}" type="presParOf" srcId="{80A4C05D-D8A4-45F3-9700-2A88F6DDFFCC}" destId="{C15F44EB-984B-4769-96FA-8B8B4800A8FD}" srcOrd="9" destOrd="0" presId="urn:microsoft.com/office/officeart/2005/8/layout/radial4"/>
    <dgm:cxn modelId="{C60267A9-F0B9-4D73-A5AD-F6E2818D9A48}" type="presParOf" srcId="{80A4C05D-D8A4-45F3-9700-2A88F6DDFFCC}" destId="{029DF295-3C64-4088-9B57-6689819036E5}" srcOrd="10" destOrd="0" presId="urn:microsoft.com/office/officeart/2005/8/layout/radial4"/>
    <dgm:cxn modelId="{1BFC94EA-14BA-4100-85AB-34F7C527F789}" type="presParOf" srcId="{80A4C05D-D8A4-45F3-9700-2A88F6DDFFCC}" destId="{433284B7-9A9E-4AA8-8307-7EFACD704B81}" srcOrd="11" destOrd="0" presId="urn:microsoft.com/office/officeart/2005/8/layout/radial4"/>
    <dgm:cxn modelId="{590A8109-BB65-48CE-A445-ADDFA808A3EA}" type="presParOf" srcId="{80A4C05D-D8A4-45F3-9700-2A88F6DDFFCC}" destId="{9C512F8A-C987-48D3-9AB0-D0704AFCB46D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983134-DC37-45A0-A571-DF20DECDD8C9}" type="doc">
      <dgm:prSet loTypeId="urn:microsoft.com/office/officeart/2005/8/layout/process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DD900A9-4B27-400D-98B7-27285EDC0B4B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округа </a:t>
          </a:r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793 875,4 </a:t>
          </a: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693B7E-7F5F-4628-8EBF-D33B9776FEF0}" type="parTrans" cxnId="{5767121D-DC95-4131-97AF-7AD22F232E3E}">
      <dgm:prSet/>
      <dgm:spPr/>
      <dgm:t>
        <a:bodyPr/>
        <a:lstStyle/>
        <a:p>
          <a:endParaRPr lang="ru-RU"/>
        </a:p>
      </dgm:t>
    </dgm:pt>
    <dgm:pt modelId="{E59EF243-EBE9-43F7-89C1-EA7A5079F96A}" type="sibTrans" cxnId="{5767121D-DC95-4131-97AF-7AD22F232E3E}">
      <dgm:prSet/>
      <dgm:spPr/>
      <dgm:t>
        <a:bodyPr/>
        <a:lstStyle/>
        <a:p>
          <a:endParaRPr lang="ru-RU"/>
        </a:p>
      </dgm:t>
    </dgm:pt>
    <dgm:pt modelId="{CCE027F8-2019-4C93-9752-17C8685064B7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lnSpc>
              <a:spcPts val="2000"/>
            </a:lnSpc>
            <a:spcAft>
              <a:spcPts val="0"/>
            </a:spcAft>
          </a:pPr>
          <a:r>
            <a:rPr lang="ru-RU" sz="2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Налоговые и неналоговые доходы 21% </a:t>
          </a:r>
        </a:p>
        <a:p>
          <a:pPr>
            <a:lnSpc>
              <a:spcPts val="2000"/>
            </a:lnSpc>
            <a:spcAft>
              <a:spcPts val="0"/>
            </a:spcAft>
          </a:pPr>
          <a:r>
            <a:rPr lang="ru-RU" sz="2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-165 269,6 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т.р.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480CFE-D08C-4930-9D7C-5E3CCFC081A3}" type="parTrans" cxnId="{0BED63F7-AA6D-49D4-A248-7A12CD436258}">
      <dgm:prSet/>
      <dgm:spPr/>
      <dgm:t>
        <a:bodyPr/>
        <a:lstStyle/>
        <a:p>
          <a:endParaRPr lang="ru-RU"/>
        </a:p>
      </dgm:t>
    </dgm:pt>
    <dgm:pt modelId="{9BD68D62-90C9-4319-8F6C-87360A2FB0D4}" type="sibTrans" cxnId="{0BED63F7-AA6D-49D4-A248-7A12CD436258}">
      <dgm:prSet/>
      <dgm:spPr/>
      <dgm:t>
        <a:bodyPr/>
        <a:lstStyle/>
        <a:p>
          <a:endParaRPr lang="ru-RU"/>
        </a:p>
      </dgm:t>
    </dgm:pt>
    <dgm:pt modelId="{474FB253-2956-45A8-BB1E-2B281BF40643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Налоговые доходы 50% -          82 443,7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т.р.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C7AC509C-D9D6-479F-AF97-B9A9A1A38951}" type="parTrans" cxnId="{EE5AED32-09C4-4576-82C8-0BC9C678D3F6}">
      <dgm:prSet/>
      <dgm:spPr/>
      <dgm:t>
        <a:bodyPr/>
        <a:lstStyle/>
        <a:p>
          <a:endParaRPr lang="ru-RU"/>
        </a:p>
      </dgm:t>
    </dgm:pt>
    <dgm:pt modelId="{1622E756-2030-4187-B398-1A65AFC9FB8A}" type="sibTrans" cxnId="{EE5AED32-09C4-4576-82C8-0BC9C678D3F6}">
      <dgm:prSet/>
      <dgm:spPr/>
      <dgm:t>
        <a:bodyPr/>
        <a:lstStyle/>
        <a:p>
          <a:endParaRPr lang="ru-RU"/>
        </a:p>
      </dgm:t>
    </dgm:pt>
    <dgm:pt modelId="{36DA5654-0811-4E3B-B02E-C79D37BC4458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Неналоговые доходы 50% -      82 825,8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т.р.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94EBBD8-7F3E-4635-9C03-F02EC9F2C078}" type="parTrans" cxnId="{5693D19D-5BF9-4E70-B3BE-DC95C3D81924}">
      <dgm:prSet/>
      <dgm:spPr/>
      <dgm:t>
        <a:bodyPr/>
        <a:lstStyle/>
        <a:p>
          <a:endParaRPr lang="ru-RU"/>
        </a:p>
      </dgm:t>
    </dgm:pt>
    <dgm:pt modelId="{846CD2A8-B04D-4DFB-A229-6355A07ABC41}" type="sibTrans" cxnId="{5693D19D-5BF9-4E70-B3BE-DC95C3D81924}">
      <dgm:prSet/>
      <dgm:spPr/>
      <dgm:t>
        <a:bodyPr/>
        <a:lstStyle/>
        <a:p>
          <a:endParaRPr lang="ru-RU"/>
        </a:p>
      </dgm:t>
    </dgm:pt>
    <dgm:pt modelId="{8800FC04-CC0F-4EFD-B425-90930638920E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Безвозмездные поступления 79% - 628 605,8 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т.р.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8C6DF6-282D-49C2-A3B8-8581A375420D}" type="parTrans" cxnId="{3F0D7E2D-AED8-49C1-B2D7-05E8CC23A0FF}">
      <dgm:prSet/>
      <dgm:spPr/>
      <dgm:t>
        <a:bodyPr/>
        <a:lstStyle/>
        <a:p>
          <a:endParaRPr lang="ru-RU"/>
        </a:p>
      </dgm:t>
    </dgm:pt>
    <dgm:pt modelId="{26171C60-9D4F-4046-AFF1-5EE0DD5677C4}" type="sibTrans" cxnId="{3F0D7E2D-AED8-49C1-B2D7-05E8CC23A0FF}">
      <dgm:prSet/>
      <dgm:spPr/>
      <dgm:t>
        <a:bodyPr/>
        <a:lstStyle/>
        <a:p>
          <a:endParaRPr lang="ru-RU"/>
        </a:p>
      </dgm:t>
    </dgm:pt>
    <dgm:pt modelId="{055796AF-65F2-45DA-B459-F2865FAEF3C8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Дотация 31% - 192 438,8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т.р.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6428CEB-A71F-48E6-800E-8FB15EBF6271}" type="parTrans" cxnId="{367508C3-7E1A-4A98-9BF2-8906934967B5}">
      <dgm:prSet/>
      <dgm:spPr/>
      <dgm:t>
        <a:bodyPr/>
        <a:lstStyle/>
        <a:p>
          <a:endParaRPr lang="ru-RU"/>
        </a:p>
      </dgm:t>
    </dgm:pt>
    <dgm:pt modelId="{36C7C5A6-B997-4036-BBF8-11FC636C0FF6}" type="sibTrans" cxnId="{367508C3-7E1A-4A98-9BF2-8906934967B5}">
      <dgm:prSet/>
      <dgm:spPr/>
      <dgm:t>
        <a:bodyPr/>
        <a:lstStyle/>
        <a:p>
          <a:endParaRPr lang="ru-RU"/>
        </a:p>
      </dgm:t>
    </dgm:pt>
    <dgm:pt modelId="{4AFA415E-1DEF-40D3-9487-C3A747F8EB79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Субсидии, субвенции, ИМТ 69% - 433 167,0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т.р.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24C29B16-32D4-4AA7-B0AB-4410287E0814}" type="parTrans" cxnId="{CA63AD59-79BA-440D-8AFB-41B1B8D37FF8}">
      <dgm:prSet/>
      <dgm:spPr/>
      <dgm:t>
        <a:bodyPr/>
        <a:lstStyle/>
        <a:p>
          <a:endParaRPr lang="ru-RU"/>
        </a:p>
      </dgm:t>
    </dgm:pt>
    <dgm:pt modelId="{F67B1F84-61C7-4AA7-BF33-052DB0FAAC5F}" type="sibTrans" cxnId="{CA63AD59-79BA-440D-8AFB-41B1B8D37FF8}">
      <dgm:prSet/>
      <dgm:spPr/>
      <dgm:t>
        <a:bodyPr/>
        <a:lstStyle/>
        <a:p>
          <a:endParaRPr lang="ru-RU"/>
        </a:p>
      </dgm:t>
    </dgm:pt>
    <dgm:pt modelId="{59A0394F-4E91-447F-AFF9-900F619B0FD0}" type="pres">
      <dgm:prSet presAssocID="{5D983134-DC37-45A0-A571-DF20DECDD8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27DA84-6732-4E7D-BB40-D798E2131499}" type="pres">
      <dgm:prSet presAssocID="{8800FC04-CC0F-4EFD-B425-90930638920E}" presName="boxAndChildren" presStyleCnt="0"/>
      <dgm:spPr/>
    </dgm:pt>
    <dgm:pt modelId="{131845DC-AD13-4943-81FD-307733E80290}" type="pres">
      <dgm:prSet presAssocID="{8800FC04-CC0F-4EFD-B425-90930638920E}" presName="parentTextBox" presStyleLbl="node1" presStyleIdx="0" presStyleCnt="3"/>
      <dgm:spPr/>
      <dgm:t>
        <a:bodyPr/>
        <a:lstStyle/>
        <a:p>
          <a:endParaRPr lang="ru-RU"/>
        </a:p>
      </dgm:t>
    </dgm:pt>
    <dgm:pt modelId="{47DD359F-33A5-48A6-87A3-F19F3EB9B697}" type="pres">
      <dgm:prSet presAssocID="{8800FC04-CC0F-4EFD-B425-90930638920E}" presName="entireBox" presStyleLbl="node1" presStyleIdx="0" presStyleCnt="3" custLinFactNeighborY="-233"/>
      <dgm:spPr/>
      <dgm:t>
        <a:bodyPr/>
        <a:lstStyle/>
        <a:p>
          <a:endParaRPr lang="ru-RU"/>
        </a:p>
      </dgm:t>
    </dgm:pt>
    <dgm:pt modelId="{26C9188F-3920-4247-A0AA-485C594839F6}" type="pres">
      <dgm:prSet presAssocID="{8800FC04-CC0F-4EFD-B425-90930638920E}" presName="descendantBox" presStyleCnt="0"/>
      <dgm:spPr/>
    </dgm:pt>
    <dgm:pt modelId="{66BFF30D-24D5-4435-84CA-27F4EB8D8DF0}" type="pres">
      <dgm:prSet presAssocID="{055796AF-65F2-45DA-B459-F2865FAEF3C8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6DAD4-6BF2-407D-9D63-80FCEB5D1078}" type="pres">
      <dgm:prSet presAssocID="{4AFA415E-1DEF-40D3-9487-C3A747F8EB79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014E9-ACE5-4D98-851D-73B74D99A2FB}" type="pres">
      <dgm:prSet presAssocID="{9BD68D62-90C9-4319-8F6C-87360A2FB0D4}" presName="sp" presStyleCnt="0"/>
      <dgm:spPr/>
    </dgm:pt>
    <dgm:pt modelId="{D8EB8AD9-AFE0-49FE-AC19-F4705DE9A666}" type="pres">
      <dgm:prSet presAssocID="{CCE027F8-2019-4C93-9752-17C8685064B7}" presName="arrowAndChildren" presStyleCnt="0"/>
      <dgm:spPr/>
    </dgm:pt>
    <dgm:pt modelId="{F0D8C8E1-1BEA-4B2B-B53A-64D59C8926A0}" type="pres">
      <dgm:prSet presAssocID="{CCE027F8-2019-4C93-9752-17C8685064B7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4B652AE7-1D81-460A-9365-CB75E2697F24}" type="pres">
      <dgm:prSet presAssocID="{CCE027F8-2019-4C93-9752-17C8685064B7}" presName="arrow" presStyleLbl="node1" presStyleIdx="1" presStyleCnt="3"/>
      <dgm:spPr/>
      <dgm:t>
        <a:bodyPr/>
        <a:lstStyle/>
        <a:p>
          <a:endParaRPr lang="ru-RU"/>
        </a:p>
      </dgm:t>
    </dgm:pt>
    <dgm:pt modelId="{20F0DA0B-F45A-4D9D-8D4A-2637F0A65BBD}" type="pres">
      <dgm:prSet presAssocID="{CCE027F8-2019-4C93-9752-17C8685064B7}" presName="descendantArrow" presStyleCnt="0"/>
      <dgm:spPr/>
    </dgm:pt>
    <dgm:pt modelId="{E403869B-88AE-4F0D-B8FF-CA1D97421469}" type="pres">
      <dgm:prSet presAssocID="{474FB253-2956-45A8-BB1E-2B281BF40643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626B6-0C36-4903-B718-DC03A95BC5C2}" type="pres">
      <dgm:prSet presAssocID="{36DA5654-0811-4E3B-B02E-C79D37BC4458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372FC-4283-482D-A3ED-345127E99377}" type="pres">
      <dgm:prSet presAssocID="{E59EF243-EBE9-43F7-89C1-EA7A5079F96A}" presName="sp" presStyleCnt="0"/>
      <dgm:spPr/>
    </dgm:pt>
    <dgm:pt modelId="{BFEE218F-1A5C-4CC8-8CE0-B11E071D3506}" type="pres">
      <dgm:prSet presAssocID="{CDD900A9-4B27-400D-98B7-27285EDC0B4B}" presName="arrowAndChildren" presStyleCnt="0"/>
      <dgm:spPr/>
    </dgm:pt>
    <dgm:pt modelId="{2605D6AC-6B5C-4159-9D8A-A9543EFB1F6C}" type="pres">
      <dgm:prSet presAssocID="{CDD900A9-4B27-400D-98B7-27285EDC0B4B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1A2F322B-B594-4851-923A-CE19F54B514B}" type="presOf" srcId="{CCE027F8-2019-4C93-9752-17C8685064B7}" destId="{F0D8C8E1-1BEA-4B2B-B53A-64D59C8926A0}" srcOrd="0" destOrd="0" presId="urn:microsoft.com/office/officeart/2005/8/layout/process4"/>
    <dgm:cxn modelId="{BBA6C062-777F-42D1-8CF1-6C320C5FB362}" type="presOf" srcId="{8800FC04-CC0F-4EFD-B425-90930638920E}" destId="{131845DC-AD13-4943-81FD-307733E80290}" srcOrd="0" destOrd="0" presId="urn:microsoft.com/office/officeart/2005/8/layout/process4"/>
    <dgm:cxn modelId="{3F0D7E2D-AED8-49C1-B2D7-05E8CC23A0FF}" srcId="{5D983134-DC37-45A0-A571-DF20DECDD8C9}" destId="{8800FC04-CC0F-4EFD-B425-90930638920E}" srcOrd="2" destOrd="0" parTransId="{548C6DF6-282D-49C2-A3B8-8581A375420D}" sibTransId="{26171C60-9D4F-4046-AFF1-5EE0DD5677C4}"/>
    <dgm:cxn modelId="{367508C3-7E1A-4A98-9BF2-8906934967B5}" srcId="{8800FC04-CC0F-4EFD-B425-90930638920E}" destId="{055796AF-65F2-45DA-B459-F2865FAEF3C8}" srcOrd="0" destOrd="0" parTransId="{36428CEB-A71F-48E6-800E-8FB15EBF6271}" sibTransId="{36C7C5A6-B997-4036-BBF8-11FC636C0FF6}"/>
    <dgm:cxn modelId="{11AD67DF-EE66-418D-AFFE-46055D03BC67}" type="presOf" srcId="{8800FC04-CC0F-4EFD-B425-90930638920E}" destId="{47DD359F-33A5-48A6-87A3-F19F3EB9B697}" srcOrd="1" destOrd="0" presId="urn:microsoft.com/office/officeart/2005/8/layout/process4"/>
    <dgm:cxn modelId="{51C66151-799C-469B-B24C-C842420C835D}" type="presOf" srcId="{5D983134-DC37-45A0-A571-DF20DECDD8C9}" destId="{59A0394F-4E91-447F-AFF9-900F619B0FD0}" srcOrd="0" destOrd="0" presId="urn:microsoft.com/office/officeart/2005/8/layout/process4"/>
    <dgm:cxn modelId="{5767121D-DC95-4131-97AF-7AD22F232E3E}" srcId="{5D983134-DC37-45A0-A571-DF20DECDD8C9}" destId="{CDD900A9-4B27-400D-98B7-27285EDC0B4B}" srcOrd="0" destOrd="0" parTransId="{06693B7E-7F5F-4628-8EBF-D33B9776FEF0}" sibTransId="{E59EF243-EBE9-43F7-89C1-EA7A5079F96A}"/>
    <dgm:cxn modelId="{11E22A5A-A6EA-44B3-A5EA-975095132751}" type="presOf" srcId="{CCE027F8-2019-4C93-9752-17C8685064B7}" destId="{4B652AE7-1D81-460A-9365-CB75E2697F24}" srcOrd="1" destOrd="0" presId="urn:microsoft.com/office/officeart/2005/8/layout/process4"/>
    <dgm:cxn modelId="{3E2328CE-466A-4568-A1E8-704082B8FBED}" type="presOf" srcId="{474FB253-2956-45A8-BB1E-2B281BF40643}" destId="{E403869B-88AE-4F0D-B8FF-CA1D97421469}" srcOrd="0" destOrd="0" presId="urn:microsoft.com/office/officeart/2005/8/layout/process4"/>
    <dgm:cxn modelId="{EE5AED32-09C4-4576-82C8-0BC9C678D3F6}" srcId="{CCE027F8-2019-4C93-9752-17C8685064B7}" destId="{474FB253-2956-45A8-BB1E-2B281BF40643}" srcOrd="0" destOrd="0" parTransId="{C7AC509C-D9D6-479F-AF97-B9A9A1A38951}" sibTransId="{1622E756-2030-4187-B398-1A65AFC9FB8A}"/>
    <dgm:cxn modelId="{1A40DBC5-7E66-492B-84A8-1E36FABF6656}" type="presOf" srcId="{055796AF-65F2-45DA-B459-F2865FAEF3C8}" destId="{66BFF30D-24D5-4435-84CA-27F4EB8D8DF0}" srcOrd="0" destOrd="0" presId="urn:microsoft.com/office/officeart/2005/8/layout/process4"/>
    <dgm:cxn modelId="{0BED63F7-AA6D-49D4-A248-7A12CD436258}" srcId="{5D983134-DC37-45A0-A571-DF20DECDD8C9}" destId="{CCE027F8-2019-4C93-9752-17C8685064B7}" srcOrd="1" destOrd="0" parTransId="{98480CFE-D08C-4930-9D7C-5E3CCFC081A3}" sibTransId="{9BD68D62-90C9-4319-8F6C-87360A2FB0D4}"/>
    <dgm:cxn modelId="{ABB03B06-9A3E-42E9-A571-0727EB85943C}" type="presOf" srcId="{36DA5654-0811-4E3B-B02E-C79D37BC4458}" destId="{A2B626B6-0C36-4903-B718-DC03A95BC5C2}" srcOrd="0" destOrd="0" presId="urn:microsoft.com/office/officeart/2005/8/layout/process4"/>
    <dgm:cxn modelId="{A7E511C3-C6A4-4930-AF1A-E57D2A1A9D75}" type="presOf" srcId="{4AFA415E-1DEF-40D3-9487-C3A747F8EB79}" destId="{C406DAD4-6BF2-407D-9D63-80FCEB5D1078}" srcOrd="0" destOrd="0" presId="urn:microsoft.com/office/officeart/2005/8/layout/process4"/>
    <dgm:cxn modelId="{CA63AD59-79BA-440D-8AFB-41B1B8D37FF8}" srcId="{8800FC04-CC0F-4EFD-B425-90930638920E}" destId="{4AFA415E-1DEF-40D3-9487-C3A747F8EB79}" srcOrd="1" destOrd="0" parTransId="{24C29B16-32D4-4AA7-B0AB-4410287E0814}" sibTransId="{F67B1F84-61C7-4AA7-BF33-052DB0FAAC5F}"/>
    <dgm:cxn modelId="{5693D19D-5BF9-4E70-B3BE-DC95C3D81924}" srcId="{CCE027F8-2019-4C93-9752-17C8685064B7}" destId="{36DA5654-0811-4E3B-B02E-C79D37BC4458}" srcOrd="1" destOrd="0" parTransId="{194EBBD8-7F3E-4635-9C03-F02EC9F2C078}" sibTransId="{846CD2A8-B04D-4DFB-A229-6355A07ABC41}"/>
    <dgm:cxn modelId="{BF0D4406-BE32-46DF-936E-BBF7C28852FE}" type="presOf" srcId="{CDD900A9-4B27-400D-98B7-27285EDC0B4B}" destId="{2605D6AC-6B5C-4159-9D8A-A9543EFB1F6C}" srcOrd="0" destOrd="0" presId="urn:microsoft.com/office/officeart/2005/8/layout/process4"/>
    <dgm:cxn modelId="{DEEAE8A0-4E76-426A-9AD0-79B4C5E113D9}" type="presParOf" srcId="{59A0394F-4E91-447F-AFF9-900F619B0FD0}" destId="{5C27DA84-6732-4E7D-BB40-D798E2131499}" srcOrd="0" destOrd="0" presId="urn:microsoft.com/office/officeart/2005/8/layout/process4"/>
    <dgm:cxn modelId="{09B56E67-3D03-4EAB-95A5-AB8E3A8746A0}" type="presParOf" srcId="{5C27DA84-6732-4E7D-BB40-D798E2131499}" destId="{131845DC-AD13-4943-81FD-307733E80290}" srcOrd="0" destOrd="0" presId="urn:microsoft.com/office/officeart/2005/8/layout/process4"/>
    <dgm:cxn modelId="{C71DB19F-D82D-40AA-BF41-5D30D880677A}" type="presParOf" srcId="{5C27DA84-6732-4E7D-BB40-D798E2131499}" destId="{47DD359F-33A5-48A6-87A3-F19F3EB9B697}" srcOrd="1" destOrd="0" presId="urn:microsoft.com/office/officeart/2005/8/layout/process4"/>
    <dgm:cxn modelId="{DDA5CEF7-66A2-4513-9E63-85269A6E045B}" type="presParOf" srcId="{5C27DA84-6732-4E7D-BB40-D798E2131499}" destId="{26C9188F-3920-4247-A0AA-485C594839F6}" srcOrd="2" destOrd="0" presId="urn:microsoft.com/office/officeart/2005/8/layout/process4"/>
    <dgm:cxn modelId="{A7F80BFE-4604-46CA-B0FB-AF7080EB465B}" type="presParOf" srcId="{26C9188F-3920-4247-A0AA-485C594839F6}" destId="{66BFF30D-24D5-4435-84CA-27F4EB8D8DF0}" srcOrd="0" destOrd="0" presId="urn:microsoft.com/office/officeart/2005/8/layout/process4"/>
    <dgm:cxn modelId="{3359858F-6452-44C5-9443-9BAAB5362CD1}" type="presParOf" srcId="{26C9188F-3920-4247-A0AA-485C594839F6}" destId="{C406DAD4-6BF2-407D-9D63-80FCEB5D1078}" srcOrd="1" destOrd="0" presId="urn:microsoft.com/office/officeart/2005/8/layout/process4"/>
    <dgm:cxn modelId="{3CF61EF5-DAF4-4535-BBE2-386B62C38AFE}" type="presParOf" srcId="{59A0394F-4E91-447F-AFF9-900F619B0FD0}" destId="{292014E9-ACE5-4D98-851D-73B74D99A2FB}" srcOrd="1" destOrd="0" presId="urn:microsoft.com/office/officeart/2005/8/layout/process4"/>
    <dgm:cxn modelId="{CFD50AD9-A4A8-4317-AF09-E561973AE263}" type="presParOf" srcId="{59A0394F-4E91-447F-AFF9-900F619B0FD0}" destId="{D8EB8AD9-AFE0-49FE-AC19-F4705DE9A666}" srcOrd="2" destOrd="0" presId="urn:microsoft.com/office/officeart/2005/8/layout/process4"/>
    <dgm:cxn modelId="{C714BD58-DFB3-4FAF-A2FE-458563FE3FC5}" type="presParOf" srcId="{D8EB8AD9-AFE0-49FE-AC19-F4705DE9A666}" destId="{F0D8C8E1-1BEA-4B2B-B53A-64D59C8926A0}" srcOrd="0" destOrd="0" presId="urn:microsoft.com/office/officeart/2005/8/layout/process4"/>
    <dgm:cxn modelId="{3C1BB4A0-BDD3-4091-81AC-98ECE5A89FBB}" type="presParOf" srcId="{D8EB8AD9-AFE0-49FE-AC19-F4705DE9A666}" destId="{4B652AE7-1D81-460A-9365-CB75E2697F24}" srcOrd="1" destOrd="0" presId="urn:microsoft.com/office/officeart/2005/8/layout/process4"/>
    <dgm:cxn modelId="{FC9B191F-D148-46C3-85AB-1D5404D37193}" type="presParOf" srcId="{D8EB8AD9-AFE0-49FE-AC19-F4705DE9A666}" destId="{20F0DA0B-F45A-4D9D-8D4A-2637F0A65BBD}" srcOrd="2" destOrd="0" presId="urn:microsoft.com/office/officeart/2005/8/layout/process4"/>
    <dgm:cxn modelId="{F643FD6A-1E8D-44FF-8A84-AA6D13391283}" type="presParOf" srcId="{20F0DA0B-F45A-4D9D-8D4A-2637F0A65BBD}" destId="{E403869B-88AE-4F0D-B8FF-CA1D97421469}" srcOrd="0" destOrd="0" presId="urn:microsoft.com/office/officeart/2005/8/layout/process4"/>
    <dgm:cxn modelId="{DBA4D56C-7D93-4E51-932A-83B8369E9B46}" type="presParOf" srcId="{20F0DA0B-F45A-4D9D-8D4A-2637F0A65BBD}" destId="{A2B626B6-0C36-4903-B718-DC03A95BC5C2}" srcOrd="1" destOrd="0" presId="urn:microsoft.com/office/officeart/2005/8/layout/process4"/>
    <dgm:cxn modelId="{A4F8006F-B920-4C46-9293-64F6159EE063}" type="presParOf" srcId="{59A0394F-4E91-447F-AFF9-900F619B0FD0}" destId="{5BD372FC-4283-482D-A3ED-345127E99377}" srcOrd="3" destOrd="0" presId="urn:microsoft.com/office/officeart/2005/8/layout/process4"/>
    <dgm:cxn modelId="{97FE472B-5369-4B95-A792-821F552F1F99}" type="presParOf" srcId="{59A0394F-4E91-447F-AFF9-900F619B0FD0}" destId="{BFEE218F-1A5C-4CC8-8CE0-B11E071D3506}" srcOrd="4" destOrd="0" presId="urn:microsoft.com/office/officeart/2005/8/layout/process4"/>
    <dgm:cxn modelId="{DDAC85F5-0123-45C1-BE42-477ABA484C13}" type="presParOf" srcId="{BFEE218F-1A5C-4CC8-8CE0-B11E071D3506}" destId="{2605D6AC-6B5C-4159-9D8A-A9543EFB1F6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B0F49E-286E-4288-BCBE-F085AABB519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E98BAE-8C0A-4B53-8877-A9298CC29818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12 970,3 т.р.</a:t>
          </a:r>
          <a:endParaRPr lang="ru-RU" dirty="0">
            <a:solidFill>
              <a:schemeClr val="tx1"/>
            </a:solidFill>
          </a:endParaRPr>
        </a:p>
      </dgm:t>
    </dgm:pt>
    <dgm:pt modelId="{3BAB0879-556A-4F10-B2D2-463B2F300BBA}" type="parTrans" cxnId="{8DC40892-4308-4919-AB45-35419FCB2ED0}">
      <dgm:prSet/>
      <dgm:spPr/>
      <dgm:t>
        <a:bodyPr/>
        <a:lstStyle/>
        <a:p>
          <a:endParaRPr lang="ru-RU"/>
        </a:p>
      </dgm:t>
    </dgm:pt>
    <dgm:pt modelId="{D446EFBA-D61B-4AD5-BCF9-A7447F06DE1E}" type="sibTrans" cxnId="{8DC40892-4308-4919-AB45-35419FCB2ED0}">
      <dgm:prSet/>
      <dgm:spPr/>
      <dgm:t>
        <a:bodyPr/>
        <a:lstStyle/>
        <a:p>
          <a:endParaRPr lang="ru-RU"/>
        </a:p>
      </dgm:t>
    </dgm:pt>
    <dgm:pt modelId="{6695652F-188F-4422-9A1C-C86802E1126F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Строительство и приобретение жилых помещений для обеспечения жилыми помещениями детей-сирот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0E95BCAE-435E-4F37-9D58-9CFF55414619}" type="parTrans" cxnId="{96700E70-457C-47CB-A652-87965120DFF6}">
      <dgm:prSet/>
      <dgm:spPr/>
      <dgm:t>
        <a:bodyPr/>
        <a:lstStyle/>
        <a:p>
          <a:endParaRPr lang="ru-RU"/>
        </a:p>
      </dgm:t>
    </dgm:pt>
    <dgm:pt modelId="{DAED2FA9-8944-44C7-9C6C-EA1E49501F4C}" type="sibTrans" cxnId="{96700E70-457C-47CB-A652-87965120DFF6}">
      <dgm:prSet/>
      <dgm:spPr/>
      <dgm:t>
        <a:bodyPr/>
        <a:lstStyle/>
        <a:p>
          <a:endParaRPr lang="ru-RU"/>
        </a:p>
      </dgm:t>
    </dgm:pt>
    <dgm:pt modelId="{2D04FE79-6560-4CDB-9C4E-4A72450E5B16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10 287,9 т.р.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5FEEC9-F31F-46B2-9311-0C82C78D55B1}" type="parTrans" cxnId="{322954D0-F101-4F0C-A739-1E0002AE5BD5}">
      <dgm:prSet/>
      <dgm:spPr/>
      <dgm:t>
        <a:bodyPr/>
        <a:lstStyle/>
        <a:p>
          <a:endParaRPr lang="ru-RU"/>
        </a:p>
      </dgm:t>
    </dgm:pt>
    <dgm:pt modelId="{3274F54B-B0F1-43A6-9624-B25B6774A6BC}" type="sibTrans" cxnId="{322954D0-F101-4F0C-A739-1E0002AE5BD5}">
      <dgm:prSet/>
      <dgm:spPr/>
      <dgm:t>
        <a:bodyPr/>
        <a:lstStyle/>
        <a:p>
          <a:endParaRPr lang="ru-RU"/>
        </a:p>
      </dgm:t>
    </dgm:pt>
    <dgm:pt modelId="{493F2240-1D0C-4B4F-8F7C-3FBD9502AB1B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Обеспечение мер социальной поддержки по оплате коммунальных услуг специалистам на селе (средства краевого бюджета)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097BD035-C4F5-4EF4-B08A-4C7110D62FFB}" type="parTrans" cxnId="{DA259B35-30E6-4F1B-915D-B08224CA18A6}">
      <dgm:prSet/>
      <dgm:spPr/>
      <dgm:t>
        <a:bodyPr/>
        <a:lstStyle/>
        <a:p>
          <a:endParaRPr lang="ru-RU"/>
        </a:p>
      </dgm:t>
    </dgm:pt>
    <dgm:pt modelId="{86F94E29-FCCF-4647-9499-E3E3B4F7CF44}" type="sibTrans" cxnId="{DA259B35-30E6-4F1B-915D-B08224CA18A6}">
      <dgm:prSet/>
      <dgm:spPr/>
      <dgm:t>
        <a:bodyPr/>
        <a:lstStyle/>
        <a:p>
          <a:endParaRPr lang="ru-RU"/>
        </a:p>
      </dgm:t>
    </dgm:pt>
    <dgm:pt modelId="{5B647BAD-65E1-47EB-B6C3-4A65F5D757AE}">
      <dgm:prSet phldrT="[Текст]"/>
      <dgm:spPr>
        <a:solidFill>
          <a:srgbClr val="FFFF66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7 907,7 т.р.</a:t>
          </a:r>
          <a:endParaRPr lang="ru-RU" dirty="0">
            <a:solidFill>
              <a:schemeClr val="tx1"/>
            </a:solidFill>
          </a:endParaRPr>
        </a:p>
      </dgm:t>
    </dgm:pt>
    <dgm:pt modelId="{DCFA8687-A197-42A1-BB82-21068F63B089}" type="parTrans" cxnId="{BA5B2846-BA38-4357-9400-6720F88C478C}">
      <dgm:prSet/>
      <dgm:spPr/>
      <dgm:t>
        <a:bodyPr/>
        <a:lstStyle/>
        <a:p>
          <a:endParaRPr lang="ru-RU"/>
        </a:p>
      </dgm:t>
    </dgm:pt>
    <dgm:pt modelId="{EBDBD444-ED2F-4419-B3A9-A7A0D6D4D31A}" type="sibTrans" cxnId="{BA5B2846-BA38-4357-9400-6720F88C478C}">
      <dgm:prSet/>
      <dgm:spPr/>
      <dgm:t>
        <a:bodyPr/>
        <a:lstStyle/>
        <a:p>
          <a:endParaRPr lang="ru-RU"/>
        </a:p>
      </dgm:t>
    </dgm:pt>
    <dgm:pt modelId="{C7234E89-3809-454C-955E-F5847EDCCCF4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Приобретение жилья молодым семьям (средства федерального, краевого, местного бюджетов)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C747BD55-75C9-4776-8DC8-D3629C99CEC5}" type="parTrans" cxnId="{9362B828-E4C2-4695-8C85-027D46F61900}">
      <dgm:prSet/>
      <dgm:spPr/>
      <dgm:t>
        <a:bodyPr/>
        <a:lstStyle/>
        <a:p>
          <a:endParaRPr lang="ru-RU"/>
        </a:p>
      </dgm:t>
    </dgm:pt>
    <dgm:pt modelId="{47855779-A696-4361-90B1-B246F171116B}" type="sibTrans" cxnId="{9362B828-E4C2-4695-8C85-027D46F61900}">
      <dgm:prSet/>
      <dgm:spPr/>
      <dgm:t>
        <a:bodyPr/>
        <a:lstStyle/>
        <a:p>
          <a:endParaRPr lang="ru-RU"/>
        </a:p>
      </dgm:t>
    </dgm:pt>
    <dgm:pt modelId="{E30C63C7-4B21-4A89-9A83-C4344FDADDED}" type="pres">
      <dgm:prSet presAssocID="{55B0F49E-286E-4288-BCBE-F085AABB51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E4EB72-2771-4012-8197-11A7E3E740FB}" type="pres">
      <dgm:prSet presAssocID="{5EE98BAE-8C0A-4B53-8877-A9298CC29818}" presName="linNode" presStyleCnt="0"/>
      <dgm:spPr/>
    </dgm:pt>
    <dgm:pt modelId="{C6A2EC6E-3D73-4483-B156-95F0303DD2D1}" type="pres">
      <dgm:prSet presAssocID="{5EE98BAE-8C0A-4B53-8877-A9298CC2981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ADD60-73E6-43E8-ABD1-7386D55B5505}" type="pres">
      <dgm:prSet presAssocID="{5EE98BAE-8C0A-4B53-8877-A9298CC2981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C0E8D-AFF7-4088-BF51-ABA9BAE7A2DF}" type="pres">
      <dgm:prSet presAssocID="{D446EFBA-D61B-4AD5-BCF9-A7447F06DE1E}" presName="sp" presStyleCnt="0"/>
      <dgm:spPr/>
    </dgm:pt>
    <dgm:pt modelId="{4975C854-F6F5-4D5C-B012-544761615C63}" type="pres">
      <dgm:prSet presAssocID="{2D04FE79-6560-4CDB-9C4E-4A72450E5B16}" presName="linNode" presStyleCnt="0"/>
      <dgm:spPr/>
    </dgm:pt>
    <dgm:pt modelId="{9CC6157C-2025-44FE-B226-05431826BD6A}" type="pres">
      <dgm:prSet presAssocID="{2D04FE79-6560-4CDB-9C4E-4A72450E5B1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07095-B506-48F6-A949-2D746B34988D}" type="pres">
      <dgm:prSet presAssocID="{2D04FE79-6560-4CDB-9C4E-4A72450E5B1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9F15B-A578-47C0-BA5C-081D2CDEB6F7}" type="pres">
      <dgm:prSet presAssocID="{3274F54B-B0F1-43A6-9624-B25B6774A6BC}" presName="sp" presStyleCnt="0"/>
      <dgm:spPr/>
    </dgm:pt>
    <dgm:pt modelId="{CE97898A-E952-42EA-B6E1-BD28FE46742D}" type="pres">
      <dgm:prSet presAssocID="{5B647BAD-65E1-47EB-B6C3-4A65F5D757AE}" presName="linNode" presStyleCnt="0"/>
      <dgm:spPr/>
    </dgm:pt>
    <dgm:pt modelId="{DE2AD862-376E-4B69-8806-910424F6B95F}" type="pres">
      <dgm:prSet presAssocID="{5B647BAD-65E1-47EB-B6C3-4A65F5D757A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40453-3477-46CE-9F3F-D57B717FAB36}" type="pres">
      <dgm:prSet presAssocID="{5B647BAD-65E1-47EB-B6C3-4A65F5D757A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9BA2F4-DAA5-4F7C-8366-06A3CAFA969F}" type="presOf" srcId="{2D04FE79-6560-4CDB-9C4E-4A72450E5B16}" destId="{9CC6157C-2025-44FE-B226-05431826BD6A}" srcOrd="0" destOrd="0" presId="urn:microsoft.com/office/officeart/2005/8/layout/vList5"/>
    <dgm:cxn modelId="{BA5B2846-BA38-4357-9400-6720F88C478C}" srcId="{55B0F49E-286E-4288-BCBE-F085AABB519B}" destId="{5B647BAD-65E1-47EB-B6C3-4A65F5D757AE}" srcOrd="2" destOrd="0" parTransId="{DCFA8687-A197-42A1-BB82-21068F63B089}" sibTransId="{EBDBD444-ED2F-4419-B3A9-A7A0D6D4D31A}"/>
    <dgm:cxn modelId="{2C5578E0-3E57-4C86-B668-FB80D5DCE2FD}" type="presOf" srcId="{493F2240-1D0C-4B4F-8F7C-3FBD9502AB1B}" destId="{3D007095-B506-48F6-A949-2D746B34988D}" srcOrd="0" destOrd="0" presId="urn:microsoft.com/office/officeart/2005/8/layout/vList5"/>
    <dgm:cxn modelId="{2D1D6239-8843-4587-BFEA-2181357F646D}" type="presOf" srcId="{C7234E89-3809-454C-955E-F5847EDCCCF4}" destId="{99440453-3477-46CE-9F3F-D57B717FAB36}" srcOrd="0" destOrd="0" presId="urn:microsoft.com/office/officeart/2005/8/layout/vList5"/>
    <dgm:cxn modelId="{B21E98B9-3EC4-42A4-BF4F-AF5199BBA5FB}" type="presOf" srcId="{6695652F-188F-4422-9A1C-C86802E1126F}" destId="{DFCADD60-73E6-43E8-ABD1-7386D55B5505}" srcOrd="0" destOrd="0" presId="urn:microsoft.com/office/officeart/2005/8/layout/vList5"/>
    <dgm:cxn modelId="{7AEA83E0-09B4-4659-8F43-14ACE3FAFFF8}" type="presOf" srcId="{5EE98BAE-8C0A-4B53-8877-A9298CC29818}" destId="{C6A2EC6E-3D73-4483-B156-95F0303DD2D1}" srcOrd="0" destOrd="0" presId="urn:microsoft.com/office/officeart/2005/8/layout/vList5"/>
    <dgm:cxn modelId="{8DC40892-4308-4919-AB45-35419FCB2ED0}" srcId="{55B0F49E-286E-4288-BCBE-F085AABB519B}" destId="{5EE98BAE-8C0A-4B53-8877-A9298CC29818}" srcOrd="0" destOrd="0" parTransId="{3BAB0879-556A-4F10-B2D2-463B2F300BBA}" sibTransId="{D446EFBA-D61B-4AD5-BCF9-A7447F06DE1E}"/>
    <dgm:cxn modelId="{96700E70-457C-47CB-A652-87965120DFF6}" srcId="{5EE98BAE-8C0A-4B53-8877-A9298CC29818}" destId="{6695652F-188F-4422-9A1C-C86802E1126F}" srcOrd="0" destOrd="0" parTransId="{0E95BCAE-435E-4F37-9D58-9CFF55414619}" sibTransId="{DAED2FA9-8944-44C7-9C6C-EA1E49501F4C}"/>
    <dgm:cxn modelId="{9362B828-E4C2-4695-8C85-027D46F61900}" srcId="{5B647BAD-65E1-47EB-B6C3-4A65F5D757AE}" destId="{C7234E89-3809-454C-955E-F5847EDCCCF4}" srcOrd="0" destOrd="0" parTransId="{C747BD55-75C9-4776-8DC8-D3629C99CEC5}" sibTransId="{47855779-A696-4361-90B1-B246F171116B}"/>
    <dgm:cxn modelId="{C9C71D8D-90DC-4B3B-8945-111A3AC9CC8D}" type="presOf" srcId="{5B647BAD-65E1-47EB-B6C3-4A65F5D757AE}" destId="{DE2AD862-376E-4B69-8806-910424F6B95F}" srcOrd="0" destOrd="0" presId="urn:microsoft.com/office/officeart/2005/8/layout/vList5"/>
    <dgm:cxn modelId="{322954D0-F101-4F0C-A739-1E0002AE5BD5}" srcId="{55B0F49E-286E-4288-BCBE-F085AABB519B}" destId="{2D04FE79-6560-4CDB-9C4E-4A72450E5B16}" srcOrd="1" destOrd="0" parTransId="{9A5FEEC9-F31F-46B2-9311-0C82C78D55B1}" sibTransId="{3274F54B-B0F1-43A6-9624-B25B6774A6BC}"/>
    <dgm:cxn modelId="{D9455E9F-C722-480B-B354-CD9741AA3D7A}" type="presOf" srcId="{55B0F49E-286E-4288-BCBE-F085AABB519B}" destId="{E30C63C7-4B21-4A89-9A83-C4344FDADDED}" srcOrd="0" destOrd="0" presId="urn:microsoft.com/office/officeart/2005/8/layout/vList5"/>
    <dgm:cxn modelId="{DA259B35-30E6-4F1B-915D-B08224CA18A6}" srcId="{2D04FE79-6560-4CDB-9C4E-4A72450E5B16}" destId="{493F2240-1D0C-4B4F-8F7C-3FBD9502AB1B}" srcOrd="0" destOrd="0" parTransId="{097BD035-C4F5-4EF4-B08A-4C7110D62FFB}" sibTransId="{86F94E29-FCCF-4647-9499-E3E3B4F7CF44}"/>
    <dgm:cxn modelId="{D3DEC6E6-DCD4-4F60-8153-10A5E8CB162E}" type="presParOf" srcId="{E30C63C7-4B21-4A89-9A83-C4344FDADDED}" destId="{3BE4EB72-2771-4012-8197-11A7E3E740FB}" srcOrd="0" destOrd="0" presId="urn:microsoft.com/office/officeart/2005/8/layout/vList5"/>
    <dgm:cxn modelId="{9F0AC5FC-73DE-4277-9BC4-B51E109CDFE3}" type="presParOf" srcId="{3BE4EB72-2771-4012-8197-11A7E3E740FB}" destId="{C6A2EC6E-3D73-4483-B156-95F0303DD2D1}" srcOrd="0" destOrd="0" presId="urn:microsoft.com/office/officeart/2005/8/layout/vList5"/>
    <dgm:cxn modelId="{1CE540BD-EC58-4FDE-AB16-96D121767CB5}" type="presParOf" srcId="{3BE4EB72-2771-4012-8197-11A7E3E740FB}" destId="{DFCADD60-73E6-43E8-ABD1-7386D55B5505}" srcOrd="1" destOrd="0" presId="urn:microsoft.com/office/officeart/2005/8/layout/vList5"/>
    <dgm:cxn modelId="{D12172B9-A422-4E2F-B914-E09C8C135E76}" type="presParOf" srcId="{E30C63C7-4B21-4A89-9A83-C4344FDADDED}" destId="{C5CC0E8D-AFF7-4088-BF51-ABA9BAE7A2DF}" srcOrd="1" destOrd="0" presId="urn:microsoft.com/office/officeart/2005/8/layout/vList5"/>
    <dgm:cxn modelId="{C13DDEBD-4CF5-4999-A036-B5E28CBAC655}" type="presParOf" srcId="{E30C63C7-4B21-4A89-9A83-C4344FDADDED}" destId="{4975C854-F6F5-4D5C-B012-544761615C63}" srcOrd="2" destOrd="0" presId="urn:microsoft.com/office/officeart/2005/8/layout/vList5"/>
    <dgm:cxn modelId="{347F0D36-2507-4A3D-9D7C-69D9B3188167}" type="presParOf" srcId="{4975C854-F6F5-4D5C-B012-544761615C63}" destId="{9CC6157C-2025-44FE-B226-05431826BD6A}" srcOrd="0" destOrd="0" presId="urn:microsoft.com/office/officeart/2005/8/layout/vList5"/>
    <dgm:cxn modelId="{D3DE45BB-96D9-4ED3-AB07-B303D42BCE4E}" type="presParOf" srcId="{4975C854-F6F5-4D5C-B012-544761615C63}" destId="{3D007095-B506-48F6-A949-2D746B34988D}" srcOrd="1" destOrd="0" presId="urn:microsoft.com/office/officeart/2005/8/layout/vList5"/>
    <dgm:cxn modelId="{6B227692-C878-4C9C-876A-08E0B409D110}" type="presParOf" srcId="{E30C63C7-4B21-4A89-9A83-C4344FDADDED}" destId="{A339F15B-A578-47C0-BA5C-081D2CDEB6F7}" srcOrd="3" destOrd="0" presId="urn:microsoft.com/office/officeart/2005/8/layout/vList5"/>
    <dgm:cxn modelId="{5F76061E-0E6F-4C24-9613-C80F23A818AC}" type="presParOf" srcId="{E30C63C7-4B21-4A89-9A83-C4344FDADDED}" destId="{CE97898A-E952-42EA-B6E1-BD28FE46742D}" srcOrd="4" destOrd="0" presId="urn:microsoft.com/office/officeart/2005/8/layout/vList5"/>
    <dgm:cxn modelId="{EAF4BC89-607D-410B-A590-8E171C9F2303}" type="presParOf" srcId="{CE97898A-E952-42EA-B6E1-BD28FE46742D}" destId="{DE2AD862-376E-4B69-8806-910424F6B95F}" srcOrd="0" destOrd="0" presId="urn:microsoft.com/office/officeart/2005/8/layout/vList5"/>
    <dgm:cxn modelId="{ACE6E2CC-A9C7-4492-9D7B-7E260D1F932A}" type="presParOf" srcId="{CE97898A-E952-42EA-B6E1-BD28FE46742D}" destId="{99440453-3477-46CE-9F3F-D57B717FAB3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B0F49E-286E-4288-BCBE-F085AABB519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E98BAE-8C0A-4B53-8877-A9298CC29818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5 011,8 т.р.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AB0879-556A-4F10-B2D2-463B2F300BBA}" type="parTrans" cxnId="{8DC40892-4308-4919-AB45-35419FCB2ED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446EFBA-D61B-4AD5-BCF9-A7447F06DE1E}" type="sibTrans" cxnId="{8DC40892-4308-4919-AB45-35419FCB2ED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695652F-188F-4422-9A1C-C86802E1126F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Пенсия за выслугу лет муниципальным служащим (средства бюджета округа)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0E95BCAE-435E-4F37-9D58-9CFF55414619}" type="parTrans" cxnId="{96700E70-457C-47CB-A652-87965120DFF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AED2FA9-8944-44C7-9C6C-EA1E49501F4C}" type="sibTrans" cxnId="{96700E70-457C-47CB-A652-87965120DFF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D04FE79-6560-4CDB-9C4E-4A72450E5B16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1 016,4 т.р.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5FEEC9-F31F-46B2-9311-0C82C78D55B1}" type="parTrans" cxnId="{322954D0-F101-4F0C-A739-1E0002AE5BD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274F54B-B0F1-43A6-9624-B25B6774A6BC}" type="sibTrans" cxnId="{322954D0-F101-4F0C-A739-1E0002AE5BD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93F2240-1D0C-4B4F-8F7C-3FBD9502AB1B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Компенсация части родительской платы за содержание детей в детских садах (средства КБ)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097BD035-C4F5-4EF4-B08A-4C7110D62FFB}" type="parTrans" cxnId="{DA259B35-30E6-4F1B-915D-B08224CA18A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6F94E29-FCCF-4647-9499-E3E3B4F7CF44}" type="sibTrans" cxnId="{DA259B35-30E6-4F1B-915D-B08224CA18A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B647BAD-65E1-47EB-B6C3-4A65F5D757AE}">
      <dgm:prSet phldrT="[Текст]"/>
      <dgm:spPr>
        <a:solidFill>
          <a:srgbClr val="FFFF66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201,4 т.р.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FA8687-A197-42A1-BB82-21068F63B089}" type="parTrans" cxnId="{BA5B2846-BA38-4357-9400-6720F88C478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BDBD444-ED2F-4419-B3A9-A7A0D6D4D31A}" type="sibTrans" cxnId="{BA5B2846-BA38-4357-9400-6720F88C478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7234E89-3809-454C-955E-F5847EDCCCF4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Предоставление социальных гарантий и льгот педагогическим работникам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C747BD55-75C9-4776-8DC8-D3629C99CEC5}" type="parTrans" cxnId="{9362B828-E4C2-4695-8C85-027D46F6190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7855779-A696-4361-90B1-B246F171116B}" type="sibTrans" cxnId="{9362B828-E4C2-4695-8C85-027D46F6190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30C63C7-4B21-4A89-9A83-C4344FDADDED}" type="pres">
      <dgm:prSet presAssocID="{55B0F49E-286E-4288-BCBE-F085AABB51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E4EB72-2771-4012-8197-11A7E3E740FB}" type="pres">
      <dgm:prSet presAssocID="{5EE98BAE-8C0A-4B53-8877-A9298CC29818}" presName="linNode" presStyleCnt="0"/>
      <dgm:spPr/>
    </dgm:pt>
    <dgm:pt modelId="{C6A2EC6E-3D73-4483-B156-95F0303DD2D1}" type="pres">
      <dgm:prSet presAssocID="{5EE98BAE-8C0A-4B53-8877-A9298CC29818}" presName="parentText" presStyleLbl="node1" presStyleIdx="0" presStyleCnt="3" custLinFactNeighborX="-14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ADD60-73E6-43E8-ABD1-7386D55B5505}" type="pres">
      <dgm:prSet presAssocID="{5EE98BAE-8C0A-4B53-8877-A9298CC2981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C0E8D-AFF7-4088-BF51-ABA9BAE7A2DF}" type="pres">
      <dgm:prSet presAssocID="{D446EFBA-D61B-4AD5-BCF9-A7447F06DE1E}" presName="sp" presStyleCnt="0"/>
      <dgm:spPr/>
    </dgm:pt>
    <dgm:pt modelId="{4975C854-F6F5-4D5C-B012-544761615C63}" type="pres">
      <dgm:prSet presAssocID="{2D04FE79-6560-4CDB-9C4E-4A72450E5B16}" presName="linNode" presStyleCnt="0"/>
      <dgm:spPr/>
    </dgm:pt>
    <dgm:pt modelId="{9CC6157C-2025-44FE-B226-05431826BD6A}" type="pres">
      <dgm:prSet presAssocID="{2D04FE79-6560-4CDB-9C4E-4A72450E5B1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07095-B506-48F6-A949-2D746B34988D}" type="pres">
      <dgm:prSet presAssocID="{2D04FE79-6560-4CDB-9C4E-4A72450E5B1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9F15B-A578-47C0-BA5C-081D2CDEB6F7}" type="pres">
      <dgm:prSet presAssocID="{3274F54B-B0F1-43A6-9624-B25B6774A6BC}" presName="sp" presStyleCnt="0"/>
      <dgm:spPr/>
    </dgm:pt>
    <dgm:pt modelId="{CE97898A-E952-42EA-B6E1-BD28FE46742D}" type="pres">
      <dgm:prSet presAssocID="{5B647BAD-65E1-47EB-B6C3-4A65F5D757AE}" presName="linNode" presStyleCnt="0"/>
      <dgm:spPr/>
    </dgm:pt>
    <dgm:pt modelId="{DE2AD862-376E-4B69-8806-910424F6B95F}" type="pres">
      <dgm:prSet presAssocID="{5B647BAD-65E1-47EB-B6C3-4A65F5D757A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40453-3477-46CE-9F3F-D57B717FAB36}" type="pres">
      <dgm:prSet presAssocID="{5B647BAD-65E1-47EB-B6C3-4A65F5D757A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7CA5E8-9F51-4D4D-A80B-5F742F2BC1DE}" type="presOf" srcId="{C7234E89-3809-454C-955E-F5847EDCCCF4}" destId="{99440453-3477-46CE-9F3F-D57B717FAB36}" srcOrd="0" destOrd="0" presId="urn:microsoft.com/office/officeart/2005/8/layout/vList5"/>
    <dgm:cxn modelId="{BA5B2846-BA38-4357-9400-6720F88C478C}" srcId="{55B0F49E-286E-4288-BCBE-F085AABB519B}" destId="{5B647BAD-65E1-47EB-B6C3-4A65F5D757AE}" srcOrd="2" destOrd="0" parTransId="{DCFA8687-A197-42A1-BB82-21068F63B089}" sibTransId="{EBDBD444-ED2F-4419-B3A9-A7A0D6D4D31A}"/>
    <dgm:cxn modelId="{8F66FA9F-DE04-4364-BFD6-6B2240EB8C8D}" type="presOf" srcId="{5EE98BAE-8C0A-4B53-8877-A9298CC29818}" destId="{C6A2EC6E-3D73-4483-B156-95F0303DD2D1}" srcOrd="0" destOrd="0" presId="urn:microsoft.com/office/officeart/2005/8/layout/vList5"/>
    <dgm:cxn modelId="{635CC4B4-4B11-4A23-BAE8-B472089E7DE8}" type="presOf" srcId="{2D04FE79-6560-4CDB-9C4E-4A72450E5B16}" destId="{9CC6157C-2025-44FE-B226-05431826BD6A}" srcOrd="0" destOrd="0" presId="urn:microsoft.com/office/officeart/2005/8/layout/vList5"/>
    <dgm:cxn modelId="{8DC40892-4308-4919-AB45-35419FCB2ED0}" srcId="{55B0F49E-286E-4288-BCBE-F085AABB519B}" destId="{5EE98BAE-8C0A-4B53-8877-A9298CC29818}" srcOrd="0" destOrd="0" parTransId="{3BAB0879-556A-4F10-B2D2-463B2F300BBA}" sibTransId="{D446EFBA-D61B-4AD5-BCF9-A7447F06DE1E}"/>
    <dgm:cxn modelId="{96700E70-457C-47CB-A652-87965120DFF6}" srcId="{5EE98BAE-8C0A-4B53-8877-A9298CC29818}" destId="{6695652F-188F-4422-9A1C-C86802E1126F}" srcOrd="0" destOrd="0" parTransId="{0E95BCAE-435E-4F37-9D58-9CFF55414619}" sibTransId="{DAED2FA9-8944-44C7-9C6C-EA1E49501F4C}"/>
    <dgm:cxn modelId="{9362B828-E4C2-4695-8C85-027D46F61900}" srcId="{5B647BAD-65E1-47EB-B6C3-4A65F5D757AE}" destId="{C7234E89-3809-454C-955E-F5847EDCCCF4}" srcOrd="0" destOrd="0" parTransId="{C747BD55-75C9-4776-8DC8-D3629C99CEC5}" sibTransId="{47855779-A696-4361-90B1-B246F171116B}"/>
    <dgm:cxn modelId="{21444CC3-F14A-4FF5-9F9C-CF2F1E064837}" type="presOf" srcId="{55B0F49E-286E-4288-BCBE-F085AABB519B}" destId="{E30C63C7-4B21-4A89-9A83-C4344FDADDED}" srcOrd="0" destOrd="0" presId="urn:microsoft.com/office/officeart/2005/8/layout/vList5"/>
    <dgm:cxn modelId="{322954D0-F101-4F0C-A739-1E0002AE5BD5}" srcId="{55B0F49E-286E-4288-BCBE-F085AABB519B}" destId="{2D04FE79-6560-4CDB-9C4E-4A72450E5B16}" srcOrd="1" destOrd="0" parTransId="{9A5FEEC9-F31F-46B2-9311-0C82C78D55B1}" sibTransId="{3274F54B-B0F1-43A6-9624-B25B6774A6BC}"/>
    <dgm:cxn modelId="{943491F9-93E7-424B-9177-98D62F9E87DE}" type="presOf" srcId="{6695652F-188F-4422-9A1C-C86802E1126F}" destId="{DFCADD60-73E6-43E8-ABD1-7386D55B5505}" srcOrd="0" destOrd="0" presId="urn:microsoft.com/office/officeart/2005/8/layout/vList5"/>
    <dgm:cxn modelId="{0E52C036-A26B-4836-901B-0EDA475AE525}" type="presOf" srcId="{493F2240-1D0C-4B4F-8F7C-3FBD9502AB1B}" destId="{3D007095-B506-48F6-A949-2D746B34988D}" srcOrd="0" destOrd="0" presId="urn:microsoft.com/office/officeart/2005/8/layout/vList5"/>
    <dgm:cxn modelId="{DA259B35-30E6-4F1B-915D-B08224CA18A6}" srcId="{2D04FE79-6560-4CDB-9C4E-4A72450E5B16}" destId="{493F2240-1D0C-4B4F-8F7C-3FBD9502AB1B}" srcOrd="0" destOrd="0" parTransId="{097BD035-C4F5-4EF4-B08A-4C7110D62FFB}" sibTransId="{86F94E29-FCCF-4647-9499-E3E3B4F7CF44}"/>
    <dgm:cxn modelId="{E3AE08C0-A26E-4744-B96D-356C9EEEBCDA}" type="presOf" srcId="{5B647BAD-65E1-47EB-B6C3-4A65F5D757AE}" destId="{DE2AD862-376E-4B69-8806-910424F6B95F}" srcOrd="0" destOrd="0" presId="urn:microsoft.com/office/officeart/2005/8/layout/vList5"/>
    <dgm:cxn modelId="{EA6152E2-B7E5-420B-B621-5EF2465D6926}" type="presParOf" srcId="{E30C63C7-4B21-4A89-9A83-C4344FDADDED}" destId="{3BE4EB72-2771-4012-8197-11A7E3E740FB}" srcOrd="0" destOrd="0" presId="urn:microsoft.com/office/officeart/2005/8/layout/vList5"/>
    <dgm:cxn modelId="{35BB68F3-54B2-4540-AC2F-09A24E02B143}" type="presParOf" srcId="{3BE4EB72-2771-4012-8197-11A7E3E740FB}" destId="{C6A2EC6E-3D73-4483-B156-95F0303DD2D1}" srcOrd="0" destOrd="0" presId="urn:microsoft.com/office/officeart/2005/8/layout/vList5"/>
    <dgm:cxn modelId="{C077C3B9-F3A1-43F0-B69D-8BC51B9A13C9}" type="presParOf" srcId="{3BE4EB72-2771-4012-8197-11A7E3E740FB}" destId="{DFCADD60-73E6-43E8-ABD1-7386D55B5505}" srcOrd="1" destOrd="0" presId="urn:microsoft.com/office/officeart/2005/8/layout/vList5"/>
    <dgm:cxn modelId="{C3D32A05-1D2A-4515-AC71-2F2205EBAF83}" type="presParOf" srcId="{E30C63C7-4B21-4A89-9A83-C4344FDADDED}" destId="{C5CC0E8D-AFF7-4088-BF51-ABA9BAE7A2DF}" srcOrd="1" destOrd="0" presId="urn:microsoft.com/office/officeart/2005/8/layout/vList5"/>
    <dgm:cxn modelId="{3D095847-C2BB-4B50-A86C-460B1D918F03}" type="presParOf" srcId="{E30C63C7-4B21-4A89-9A83-C4344FDADDED}" destId="{4975C854-F6F5-4D5C-B012-544761615C63}" srcOrd="2" destOrd="0" presId="urn:microsoft.com/office/officeart/2005/8/layout/vList5"/>
    <dgm:cxn modelId="{7452BB38-06E9-48C6-A351-99CCA5EC7FE1}" type="presParOf" srcId="{4975C854-F6F5-4D5C-B012-544761615C63}" destId="{9CC6157C-2025-44FE-B226-05431826BD6A}" srcOrd="0" destOrd="0" presId="urn:microsoft.com/office/officeart/2005/8/layout/vList5"/>
    <dgm:cxn modelId="{72F1C7D5-A4D7-46BE-81CF-DD8951B9139C}" type="presParOf" srcId="{4975C854-F6F5-4D5C-B012-544761615C63}" destId="{3D007095-B506-48F6-A949-2D746B34988D}" srcOrd="1" destOrd="0" presId="urn:microsoft.com/office/officeart/2005/8/layout/vList5"/>
    <dgm:cxn modelId="{BEE694FF-9E81-49D6-9462-2A3CF4570477}" type="presParOf" srcId="{E30C63C7-4B21-4A89-9A83-C4344FDADDED}" destId="{A339F15B-A578-47C0-BA5C-081D2CDEB6F7}" srcOrd="3" destOrd="0" presId="urn:microsoft.com/office/officeart/2005/8/layout/vList5"/>
    <dgm:cxn modelId="{9F3754D2-1A23-4452-B40C-4A15EF127260}" type="presParOf" srcId="{E30C63C7-4B21-4A89-9A83-C4344FDADDED}" destId="{CE97898A-E952-42EA-B6E1-BD28FE46742D}" srcOrd="4" destOrd="0" presId="urn:microsoft.com/office/officeart/2005/8/layout/vList5"/>
    <dgm:cxn modelId="{9AEDC5E1-C997-488A-A648-797B504662B1}" type="presParOf" srcId="{CE97898A-E952-42EA-B6E1-BD28FE46742D}" destId="{DE2AD862-376E-4B69-8806-910424F6B95F}" srcOrd="0" destOrd="0" presId="urn:microsoft.com/office/officeart/2005/8/layout/vList5"/>
    <dgm:cxn modelId="{36F829B8-2287-4A98-A404-5B892C04F02A}" type="presParOf" srcId="{CE97898A-E952-42EA-B6E1-BD28FE46742D}" destId="{99440453-3477-46CE-9F3F-D57B717FAB3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B0F49E-286E-4288-BCBE-F085AABB519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04FE79-6560-4CDB-9C4E-4A72450E5B16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175,9 т.р.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5FEEC9-F31F-46B2-9311-0C82C78D55B1}" type="parTrans" cxnId="{322954D0-F101-4F0C-A739-1E0002AE5BD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274F54B-B0F1-43A6-9624-B25B6774A6BC}" type="sibTrans" cxnId="{322954D0-F101-4F0C-A739-1E0002AE5BD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93F2240-1D0C-4B4F-8F7C-3FBD9502AB1B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Обеспечение путёвками на санаторно-курортное лечение работников муниципальных учреждений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097BD035-C4F5-4EF4-B08A-4C7110D62FFB}" type="parTrans" cxnId="{DA259B35-30E6-4F1B-915D-B08224CA18A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6F94E29-FCCF-4647-9499-E3E3B4F7CF44}" type="sibTrans" cxnId="{DA259B35-30E6-4F1B-915D-B08224CA18A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30C63C7-4B21-4A89-9A83-C4344FDADDED}" type="pres">
      <dgm:prSet presAssocID="{55B0F49E-286E-4288-BCBE-F085AABB51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75C854-F6F5-4D5C-B012-544761615C63}" type="pres">
      <dgm:prSet presAssocID="{2D04FE79-6560-4CDB-9C4E-4A72450E5B16}" presName="linNode" presStyleCnt="0"/>
      <dgm:spPr/>
    </dgm:pt>
    <dgm:pt modelId="{9CC6157C-2025-44FE-B226-05431826BD6A}" type="pres">
      <dgm:prSet presAssocID="{2D04FE79-6560-4CDB-9C4E-4A72450E5B16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07095-B506-48F6-A949-2D746B34988D}" type="pres">
      <dgm:prSet presAssocID="{2D04FE79-6560-4CDB-9C4E-4A72450E5B16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23ABC6-4A03-4132-86E7-AE8E72142572}" type="presOf" srcId="{2D04FE79-6560-4CDB-9C4E-4A72450E5B16}" destId="{9CC6157C-2025-44FE-B226-05431826BD6A}" srcOrd="0" destOrd="0" presId="urn:microsoft.com/office/officeart/2005/8/layout/vList5"/>
    <dgm:cxn modelId="{E385C13C-8B28-4893-9B34-FD50DE2BC81C}" type="presOf" srcId="{55B0F49E-286E-4288-BCBE-F085AABB519B}" destId="{E30C63C7-4B21-4A89-9A83-C4344FDADDED}" srcOrd="0" destOrd="0" presId="urn:microsoft.com/office/officeart/2005/8/layout/vList5"/>
    <dgm:cxn modelId="{FB5E5C86-E14D-45B7-BF1E-EB538422E57A}" type="presOf" srcId="{493F2240-1D0C-4B4F-8F7C-3FBD9502AB1B}" destId="{3D007095-B506-48F6-A949-2D746B34988D}" srcOrd="0" destOrd="0" presId="urn:microsoft.com/office/officeart/2005/8/layout/vList5"/>
    <dgm:cxn modelId="{322954D0-F101-4F0C-A739-1E0002AE5BD5}" srcId="{55B0F49E-286E-4288-BCBE-F085AABB519B}" destId="{2D04FE79-6560-4CDB-9C4E-4A72450E5B16}" srcOrd="0" destOrd="0" parTransId="{9A5FEEC9-F31F-46B2-9311-0C82C78D55B1}" sibTransId="{3274F54B-B0F1-43A6-9624-B25B6774A6BC}"/>
    <dgm:cxn modelId="{DA259B35-30E6-4F1B-915D-B08224CA18A6}" srcId="{2D04FE79-6560-4CDB-9C4E-4A72450E5B16}" destId="{493F2240-1D0C-4B4F-8F7C-3FBD9502AB1B}" srcOrd="0" destOrd="0" parTransId="{097BD035-C4F5-4EF4-B08A-4C7110D62FFB}" sibTransId="{86F94E29-FCCF-4647-9499-E3E3B4F7CF44}"/>
    <dgm:cxn modelId="{EFC2BA29-40F2-4F1A-9A7C-1FFDEE9E5566}" type="presParOf" srcId="{E30C63C7-4B21-4A89-9A83-C4344FDADDED}" destId="{4975C854-F6F5-4D5C-B012-544761615C63}" srcOrd="0" destOrd="0" presId="urn:microsoft.com/office/officeart/2005/8/layout/vList5"/>
    <dgm:cxn modelId="{838B4C7E-A5EF-4765-B122-4384B0792D02}" type="presParOf" srcId="{4975C854-F6F5-4D5C-B012-544761615C63}" destId="{9CC6157C-2025-44FE-B226-05431826BD6A}" srcOrd="0" destOrd="0" presId="urn:microsoft.com/office/officeart/2005/8/layout/vList5"/>
    <dgm:cxn modelId="{998CBD76-1DE2-437F-AA38-1CC871F56B81}" type="presParOf" srcId="{4975C854-F6F5-4D5C-B012-544761615C63}" destId="{3D007095-B506-48F6-A949-2D746B34988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C677FD-7599-419C-B5B0-FF65BA000778}">
      <dsp:nvSpPr>
        <dsp:cNvPr id="0" name=""/>
        <dsp:cNvSpPr/>
      </dsp:nvSpPr>
      <dsp:spPr>
        <a:xfrm rot="10800000">
          <a:off x="1319798" y="1597"/>
          <a:ext cx="4573238" cy="671570"/>
        </a:xfrm>
        <a:prstGeom prst="homePlat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144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 16.02.2023 № 349</a:t>
          </a:r>
          <a:endParaRPr lang="ru-RU" sz="3100" kern="1200" dirty="0">
            <a:solidFill>
              <a:schemeClr val="accent5">
                <a:lumMod val="50000"/>
              </a:schemeClr>
            </a:solidFill>
          </a:endParaRPr>
        </a:p>
      </dsp:txBody>
      <dsp:txXfrm rot="10800000">
        <a:off x="1319798" y="1597"/>
        <a:ext cx="4573238" cy="671570"/>
      </dsp:txXfrm>
    </dsp:sp>
    <dsp:sp modelId="{4EDEF842-7137-41C0-B1AC-6D33A756BCD0}">
      <dsp:nvSpPr>
        <dsp:cNvPr id="0" name=""/>
        <dsp:cNvSpPr/>
      </dsp:nvSpPr>
      <dsp:spPr>
        <a:xfrm>
          <a:off x="984013" y="1597"/>
          <a:ext cx="671570" cy="671570"/>
        </a:xfrm>
        <a:prstGeom prst="ellipse">
          <a:avLst/>
        </a:prstGeom>
        <a:solidFill>
          <a:schemeClr val="accent5">
            <a:tint val="5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34B1C1-2890-47F2-9416-257231C06C8C}">
      <dsp:nvSpPr>
        <dsp:cNvPr id="0" name=""/>
        <dsp:cNvSpPr/>
      </dsp:nvSpPr>
      <dsp:spPr>
        <a:xfrm rot="10800000">
          <a:off x="1319798" y="845314"/>
          <a:ext cx="4573238" cy="671570"/>
        </a:xfrm>
        <a:prstGeom prst="homePlate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144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 21.04.2023 № 355</a:t>
          </a:r>
          <a:endParaRPr lang="ru-RU" sz="3100" kern="1200" dirty="0">
            <a:solidFill>
              <a:schemeClr val="accent5">
                <a:lumMod val="50000"/>
              </a:schemeClr>
            </a:solidFill>
          </a:endParaRPr>
        </a:p>
      </dsp:txBody>
      <dsp:txXfrm rot="10800000">
        <a:off x="1319798" y="845314"/>
        <a:ext cx="4573238" cy="671570"/>
      </dsp:txXfrm>
    </dsp:sp>
    <dsp:sp modelId="{B05437B4-6DC7-4DC6-873F-D9DAB4767F1A}">
      <dsp:nvSpPr>
        <dsp:cNvPr id="0" name=""/>
        <dsp:cNvSpPr/>
      </dsp:nvSpPr>
      <dsp:spPr>
        <a:xfrm>
          <a:off x="984013" y="845314"/>
          <a:ext cx="671570" cy="671570"/>
        </a:xfrm>
        <a:prstGeom prst="ellipse">
          <a:avLst/>
        </a:prstGeom>
        <a:solidFill>
          <a:schemeClr val="accent5">
            <a:tint val="50000"/>
            <a:alpha val="90000"/>
            <a:hueOff val="-15524"/>
            <a:satOff val="-1120"/>
            <a:lumOff val="6969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E0485-67EF-4199-99E9-68D747E9073B}">
      <dsp:nvSpPr>
        <dsp:cNvPr id="0" name=""/>
        <dsp:cNvSpPr/>
      </dsp:nvSpPr>
      <dsp:spPr>
        <a:xfrm rot="10800000">
          <a:off x="1319798" y="1689032"/>
          <a:ext cx="4573238" cy="671570"/>
        </a:xfrm>
        <a:prstGeom prst="homePlate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144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 27.10.2023 № 406</a:t>
          </a:r>
          <a:endParaRPr lang="ru-RU" sz="3100" kern="1200" dirty="0">
            <a:solidFill>
              <a:schemeClr val="accent5">
                <a:lumMod val="50000"/>
              </a:schemeClr>
            </a:solidFill>
          </a:endParaRPr>
        </a:p>
      </dsp:txBody>
      <dsp:txXfrm rot="10800000">
        <a:off x="1319798" y="1689032"/>
        <a:ext cx="4573238" cy="671570"/>
      </dsp:txXfrm>
    </dsp:sp>
    <dsp:sp modelId="{564A7FBB-46A2-4A26-8D50-F910A93C0CDC}">
      <dsp:nvSpPr>
        <dsp:cNvPr id="0" name=""/>
        <dsp:cNvSpPr/>
      </dsp:nvSpPr>
      <dsp:spPr>
        <a:xfrm>
          <a:off x="984013" y="1689032"/>
          <a:ext cx="671570" cy="671570"/>
        </a:xfrm>
        <a:prstGeom prst="ellipse">
          <a:avLst/>
        </a:prstGeom>
        <a:solidFill>
          <a:schemeClr val="accent5">
            <a:tint val="50000"/>
            <a:alpha val="90000"/>
            <a:hueOff val="-31048"/>
            <a:satOff val="-2240"/>
            <a:lumOff val="13939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E8BD16-ADAA-4EC9-9DD6-68C87FE643C8}">
      <dsp:nvSpPr>
        <dsp:cNvPr id="0" name=""/>
        <dsp:cNvSpPr/>
      </dsp:nvSpPr>
      <dsp:spPr>
        <a:xfrm>
          <a:off x="0" y="413460"/>
          <a:ext cx="7499349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2033" tIns="499872" rIns="58203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/>
        </a:p>
      </dsp:txBody>
      <dsp:txXfrm>
        <a:off x="0" y="413460"/>
        <a:ext cx="7499349" cy="604800"/>
      </dsp:txXfrm>
    </dsp:sp>
    <dsp:sp modelId="{D75D65DF-0519-4393-BC28-2F36B289F19B}">
      <dsp:nvSpPr>
        <dsp:cNvPr id="0" name=""/>
        <dsp:cNvSpPr/>
      </dsp:nvSpPr>
      <dsp:spPr>
        <a:xfrm>
          <a:off x="374967" y="59220"/>
          <a:ext cx="5582943" cy="708479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Всего – 64 410 тыс. руб., из них: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4967" y="59220"/>
        <a:ext cx="5582943" cy="708479"/>
      </dsp:txXfrm>
    </dsp:sp>
    <dsp:sp modelId="{67D41B95-791B-4222-A4D9-BE0C98089EEE}">
      <dsp:nvSpPr>
        <dsp:cNvPr id="0" name=""/>
        <dsp:cNvSpPr/>
      </dsp:nvSpPr>
      <dsp:spPr>
        <a:xfrm>
          <a:off x="0" y="1502100"/>
          <a:ext cx="7499349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9879D-F736-4977-9E47-1AF3ED499378}">
      <dsp:nvSpPr>
        <dsp:cNvPr id="0" name=""/>
        <dsp:cNvSpPr/>
      </dsp:nvSpPr>
      <dsp:spPr>
        <a:xfrm>
          <a:off x="374967" y="1147860"/>
          <a:ext cx="6192520" cy="708479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Средства округа – 60 476 тыс. руб.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4967" y="1147860"/>
        <a:ext cx="6192520" cy="708479"/>
      </dsp:txXfrm>
    </dsp:sp>
    <dsp:sp modelId="{A9E527D6-1373-40E1-B29E-8B5A0960D3BC}">
      <dsp:nvSpPr>
        <dsp:cNvPr id="0" name=""/>
        <dsp:cNvSpPr/>
      </dsp:nvSpPr>
      <dsp:spPr>
        <a:xfrm>
          <a:off x="0" y="2590740"/>
          <a:ext cx="7499349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2F2DC-8E7B-41E9-AB2C-3539EEA0D165}">
      <dsp:nvSpPr>
        <dsp:cNvPr id="0" name=""/>
        <dsp:cNvSpPr/>
      </dsp:nvSpPr>
      <dsp:spPr>
        <a:xfrm>
          <a:off x="374967" y="2236500"/>
          <a:ext cx="6163963" cy="708479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Краевые средства – 2 753 тыс. руб. 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4967" y="2236500"/>
        <a:ext cx="6163963" cy="708479"/>
      </dsp:txXfrm>
    </dsp:sp>
    <dsp:sp modelId="{655D6DBD-21C9-4DB3-AA59-74FD069719B0}">
      <dsp:nvSpPr>
        <dsp:cNvPr id="0" name=""/>
        <dsp:cNvSpPr/>
      </dsp:nvSpPr>
      <dsp:spPr>
        <a:xfrm>
          <a:off x="0" y="3679379"/>
          <a:ext cx="7499349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45E1DB-DDF4-4627-9D48-C3EB2B6C5E0E}">
      <dsp:nvSpPr>
        <dsp:cNvPr id="0" name=""/>
        <dsp:cNvSpPr/>
      </dsp:nvSpPr>
      <dsp:spPr>
        <a:xfrm>
          <a:off x="374967" y="3325140"/>
          <a:ext cx="6192520" cy="708479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Федеральные средства – 1 181 тыс. руб.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4967" y="3325140"/>
        <a:ext cx="6192520" cy="7084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C677FD-7599-419C-B5B0-FF65BA000778}">
      <dsp:nvSpPr>
        <dsp:cNvPr id="0" name=""/>
        <dsp:cNvSpPr/>
      </dsp:nvSpPr>
      <dsp:spPr>
        <a:xfrm rot="10800000">
          <a:off x="1321953" y="1715"/>
          <a:ext cx="4581683" cy="671683"/>
        </a:xfrm>
        <a:prstGeom prst="homePlat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194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 21.09.2023 № 402</a:t>
          </a:r>
          <a:endParaRPr lang="ru-RU" sz="3100" kern="1200" dirty="0">
            <a:solidFill>
              <a:schemeClr val="accent5">
                <a:lumMod val="50000"/>
              </a:schemeClr>
            </a:solidFill>
          </a:endParaRPr>
        </a:p>
      </dsp:txBody>
      <dsp:txXfrm rot="10800000">
        <a:off x="1321953" y="1715"/>
        <a:ext cx="4581683" cy="671683"/>
      </dsp:txXfrm>
    </dsp:sp>
    <dsp:sp modelId="{4EDEF842-7137-41C0-B1AC-6D33A756BCD0}">
      <dsp:nvSpPr>
        <dsp:cNvPr id="0" name=""/>
        <dsp:cNvSpPr/>
      </dsp:nvSpPr>
      <dsp:spPr>
        <a:xfrm>
          <a:off x="986112" y="1715"/>
          <a:ext cx="671683" cy="671683"/>
        </a:xfrm>
        <a:prstGeom prst="ellipse">
          <a:avLst/>
        </a:prstGeom>
        <a:solidFill>
          <a:schemeClr val="accent5">
            <a:tint val="5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34B1C1-2890-47F2-9416-257231C06C8C}">
      <dsp:nvSpPr>
        <dsp:cNvPr id="0" name=""/>
        <dsp:cNvSpPr/>
      </dsp:nvSpPr>
      <dsp:spPr>
        <a:xfrm rot="10800000">
          <a:off x="1321953" y="845258"/>
          <a:ext cx="4581683" cy="671683"/>
        </a:xfrm>
        <a:prstGeom prst="homePlate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194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 15.06.2023 № 380</a:t>
          </a:r>
          <a:endParaRPr lang="ru-RU" sz="3100" kern="1200" dirty="0">
            <a:solidFill>
              <a:schemeClr val="accent5">
                <a:lumMod val="50000"/>
              </a:schemeClr>
            </a:solidFill>
          </a:endParaRPr>
        </a:p>
      </dsp:txBody>
      <dsp:txXfrm rot="10800000">
        <a:off x="1321953" y="845258"/>
        <a:ext cx="4581683" cy="671683"/>
      </dsp:txXfrm>
    </dsp:sp>
    <dsp:sp modelId="{B05437B4-6DC7-4DC6-873F-D9DAB4767F1A}">
      <dsp:nvSpPr>
        <dsp:cNvPr id="0" name=""/>
        <dsp:cNvSpPr/>
      </dsp:nvSpPr>
      <dsp:spPr>
        <a:xfrm>
          <a:off x="986112" y="845258"/>
          <a:ext cx="671683" cy="671683"/>
        </a:xfrm>
        <a:prstGeom prst="ellipse">
          <a:avLst/>
        </a:prstGeom>
        <a:solidFill>
          <a:schemeClr val="accent5">
            <a:tint val="50000"/>
            <a:alpha val="90000"/>
            <a:hueOff val="-15524"/>
            <a:satOff val="-1120"/>
            <a:lumOff val="6969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E0485-67EF-4199-99E9-68D747E9073B}">
      <dsp:nvSpPr>
        <dsp:cNvPr id="0" name=""/>
        <dsp:cNvSpPr/>
      </dsp:nvSpPr>
      <dsp:spPr>
        <a:xfrm rot="10800000">
          <a:off x="1321953" y="1688800"/>
          <a:ext cx="4581683" cy="671683"/>
        </a:xfrm>
        <a:prstGeom prst="homePlate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194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 21.12.2023 № 415</a:t>
          </a:r>
          <a:endParaRPr lang="ru-RU" sz="3100" kern="1200" dirty="0">
            <a:solidFill>
              <a:schemeClr val="accent5">
                <a:lumMod val="50000"/>
              </a:schemeClr>
            </a:solidFill>
          </a:endParaRPr>
        </a:p>
      </dsp:txBody>
      <dsp:txXfrm rot="10800000">
        <a:off x="1321953" y="1688800"/>
        <a:ext cx="4581683" cy="671683"/>
      </dsp:txXfrm>
    </dsp:sp>
    <dsp:sp modelId="{564A7FBB-46A2-4A26-8D50-F910A93C0CDC}">
      <dsp:nvSpPr>
        <dsp:cNvPr id="0" name=""/>
        <dsp:cNvSpPr/>
      </dsp:nvSpPr>
      <dsp:spPr>
        <a:xfrm>
          <a:off x="986112" y="1688800"/>
          <a:ext cx="671683" cy="671683"/>
        </a:xfrm>
        <a:prstGeom prst="ellipse">
          <a:avLst/>
        </a:prstGeom>
        <a:solidFill>
          <a:schemeClr val="accent5">
            <a:tint val="50000"/>
            <a:alpha val="90000"/>
            <a:hueOff val="-31048"/>
            <a:satOff val="-2240"/>
            <a:lumOff val="13939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250D1E-903B-4A2D-AC31-ADC1EC8D95B4}">
      <dsp:nvSpPr>
        <dsp:cNvPr id="0" name=""/>
        <dsp:cNvSpPr/>
      </dsp:nvSpPr>
      <dsp:spPr>
        <a:xfrm>
          <a:off x="607218" y="0"/>
          <a:ext cx="6881812" cy="4876800"/>
        </a:xfrm>
        <a:prstGeom prst="rightArrow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A2810-BE67-49E7-9C87-C024BCE96BE4}">
      <dsp:nvSpPr>
        <dsp:cNvPr id="0" name=""/>
        <dsp:cNvSpPr/>
      </dsp:nvSpPr>
      <dsp:spPr>
        <a:xfrm>
          <a:off x="2767" y="1463040"/>
          <a:ext cx="1797936" cy="195072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Утверждённый первоначальный план               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684 822,6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67" y="1463040"/>
        <a:ext cx="1797936" cy="1950720"/>
      </dsp:txXfrm>
    </dsp:sp>
    <dsp:sp modelId="{D56F2060-ED6D-4F2E-BEE9-96C228500589}">
      <dsp:nvSpPr>
        <dsp:cNvPr id="0" name=""/>
        <dsp:cNvSpPr/>
      </dsp:nvSpPr>
      <dsp:spPr>
        <a:xfrm>
          <a:off x="2100360" y="1463040"/>
          <a:ext cx="1797936" cy="195072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Утвержденные изменения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22 177,9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00360" y="1463040"/>
        <a:ext cx="1797936" cy="1950720"/>
      </dsp:txXfrm>
    </dsp:sp>
    <dsp:sp modelId="{EB5DBB54-12F7-45CD-AC02-B856AEE8EF75}">
      <dsp:nvSpPr>
        <dsp:cNvPr id="0" name=""/>
        <dsp:cNvSpPr/>
      </dsp:nvSpPr>
      <dsp:spPr>
        <a:xfrm>
          <a:off x="4197953" y="1463040"/>
          <a:ext cx="1797936" cy="195072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Изменения в соответствии со ст. 217 Бюджетного Кодекса РФ    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85 375,3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97953" y="1463040"/>
        <a:ext cx="1797936" cy="1950720"/>
      </dsp:txXfrm>
    </dsp:sp>
    <dsp:sp modelId="{150781E4-97EB-44F2-8EEA-E19935965781}">
      <dsp:nvSpPr>
        <dsp:cNvPr id="0" name=""/>
        <dsp:cNvSpPr/>
      </dsp:nvSpPr>
      <dsp:spPr>
        <a:xfrm>
          <a:off x="6295545" y="1463040"/>
          <a:ext cx="1797936" cy="195072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Уточнённый план         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792 375,8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5545" y="1463040"/>
        <a:ext cx="1797936" cy="19507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250D1E-903B-4A2D-AC31-ADC1EC8D95B4}">
      <dsp:nvSpPr>
        <dsp:cNvPr id="0" name=""/>
        <dsp:cNvSpPr/>
      </dsp:nvSpPr>
      <dsp:spPr>
        <a:xfrm>
          <a:off x="607218" y="0"/>
          <a:ext cx="6881812" cy="4800600"/>
        </a:xfrm>
        <a:prstGeom prst="rightArrow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A2810-BE67-49E7-9C87-C024BCE96BE4}">
      <dsp:nvSpPr>
        <dsp:cNvPr id="0" name=""/>
        <dsp:cNvSpPr/>
      </dsp:nvSpPr>
      <dsp:spPr>
        <a:xfrm>
          <a:off x="2767" y="1440179"/>
          <a:ext cx="1797936" cy="192024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Утверждённый первоначальный план               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691 065,7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67" y="1440179"/>
        <a:ext cx="1797936" cy="1920240"/>
      </dsp:txXfrm>
    </dsp:sp>
    <dsp:sp modelId="{D56F2060-ED6D-4F2E-BEE9-96C228500589}">
      <dsp:nvSpPr>
        <dsp:cNvPr id="0" name=""/>
        <dsp:cNvSpPr/>
      </dsp:nvSpPr>
      <dsp:spPr>
        <a:xfrm>
          <a:off x="2100360" y="1440179"/>
          <a:ext cx="1797936" cy="192024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Утвержденные изменения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18 646,9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00360" y="1440179"/>
        <a:ext cx="1797936" cy="1920240"/>
      </dsp:txXfrm>
    </dsp:sp>
    <dsp:sp modelId="{EB5DBB54-12F7-45CD-AC02-B856AEE8EF75}">
      <dsp:nvSpPr>
        <dsp:cNvPr id="0" name=""/>
        <dsp:cNvSpPr/>
      </dsp:nvSpPr>
      <dsp:spPr>
        <a:xfrm>
          <a:off x="4197953" y="1440179"/>
          <a:ext cx="1797936" cy="192024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Изменения в соответствии со ст. 217 Бюджетного кодекса РФ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90 901,3</a:t>
          </a:r>
        </a:p>
      </dsp:txBody>
      <dsp:txXfrm>
        <a:off x="4197953" y="1440179"/>
        <a:ext cx="1797936" cy="1920240"/>
      </dsp:txXfrm>
    </dsp:sp>
    <dsp:sp modelId="{150781E4-97EB-44F2-8EEA-E19935965781}">
      <dsp:nvSpPr>
        <dsp:cNvPr id="0" name=""/>
        <dsp:cNvSpPr/>
      </dsp:nvSpPr>
      <dsp:spPr>
        <a:xfrm>
          <a:off x="6295545" y="1440179"/>
          <a:ext cx="1797936" cy="192024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Уточнённый план         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800 613,9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5545" y="1440179"/>
        <a:ext cx="1797936" cy="19202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4AB5DF-2416-476C-839A-B32A25D91B64}">
      <dsp:nvSpPr>
        <dsp:cNvPr id="0" name=""/>
        <dsp:cNvSpPr/>
      </dsp:nvSpPr>
      <dsp:spPr>
        <a:xfrm>
          <a:off x="2686998" y="2731728"/>
          <a:ext cx="2009005" cy="2009005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109 548,2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86998" y="2731728"/>
        <a:ext cx="2009005" cy="2009005"/>
      </dsp:txXfrm>
    </dsp:sp>
    <dsp:sp modelId="{02F82FA0-2495-4D68-A950-914E8ED569EB}">
      <dsp:nvSpPr>
        <dsp:cNvPr id="0" name=""/>
        <dsp:cNvSpPr/>
      </dsp:nvSpPr>
      <dsp:spPr>
        <a:xfrm rot="10569894">
          <a:off x="853603" y="3581975"/>
          <a:ext cx="1736735" cy="57256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FE62B-DC28-420D-AB5B-66A9818563CB}">
      <dsp:nvSpPr>
        <dsp:cNvPr id="0" name=""/>
        <dsp:cNvSpPr/>
      </dsp:nvSpPr>
      <dsp:spPr>
        <a:xfrm>
          <a:off x="152396" y="3200405"/>
          <a:ext cx="1406303" cy="145186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35000"/>
                <a:satMod val="253000"/>
              </a:schemeClr>
            </a:gs>
            <a:gs pos="50000">
              <a:schemeClr val="accent5">
                <a:tint val="42000"/>
                <a:satMod val="255000"/>
              </a:schemeClr>
            </a:gs>
            <a:gs pos="97000">
              <a:schemeClr val="accent5">
                <a:tint val="53000"/>
                <a:satMod val="260000"/>
              </a:schemeClr>
            </a:gs>
            <a:gs pos="100000">
              <a:schemeClr val="accent5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19050" cap="flat" cmpd="sng" algn="ctr">
          <a:solidFill>
            <a:schemeClr val="accent5">
              <a:lumMod val="5000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84 975,2 средства краевого бюджета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2396" y="3200405"/>
        <a:ext cx="1406303" cy="1451868"/>
      </dsp:txXfrm>
    </dsp:sp>
    <dsp:sp modelId="{A9BAFB6B-7A6D-45F8-9D98-B2A6E4A8BF07}">
      <dsp:nvSpPr>
        <dsp:cNvPr id="0" name=""/>
        <dsp:cNvSpPr/>
      </dsp:nvSpPr>
      <dsp:spPr>
        <a:xfrm rot="12724579">
          <a:off x="769271" y="2285531"/>
          <a:ext cx="2128572" cy="57256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5532EA-B345-4889-A753-0B596A71BE7F}">
      <dsp:nvSpPr>
        <dsp:cNvPr id="0" name=""/>
        <dsp:cNvSpPr/>
      </dsp:nvSpPr>
      <dsp:spPr>
        <a:xfrm>
          <a:off x="228591" y="1295403"/>
          <a:ext cx="1406303" cy="142244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4 830,7 остатки краевых средств  2022 г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591" y="1295403"/>
        <a:ext cx="1406303" cy="1422448"/>
      </dsp:txXfrm>
    </dsp:sp>
    <dsp:sp modelId="{B45A275C-CD3F-4681-91AD-1F90D8CC4FEE}">
      <dsp:nvSpPr>
        <dsp:cNvPr id="0" name=""/>
        <dsp:cNvSpPr/>
      </dsp:nvSpPr>
      <dsp:spPr>
        <a:xfrm rot="14989996">
          <a:off x="1946245" y="1448424"/>
          <a:ext cx="2020314" cy="57256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E7C495-8016-494B-9F82-4F04CACBBF94}">
      <dsp:nvSpPr>
        <dsp:cNvPr id="0" name=""/>
        <dsp:cNvSpPr/>
      </dsp:nvSpPr>
      <dsp:spPr>
        <a:xfrm>
          <a:off x="1904995" y="152399"/>
          <a:ext cx="1406303" cy="126815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14 867,8 дополнит. поступившие доходы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04995" y="152399"/>
        <a:ext cx="1406303" cy="1268159"/>
      </dsp:txXfrm>
    </dsp:sp>
    <dsp:sp modelId="{FAC821F7-F623-441A-A740-250BCDF1F5AB}">
      <dsp:nvSpPr>
        <dsp:cNvPr id="0" name=""/>
        <dsp:cNvSpPr/>
      </dsp:nvSpPr>
      <dsp:spPr>
        <a:xfrm rot="17233458">
          <a:off x="3347609" y="1468890"/>
          <a:ext cx="1916102" cy="57256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7AC9B7-1218-49DA-A60B-365A86C7ED97}">
      <dsp:nvSpPr>
        <dsp:cNvPr id="0" name=""/>
        <dsp:cNvSpPr/>
      </dsp:nvSpPr>
      <dsp:spPr>
        <a:xfrm>
          <a:off x="3886200" y="152400"/>
          <a:ext cx="1406303" cy="1375376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3 777,6 свободные остатки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86200" y="152400"/>
        <a:ext cx="1406303" cy="1375376"/>
      </dsp:txXfrm>
    </dsp:sp>
    <dsp:sp modelId="{C15F44EB-984B-4769-96FA-8B8B4800A8FD}">
      <dsp:nvSpPr>
        <dsp:cNvPr id="0" name=""/>
        <dsp:cNvSpPr/>
      </dsp:nvSpPr>
      <dsp:spPr>
        <a:xfrm rot="19547232">
          <a:off x="4442340" y="2232467"/>
          <a:ext cx="2079535" cy="57256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DF295-3C64-4088-9B57-6689819036E5}">
      <dsp:nvSpPr>
        <dsp:cNvPr id="0" name=""/>
        <dsp:cNvSpPr/>
      </dsp:nvSpPr>
      <dsp:spPr>
        <a:xfrm>
          <a:off x="5638797" y="1219202"/>
          <a:ext cx="1406303" cy="142983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695,4 дотация на поощрение 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муниц.управл.команд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38797" y="1219202"/>
        <a:ext cx="1406303" cy="1429839"/>
      </dsp:txXfrm>
    </dsp:sp>
    <dsp:sp modelId="{433284B7-9A9E-4AA8-8307-7EFACD704B81}">
      <dsp:nvSpPr>
        <dsp:cNvPr id="0" name=""/>
        <dsp:cNvSpPr/>
      </dsp:nvSpPr>
      <dsp:spPr>
        <a:xfrm rot="136408">
          <a:off x="4801820" y="3530664"/>
          <a:ext cx="1845651" cy="57256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12F8A-C987-48D3-9AB0-D0704AFCB46D}">
      <dsp:nvSpPr>
        <dsp:cNvPr id="0" name=""/>
        <dsp:cNvSpPr/>
      </dsp:nvSpPr>
      <dsp:spPr>
        <a:xfrm>
          <a:off x="5943593" y="3047996"/>
          <a:ext cx="1406303" cy="1611117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401,5  от юридических и физических лиц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43593" y="3047996"/>
        <a:ext cx="1406303" cy="161111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DD359F-33A5-48A6-87A3-F19F3EB9B697}">
      <dsp:nvSpPr>
        <dsp:cNvPr id="0" name=""/>
        <dsp:cNvSpPr/>
      </dsp:nvSpPr>
      <dsp:spPr>
        <a:xfrm>
          <a:off x="0" y="3484329"/>
          <a:ext cx="7315199" cy="1144509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Безвозмездные поступления 79% - 628 605,8 </a:t>
          </a: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т.р.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484329"/>
        <a:ext cx="7315199" cy="618035"/>
      </dsp:txXfrm>
    </dsp:sp>
    <dsp:sp modelId="{66BFF30D-24D5-4435-84CA-27F4EB8D8DF0}">
      <dsp:nvSpPr>
        <dsp:cNvPr id="0" name=""/>
        <dsp:cNvSpPr/>
      </dsp:nvSpPr>
      <dsp:spPr>
        <a:xfrm>
          <a:off x="0" y="4082141"/>
          <a:ext cx="3657599" cy="52647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Дотация 31% - 192 438,8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т.р.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082141"/>
        <a:ext cx="3657599" cy="526474"/>
      </dsp:txXfrm>
    </dsp:sp>
    <dsp:sp modelId="{C406DAD4-6BF2-407D-9D63-80FCEB5D1078}">
      <dsp:nvSpPr>
        <dsp:cNvPr id="0" name=""/>
        <dsp:cNvSpPr/>
      </dsp:nvSpPr>
      <dsp:spPr>
        <a:xfrm>
          <a:off x="3657599" y="4082141"/>
          <a:ext cx="3657599" cy="52647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Субсидии, субвенции, ИМТ 69% - 433 167,0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т.р.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57599" y="4082141"/>
        <a:ext cx="3657599" cy="526474"/>
      </dsp:txXfrm>
    </dsp:sp>
    <dsp:sp modelId="{4B652AE7-1D81-460A-9365-CB75E2697F24}">
      <dsp:nvSpPr>
        <dsp:cNvPr id="0" name=""/>
        <dsp:cNvSpPr/>
      </dsp:nvSpPr>
      <dsp:spPr>
        <a:xfrm rot="10800000">
          <a:off x="0" y="1743907"/>
          <a:ext cx="7315199" cy="1760256"/>
        </a:xfrm>
        <a:prstGeom prst="upArrowCallou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ts val="2000"/>
            </a:lnSpc>
            <a:spcBef>
              <a:spcPct val="0"/>
            </a:spcBef>
            <a:spcAft>
              <a:spcPts val="0"/>
            </a:spcAft>
          </a:pPr>
          <a:r>
            <a:rPr lang="ru-RU" sz="2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Налоговые и неналоговые доходы 21% </a:t>
          </a:r>
        </a:p>
        <a:p>
          <a:pPr lvl="0" algn="ctr" defTabSz="1111250">
            <a:lnSpc>
              <a:spcPts val="2000"/>
            </a:lnSpc>
            <a:spcBef>
              <a:spcPct val="0"/>
            </a:spcBef>
            <a:spcAft>
              <a:spcPts val="0"/>
            </a:spcAft>
          </a:pPr>
          <a:r>
            <a:rPr lang="ru-RU" sz="2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-165 269,6 </a:t>
          </a: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т.р.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743907"/>
        <a:ext cx="7315199" cy="617849"/>
      </dsp:txXfrm>
    </dsp:sp>
    <dsp:sp modelId="{E403869B-88AE-4F0D-B8FF-CA1D97421469}">
      <dsp:nvSpPr>
        <dsp:cNvPr id="0" name=""/>
        <dsp:cNvSpPr/>
      </dsp:nvSpPr>
      <dsp:spPr>
        <a:xfrm>
          <a:off x="0" y="2361757"/>
          <a:ext cx="3657599" cy="52631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Налоговые доходы 50% -          82 443,7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т.р.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361757"/>
        <a:ext cx="3657599" cy="526316"/>
      </dsp:txXfrm>
    </dsp:sp>
    <dsp:sp modelId="{A2B626B6-0C36-4903-B718-DC03A95BC5C2}">
      <dsp:nvSpPr>
        <dsp:cNvPr id="0" name=""/>
        <dsp:cNvSpPr/>
      </dsp:nvSpPr>
      <dsp:spPr>
        <a:xfrm>
          <a:off x="3657599" y="2361757"/>
          <a:ext cx="3657599" cy="52631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Неналоговые доходы 50% -      82 825,8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т.р.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57599" y="2361757"/>
        <a:ext cx="3657599" cy="526316"/>
      </dsp:txXfrm>
    </dsp:sp>
    <dsp:sp modelId="{2605D6AC-6B5C-4159-9D8A-A9543EFB1F6C}">
      <dsp:nvSpPr>
        <dsp:cNvPr id="0" name=""/>
        <dsp:cNvSpPr/>
      </dsp:nvSpPr>
      <dsp:spPr>
        <a:xfrm rot="10800000">
          <a:off x="0" y="818"/>
          <a:ext cx="7315199" cy="1760256"/>
        </a:xfrm>
        <a:prstGeom prst="upArrowCallou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округа </a:t>
          </a:r>
          <a:r>
            <a:rPr lang="ru-RU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793 875,4 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818"/>
        <a:ext cx="7315199" cy="176025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CADD60-73E6-43E8-ABD1-7386D55B5505}">
      <dsp:nvSpPr>
        <dsp:cNvPr id="0" name=""/>
        <dsp:cNvSpPr/>
      </dsp:nvSpPr>
      <dsp:spPr>
        <a:xfrm rot="5400000">
          <a:off x="5321093" y="-2288637"/>
          <a:ext cx="550068" cy="5266944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Строительство и приобретение жилых помещений для обеспечения жилыми помещениями детей-сирот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321093" y="-2288637"/>
        <a:ext cx="550068" cy="5266944"/>
      </dsp:txXfrm>
    </dsp:sp>
    <dsp:sp modelId="{C6A2EC6E-3D73-4483-B156-95F0303DD2D1}">
      <dsp:nvSpPr>
        <dsp:cNvPr id="0" name=""/>
        <dsp:cNvSpPr/>
      </dsp:nvSpPr>
      <dsp:spPr>
        <a:xfrm>
          <a:off x="0" y="1041"/>
          <a:ext cx="2962656" cy="687585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12 970,3 т.р.</a:t>
          </a:r>
          <a:endParaRPr lang="ru-RU" sz="3400" kern="1200" dirty="0">
            <a:solidFill>
              <a:schemeClr val="tx1"/>
            </a:solidFill>
          </a:endParaRPr>
        </a:p>
      </dsp:txBody>
      <dsp:txXfrm>
        <a:off x="0" y="1041"/>
        <a:ext cx="2962656" cy="687585"/>
      </dsp:txXfrm>
    </dsp:sp>
    <dsp:sp modelId="{3D007095-B506-48F6-A949-2D746B34988D}">
      <dsp:nvSpPr>
        <dsp:cNvPr id="0" name=""/>
        <dsp:cNvSpPr/>
      </dsp:nvSpPr>
      <dsp:spPr>
        <a:xfrm rot="5400000">
          <a:off x="5321093" y="-1566672"/>
          <a:ext cx="550068" cy="5266944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Обеспечение мер социальной поддержки по оплате коммунальных услуг специалистам на селе (средства краевого бюджета)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321093" y="-1566672"/>
        <a:ext cx="550068" cy="5266944"/>
      </dsp:txXfrm>
    </dsp:sp>
    <dsp:sp modelId="{9CC6157C-2025-44FE-B226-05431826BD6A}">
      <dsp:nvSpPr>
        <dsp:cNvPr id="0" name=""/>
        <dsp:cNvSpPr/>
      </dsp:nvSpPr>
      <dsp:spPr>
        <a:xfrm>
          <a:off x="0" y="723007"/>
          <a:ext cx="2962656" cy="687585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10 287,9 т.р.</a:t>
          </a:r>
          <a:endParaRPr lang="ru-RU" sz="3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723007"/>
        <a:ext cx="2962656" cy="687585"/>
      </dsp:txXfrm>
    </dsp:sp>
    <dsp:sp modelId="{99440453-3477-46CE-9F3F-D57B717FAB36}">
      <dsp:nvSpPr>
        <dsp:cNvPr id="0" name=""/>
        <dsp:cNvSpPr/>
      </dsp:nvSpPr>
      <dsp:spPr>
        <a:xfrm rot="5400000">
          <a:off x="5321093" y="-844706"/>
          <a:ext cx="550068" cy="5266944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Приобретение жилья молодым семьям (средства федерального, краевого, местного бюджетов)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321093" y="-844706"/>
        <a:ext cx="550068" cy="5266944"/>
      </dsp:txXfrm>
    </dsp:sp>
    <dsp:sp modelId="{DE2AD862-376E-4B69-8806-910424F6B95F}">
      <dsp:nvSpPr>
        <dsp:cNvPr id="0" name=""/>
        <dsp:cNvSpPr/>
      </dsp:nvSpPr>
      <dsp:spPr>
        <a:xfrm>
          <a:off x="0" y="1444972"/>
          <a:ext cx="2962656" cy="687585"/>
        </a:xfrm>
        <a:prstGeom prst="roundRect">
          <a:avLst/>
        </a:prstGeom>
        <a:solidFill>
          <a:srgbClr val="FF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7 907,7 т.р.</a:t>
          </a:r>
          <a:endParaRPr lang="ru-RU" sz="3400" kern="1200" dirty="0">
            <a:solidFill>
              <a:schemeClr val="tx1"/>
            </a:solidFill>
          </a:endParaRPr>
        </a:p>
      </dsp:txBody>
      <dsp:txXfrm>
        <a:off x="0" y="1444972"/>
        <a:ext cx="2962656" cy="68758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CADD60-73E6-43E8-ABD1-7386D55B5505}">
      <dsp:nvSpPr>
        <dsp:cNvPr id="0" name=""/>
        <dsp:cNvSpPr/>
      </dsp:nvSpPr>
      <dsp:spPr>
        <a:xfrm rot="5400000">
          <a:off x="5340738" y="-2313268"/>
          <a:ext cx="510778" cy="5266944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Пенсия за выслугу лет муниципальным служащим (средства бюджета округа)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340738" y="-2313268"/>
        <a:ext cx="510778" cy="5266944"/>
      </dsp:txXfrm>
    </dsp:sp>
    <dsp:sp modelId="{C6A2EC6E-3D73-4483-B156-95F0303DD2D1}">
      <dsp:nvSpPr>
        <dsp:cNvPr id="0" name=""/>
        <dsp:cNvSpPr/>
      </dsp:nvSpPr>
      <dsp:spPr>
        <a:xfrm>
          <a:off x="0" y="967"/>
          <a:ext cx="2962656" cy="638472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5 011,8 т.р.</a:t>
          </a:r>
          <a:endParaRPr lang="ru-RU" sz="3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967"/>
        <a:ext cx="2962656" cy="638472"/>
      </dsp:txXfrm>
    </dsp:sp>
    <dsp:sp modelId="{3D007095-B506-48F6-A949-2D746B34988D}">
      <dsp:nvSpPr>
        <dsp:cNvPr id="0" name=""/>
        <dsp:cNvSpPr/>
      </dsp:nvSpPr>
      <dsp:spPr>
        <a:xfrm rot="5400000">
          <a:off x="5340738" y="-1642872"/>
          <a:ext cx="510778" cy="5266944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Компенсация части родительской платы за содержание детей в детских садах (средства КБ)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340738" y="-1642872"/>
        <a:ext cx="510778" cy="5266944"/>
      </dsp:txXfrm>
    </dsp:sp>
    <dsp:sp modelId="{9CC6157C-2025-44FE-B226-05431826BD6A}">
      <dsp:nvSpPr>
        <dsp:cNvPr id="0" name=""/>
        <dsp:cNvSpPr/>
      </dsp:nvSpPr>
      <dsp:spPr>
        <a:xfrm>
          <a:off x="0" y="671363"/>
          <a:ext cx="2962656" cy="638472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1 016,4 т.р.</a:t>
          </a:r>
          <a:endParaRPr lang="ru-RU" sz="3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671363"/>
        <a:ext cx="2962656" cy="638472"/>
      </dsp:txXfrm>
    </dsp:sp>
    <dsp:sp modelId="{99440453-3477-46CE-9F3F-D57B717FAB36}">
      <dsp:nvSpPr>
        <dsp:cNvPr id="0" name=""/>
        <dsp:cNvSpPr/>
      </dsp:nvSpPr>
      <dsp:spPr>
        <a:xfrm rot="5400000">
          <a:off x="5340738" y="-972475"/>
          <a:ext cx="510778" cy="5266944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Предоставление социальных гарантий и льгот педагогическим работникам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340738" y="-972475"/>
        <a:ext cx="510778" cy="5266944"/>
      </dsp:txXfrm>
    </dsp:sp>
    <dsp:sp modelId="{DE2AD862-376E-4B69-8806-910424F6B95F}">
      <dsp:nvSpPr>
        <dsp:cNvPr id="0" name=""/>
        <dsp:cNvSpPr/>
      </dsp:nvSpPr>
      <dsp:spPr>
        <a:xfrm>
          <a:off x="0" y="1341759"/>
          <a:ext cx="2962656" cy="638472"/>
        </a:xfrm>
        <a:prstGeom prst="roundRect">
          <a:avLst/>
        </a:prstGeom>
        <a:solidFill>
          <a:srgbClr val="FF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201,4 т.р.</a:t>
          </a:r>
          <a:endParaRPr lang="ru-RU" sz="3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341759"/>
        <a:ext cx="2962656" cy="63847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007095-B506-48F6-A949-2D746B34988D}">
      <dsp:nvSpPr>
        <dsp:cNvPr id="0" name=""/>
        <dsp:cNvSpPr/>
      </dsp:nvSpPr>
      <dsp:spPr>
        <a:xfrm rot="5400000">
          <a:off x="5352526" y="-2328672"/>
          <a:ext cx="487202" cy="5266944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Обеспечение путёвками на санаторно-курортное лечение работников муниципальных учреждений 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352526" y="-2328672"/>
        <a:ext cx="487202" cy="5266944"/>
      </dsp:txXfrm>
    </dsp:sp>
    <dsp:sp modelId="{9CC6157C-2025-44FE-B226-05431826BD6A}">
      <dsp:nvSpPr>
        <dsp:cNvPr id="0" name=""/>
        <dsp:cNvSpPr/>
      </dsp:nvSpPr>
      <dsp:spPr>
        <a:xfrm>
          <a:off x="0" y="297"/>
          <a:ext cx="2962656" cy="609003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175,9 т.р.</a:t>
          </a:r>
          <a:endParaRPr lang="ru-RU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97"/>
        <a:ext cx="2962656" cy="609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0.13725</cdr:x>
      <cdr:y>0.02632</cdr:y>
    </cdr:from>
    <cdr:to>
      <cdr:x>0.2451</cdr:x>
      <cdr:y>0.13261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1066800" y="76200"/>
          <a:ext cx="838253" cy="3077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r"/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100,2%</a:t>
          </a:r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0.42157</cdr:x>
      <cdr:y>0.10526</cdr:y>
    </cdr:from>
    <cdr:to>
      <cdr:x>0.51961</cdr:x>
      <cdr:y>0.21155</cdr:y>
    </cdr:to>
    <cdr:sp macro="" textlink="">
      <cdr:nvSpPr>
        <cdr:cNvPr id="3" name="TextBox 7"/>
        <cdr:cNvSpPr txBox="1"/>
      </cdr:nvSpPr>
      <cdr:spPr>
        <a:xfrm xmlns:a="http://schemas.openxmlformats.org/drawingml/2006/main">
          <a:off x="3276600" y="304800"/>
          <a:ext cx="762006" cy="30777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r"/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103,6%</a:t>
          </a:r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0.63725</cdr:x>
      <cdr:y>0.02632</cdr:y>
    </cdr:from>
    <cdr:to>
      <cdr:x>0.72548</cdr:x>
      <cdr:y>0.13159</cdr:y>
    </cdr:to>
    <cdr:sp macro="" textlink="">
      <cdr:nvSpPr>
        <cdr:cNvPr id="4" name="TextBox 7"/>
        <cdr:cNvSpPr txBox="1"/>
      </cdr:nvSpPr>
      <cdr:spPr>
        <a:xfrm xmlns:a="http://schemas.openxmlformats.org/drawingml/2006/main">
          <a:off x="4953000" y="76200"/>
          <a:ext cx="685759" cy="3048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r"/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99,3%</a:t>
          </a:r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0.10784</cdr:x>
      <cdr:y>0.85714</cdr:y>
    </cdr:from>
    <cdr:to>
      <cdr:x>0.29412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2939133"/>
          <a:ext cx="1447800" cy="4898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Всего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0.32692</cdr:x>
      <cdr:y>0.85714</cdr:y>
    </cdr:from>
    <cdr:to>
      <cdr:x>0.59804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40952" y="2939133"/>
          <a:ext cx="2107247" cy="4898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Средства округа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0.61538</cdr:x>
      <cdr:y>0.85714</cdr:y>
    </cdr:from>
    <cdr:to>
      <cdr:x>0.86275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782980" y="2939133"/>
          <a:ext cx="1922620" cy="4898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Средства края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0.63717</cdr:x>
      <cdr:y>0.18667</cdr:y>
    </cdr:from>
    <cdr:to>
      <cdr:x>0.74336</cdr:x>
      <cdr:y>0.25333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486400" y="1066800"/>
          <a:ext cx="914400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rnd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0.43363</cdr:x>
      <cdr:y>0.18919</cdr:y>
    </cdr:from>
    <cdr:to>
      <cdr:x>0.52212</cdr:x>
      <cdr:y>0.24324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733800" y="1066800"/>
          <a:ext cx="762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0.28571</cdr:x>
      <cdr:y>0.19512</cdr:y>
    </cdr:from>
    <cdr:to>
      <cdr:x>0.35237</cdr:x>
      <cdr:y>0.24966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86000" y="1016000"/>
          <a:ext cx="533346" cy="2839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1.18228E-7</cdr:x>
      <cdr:y>0.32877</cdr:y>
    </cdr:from>
    <cdr:to>
      <cdr:x>0.15044</cdr:x>
      <cdr:y>0.43836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" y="1828800"/>
          <a:ext cx="1272452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0.35563</cdr:x>
      <cdr:y>0.32394</cdr:y>
    </cdr:from>
    <cdr:to>
      <cdr:x>0.6503</cdr:x>
      <cdr:y>0.53521</cdr:y>
    </cdr:to>
    <cdr:sp macro="" textlink="">
      <cdr:nvSpPr>
        <cdr:cNvPr id="5" name="Блок-схема: альтернативный процесс 4"/>
        <cdr:cNvSpPr/>
      </cdr:nvSpPr>
      <cdr:spPr>
        <a:xfrm xmlns:a="http://schemas.openxmlformats.org/drawingml/2006/main">
          <a:off x="2667000" y="1752600"/>
          <a:ext cx="2209833" cy="1143009"/>
        </a:xfrm>
        <a:prstGeom xmlns:a="http://schemas.openxmlformats.org/drawingml/2006/main" prst="flowChartAlternateProcess">
          <a:avLst/>
        </a:prstGeom>
        <a:solidFill xmlns:a="http://schemas.openxmlformats.org/drawingml/2006/main">
          <a:schemeClr val="accent5">
            <a:lumMod val="5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71 263,4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062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900" y="0"/>
            <a:ext cx="2952062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70462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880" y="4724838"/>
            <a:ext cx="5451791" cy="447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496"/>
            <a:ext cx="2952062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900" y="9446496"/>
            <a:ext cx="2952062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1CF2C45-9DC2-427B-8263-2E7A728C0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67547D-49FD-453E-9CF6-630967AC344E}" type="slidenum">
              <a:rPr lang="ru-RU" smtClean="0">
                <a:solidFill>
                  <a:srgbClr val="000000"/>
                </a:solidFill>
              </a:rPr>
              <a:pPr/>
              <a:t>1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36D61E-482D-4D8B-AEC8-524AF8035225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3FFA3FA-BC40-490D-A8FB-EECF2BD2C2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2C7E58D-FE90-4810-AFBD-39CFBADB14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A25961D-3C9E-42FD-B070-58D5989241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8652B-4A54-4D0D-B2C5-AA5554818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6DCC1-5420-4A93-A6DF-FE64FB3A9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83B5D-41A7-4C61-937D-30CDBD2C9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97DDBD0-7EE4-4D58-BBAA-91E276891C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56DA8B-C598-409C-9EC9-8FEDB1DD64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D7C62F-4649-45D8-BD5A-5EDFBC9E4C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6C5F48-BCD6-413B-A899-06D51A4319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2C49CF9-EE60-4544-B962-662AACBD79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914E2F-6700-4FFA-A1F6-20D6011395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C031410-2C29-408C-A7A4-A575A8BB97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F1AB590-0D65-4F1A-A09A-2026C10D89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B6FF6957-10C6-4C3A-A786-5F221E0FBA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57" r:id="rId13"/>
    <p:sldLayoutId id="2147484058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4400" y="6172200"/>
            <a:ext cx="457200" cy="476250"/>
          </a:xfrm>
          <a:noFill/>
        </p:spPr>
        <p:txBody>
          <a:bodyPr>
            <a:normAutofit/>
          </a:bodyPr>
          <a:lstStyle/>
          <a:p>
            <a:fld id="{EEE4B89B-B856-40C4-9077-82A13AD55D2F}" type="slidenum">
              <a:rPr lang="ru-RU" smtClean="0">
                <a:solidFill>
                  <a:srgbClr val="000000"/>
                </a:solidFill>
              </a:rPr>
              <a:pPr/>
              <a:t>1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533400" y="4191000"/>
            <a:ext cx="8077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700" b="1">
                <a:solidFill>
                  <a:srgbClr val="000000"/>
                </a:solidFill>
              </a:rPr>
              <a:t>12 апреля 2011 г.</a:t>
            </a:r>
          </a:p>
        </p:txBody>
      </p:sp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1066800" y="609600"/>
            <a:ext cx="7924800" cy="6096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39999">
                <a:schemeClr val="bg1"/>
              </a:gs>
              <a:gs pos="70000">
                <a:srgbClr val="D9D9FF"/>
              </a:gs>
              <a:gs pos="100000">
                <a:srgbClr val="EFEFFF"/>
              </a:gs>
            </a:gsLst>
            <a:lin ang="5400000" scaled="0"/>
            <a:tileRect r="-100000" b="-100000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Отчёт </a:t>
            </a:r>
          </a:p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исполнении бюджета </a:t>
            </a:r>
          </a:p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Ординского </a:t>
            </a:r>
          </a:p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округа </a:t>
            </a:r>
          </a:p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2023 год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>
              <a:solidFill>
                <a:srgbClr val="000000"/>
              </a:solidFill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990600" y="4648200"/>
            <a:ext cx="8001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докладчик – начальник управления финансов администрации Ординского муниципального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И.Г. Жёлтышева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ru-RU" sz="2000" b="1" dirty="0">
              <a:solidFill>
                <a:srgbClr val="333399">
                  <a:lumMod val="75000"/>
                </a:srgb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8077200" cy="5334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поступления собственных доходов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Group 140"/>
          <p:cNvGraphicFramePr>
            <a:graphicFrameLocks noGrp="1"/>
          </p:cNvGraphicFramePr>
          <p:nvPr>
            <p:ph type="tbl" idx="1"/>
          </p:nvPr>
        </p:nvGraphicFramePr>
        <p:xfrm>
          <a:off x="1142998" y="1047924"/>
          <a:ext cx="7848602" cy="5273865"/>
        </p:xfrm>
        <a:graphic>
          <a:graphicData uri="http://schemas.openxmlformats.org/drawingml/2006/table">
            <a:tbl>
              <a:tblPr/>
              <a:tblGrid>
                <a:gridCol w="31345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50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17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07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464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760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Поступило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6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НДФЛ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50 200,0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55 063,6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4 863,6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109,7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0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 на нефтепродукты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13 057,9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13 385,6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327,7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102,5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59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1 946,0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1 678,9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-267,1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86,3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2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10 001,1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10 279,6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278,6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102,8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3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1 944,0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2 036,0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92,0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104,7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3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71 512,5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71 603,3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90,8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2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407,8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407,8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3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603,3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651,1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12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имущества и земельных участков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3 693,1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3 867,4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174,3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104,7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3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5 605,4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5 657,4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51,9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3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638,9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638,9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3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159 610,0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165 269,6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5 659,6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103,6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8652B-4A54-4D0D-B2C5-AA55548185D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543800" y="6858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63976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расходов бюджета за 2023 год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990600" y="762000"/>
          <a:ext cx="8153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163" name="Номер слайда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/>
          <a:p>
            <a:fld id="{C9D21C01-0FEC-401E-AF23-771E2E3BC71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" name="Овал 4"/>
          <p:cNvSpPr/>
          <p:nvPr/>
        </p:nvSpPr>
        <p:spPr>
          <a:xfrm>
            <a:off x="3810000" y="2057400"/>
            <a:ext cx="2286000" cy="1295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798 258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5000" y="2667000"/>
            <a:ext cx="76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8200" y="4038600"/>
            <a:ext cx="914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5000" y="2514600"/>
            <a:ext cx="685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90800" y="2057400"/>
            <a:ext cx="80080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24400" y="1905000"/>
            <a:ext cx="533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219200" y="5989638"/>
            <a:ext cx="7498080" cy="868362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1430" cmpd="dbl"/>
                <a:solidFill>
                  <a:schemeClr val="accent5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Расходы бюджета на социальную сферу составляют 58,9% от объёма всех расходов.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223963" y="228600"/>
            <a:ext cx="7462837" cy="533400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</a:rPr>
              <a:t>Расходы бюджета</a:t>
            </a:r>
          </a:p>
        </p:txBody>
      </p:sp>
      <p:graphicFrame>
        <p:nvGraphicFramePr>
          <p:cNvPr id="2188" name="Group 140"/>
          <p:cNvGraphicFramePr>
            <a:graphicFrameLocks noGrp="1"/>
          </p:cNvGraphicFramePr>
          <p:nvPr>
            <p:ph idx="1"/>
          </p:nvPr>
        </p:nvGraphicFramePr>
        <p:xfrm>
          <a:off x="990598" y="990602"/>
          <a:ext cx="8001002" cy="5273032"/>
        </p:xfrm>
        <a:graphic>
          <a:graphicData uri="http://schemas.openxmlformats.org/drawingml/2006/table">
            <a:tbl>
              <a:tblPr/>
              <a:tblGrid>
                <a:gridCol w="31954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755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</a:p>
                  </a:txBody>
                  <a:tcPr marL="91450" marR="91450" marT="45717" marB="45717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Кассовые расходы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Невыполнение  плана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8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расходы</a:t>
                      </a:r>
                    </a:p>
                  </a:txBody>
                  <a:tcPr marL="91450" marR="91450" marT="45717" marB="4571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91 481,7</a:t>
                      </a: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91 219,2</a:t>
                      </a:r>
                    </a:p>
                  </a:txBody>
                  <a:tcPr marT="762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262,5</a:t>
                      </a:r>
                    </a:p>
                  </a:txBody>
                  <a:tcPr marT="762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99,7</a:t>
                      </a:r>
                    </a:p>
                  </a:txBody>
                  <a:tcPr marT="762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8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91450" marR="91450" marT="45717" marB="4571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525,8</a:t>
                      </a: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525,8</a:t>
                      </a:r>
                    </a:p>
                  </a:txBody>
                  <a:tcPr marT="762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T="762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T="762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1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1450" marR="91450" marT="45717" marB="4571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14 454,7</a:t>
                      </a: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14454,1</a:t>
                      </a:r>
                    </a:p>
                  </a:txBody>
                  <a:tcPr marT="762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</a:p>
                  </a:txBody>
                  <a:tcPr marT="762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T="762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21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91450" marR="91450" marT="45717" marB="4571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84 687,4</a:t>
                      </a: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84 677,5</a:t>
                      </a:r>
                    </a:p>
                  </a:txBody>
                  <a:tcPr marT="762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9,9</a:t>
                      </a:r>
                    </a:p>
                  </a:txBody>
                  <a:tcPr marT="762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99,99</a:t>
                      </a:r>
                    </a:p>
                  </a:txBody>
                  <a:tcPr marT="762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8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91450" marR="91450" marT="45717" marB="4571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136 653,8</a:t>
                      </a: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136 464,9</a:t>
                      </a:r>
                    </a:p>
                  </a:txBody>
                  <a:tcPr marT="762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188,9</a:t>
                      </a:r>
                    </a:p>
                  </a:txBody>
                  <a:tcPr marT="762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99,9</a:t>
                      </a:r>
                    </a:p>
                  </a:txBody>
                  <a:tcPr marT="762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7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Охрана окружающей среды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17" marB="4571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154,5</a:t>
                      </a: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154,5</a:t>
                      </a:r>
                    </a:p>
                  </a:txBody>
                  <a:tcPr marT="762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T="762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T="762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91450" marR="91450" marT="45717" marB="4571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362 909,7</a:t>
                      </a: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362 783,9</a:t>
                      </a:r>
                    </a:p>
                  </a:txBody>
                  <a:tcPr marT="762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125,8</a:t>
                      </a:r>
                    </a:p>
                  </a:txBody>
                  <a:tcPr marT="762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99,97</a:t>
                      </a:r>
                    </a:p>
                  </a:txBody>
                  <a:tcPr marT="762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97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91450" marR="91450" marT="45717" marB="4571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46 604,0</a:t>
                      </a: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46 603,8</a:t>
                      </a:r>
                    </a:p>
                  </a:txBody>
                  <a:tcPr marT="762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</a:p>
                  </a:txBody>
                  <a:tcPr marT="762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T="762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70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91450" marR="91450" marT="45717" marB="4571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39 344,3</a:t>
                      </a: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37 576,4</a:t>
                      </a:r>
                    </a:p>
                  </a:txBody>
                  <a:tcPr marT="762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1 767,9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762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95,5</a:t>
                      </a:r>
                    </a:p>
                  </a:txBody>
                  <a:tcPr marT="762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81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91450" marR="91450" marT="45717" marB="4571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22 643,5</a:t>
                      </a: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22 643,5</a:t>
                      </a:r>
                    </a:p>
                  </a:txBody>
                  <a:tcPr marT="762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T="762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T="762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91450" marR="91450" marT="45717" marB="4571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1 154,4</a:t>
                      </a: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1 154,4</a:t>
                      </a:r>
                    </a:p>
                  </a:txBody>
                  <a:tcPr marT="762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T="762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T="762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260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91450" marR="91450" marT="45717" marB="4571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800 613,9</a:t>
                      </a: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798 257,9</a:t>
                      </a:r>
                    </a:p>
                  </a:txBody>
                  <a:tcPr marT="762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2 356,0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762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99,7</a:t>
                      </a:r>
                    </a:p>
                  </a:txBody>
                  <a:tcPr marT="762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DDBD0-7EE4-4D58-BBAA-91E276891CB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382000" y="685800"/>
            <a:ext cx="854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21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Дорожный фонд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352800" y="1447800"/>
          <a:ext cx="5594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DDBD0-7EE4-4D58-BBAA-91E276891CB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026" name="Picture 2" descr="\\192.168.0.1\uf\2023\ИСПОЛНЕНИЕ бюджета\2023 год\АЦКа\фото\Дорога Шляп-Гры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57200"/>
            <a:ext cx="2063749" cy="1547812"/>
          </a:xfrm>
          <a:prstGeom prst="rect">
            <a:avLst/>
          </a:prstGeom>
          <a:noFill/>
        </p:spPr>
      </p:pic>
      <p:pic>
        <p:nvPicPr>
          <p:cNvPr id="1027" name="Picture 3" descr="\\192.168.0.1\uf\2023\ИСПОЛНЕНИЕ бюджета\2023 год\АЦКа\фото\Дорог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514600"/>
            <a:ext cx="2090737" cy="1567405"/>
          </a:xfrm>
          <a:prstGeom prst="rect">
            <a:avLst/>
          </a:prstGeom>
          <a:noFill/>
        </p:spPr>
      </p:pic>
      <p:pic>
        <p:nvPicPr>
          <p:cNvPr id="1028" name="Picture 4" descr="\\192.168.0.1\uf\2023\ИСПОЛНЕНИЕ бюджета\2023 год\АЦКа\фото\Дорога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495800"/>
            <a:ext cx="2134482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696200" cy="685800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</a:rPr>
              <a:t>Инвестиционные проекты </a:t>
            </a:r>
            <a:r>
              <a:rPr lang="ru-RU" sz="32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002060"/>
                </a:solidFill>
                <a:effectLst/>
              </a:rPr>
            </a:br>
            <a:endParaRPr lang="ru-RU" sz="3200" dirty="0"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6" name="Рисунок SmartArt 5"/>
          <p:cNvGraphicFramePr>
            <a:graphicFrameLocks noGrp="1"/>
          </p:cNvGraphicFramePr>
          <p:nvPr>
            <p:ph type="dgm" idx="1"/>
          </p:nvPr>
        </p:nvGraphicFramePr>
        <p:xfrm>
          <a:off x="1066800" y="1143000"/>
          <a:ext cx="7772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83B5D-41A7-4C61-937D-30CDBD2C908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696201" y="609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19050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7 869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15240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52 796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1524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+ 44 927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10" name="Рисунок SmartArt 5"/>
          <p:cNvGraphicFramePr>
            <a:graphicFrameLocks noGrp="1"/>
          </p:cNvGraphicFramePr>
          <p:nvPr>
            <p:ph type="dgm" idx="1"/>
          </p:nvPr>
        </p:nvGraphicFramePr>
        <p:xfrm>
          <a:off x="533400" y="1371600"/>
          <a:ext cx="8229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83B5D-41A7-4C61-937D-30CDBD2C908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graphicFrame>
        <p:nvGraphicFramePr>
          <p:cNvPr id="11" name="Рисунок SmartArt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65577445"/>
              </p:ext>
            </p:extLst>
          </p:nvPr>
        </p:nvGraphicFramePr>
        <p:xfrm>
          <a:off x="533400" y="3581400"/>
          <a:ext cx="82296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Рисунок SmartArt 5"/>
          <p:cNvGraphicFramePr>
            <a:graphicFrameLocks/>
          </p:cNvGraphicFramePr>
          <p:nvPr/>
        </p:nvGraphicFramePr>
        <p:xfrm>
          <a:off x="533400" y="5638800"/>
          <a:ext cx="8229600" cy="60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Субсидии юридическим лицам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тыс. руб.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83B5D-41A7-4C61-937D-30CDBD2C908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38200" y="914400"/>
          <a:ext cx="7924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6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848600" cy="914400"/>
          </a:xfrm>
        </p:spPr>
        <p:txBody>
          <a:bodyPr>
            <a:noAutofit/>
          </a:bodyPr>
          <a:lstStyle/>
          <a:p>
            <a:pPr algn="ctr" eaLnBrk="1" hangingPunct="1">
              <a:lnSpc>
                <a:spcPts val="3500"/>
              </a:lnSpc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Расходы на содержание </a:t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органов местного самоуправления</a:t>
            </a:r>
            <a:endParaRPr lang="ru-RU" sz="3200" dirty="0" smtClean="0"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</p:nvPr>
        </p:nvGraphicFramePr>
        <p:xfrm>
          <a:off x="1219200" y="1447800"/>
          <a:ext cx="749935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728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05800" y="6305550"/>
            <a:ext cx="5334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3E1B9F9-6761-4D32-BA8C-331C2CB47B80}" type="slidenum">
              <a:rPr lang="ru-RU" smtClean="0"/>
              <a:pPr/>
              <a:t>17</a:t>
            </a:fld>
            <a:endParaRPr lang="ru-RU" dirty="0" smtClean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143000" y="5943600"/>
            <a:ext cx="7848600" cy="9144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fontAlgn="auto">
              <a:spcAft>
                <a:spcPts val="0"/>
              </a:spcAft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Норматив, установленный  Постановлением Правительства Пермского края от 29.09.2022 № 811-п составляет 19,03% от собственных доходов бюджета 2023 года в сумме 68 071,9 тыс. руб. 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467600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</p:txBody>
      </p:sp>
      <p:graphicFrame>
        <p:nvGraphicFramePr>
          <p:cNvPr id="49210" name="Group 58"/>
          <p:cNvGraphicFramePr>
            <a:graphicFrameLocks noGrp="1"/>
          </p:cNvGraphicFramePr>
          <p:nvPr>
            <p:ph type="tbl" idx="1"/>
          </p:nvPr>
        </p:nvGraphicFramePr>
        <p:xfrm>
          <a:off x="1066800" y="762000"/>
          <a:ext cx="7924801" cy="5867400"/>
        </p:xfrm>
        <a:graphic>
          <a:graphicData uri="http://schemas.openxmlformats.org/drawingml/2006/table">
            <a:tbl>
              <a:tblPr/>
              <a:tblGrid>
                <a:gridCol w="4399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21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21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1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10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7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инфраструктуры и сферы ЖКХ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118 324,6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118 270,2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99,95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7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дорожного хозяйства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71 263,4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71 263,4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7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социальной сферы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21 673,7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21 053,8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97,1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12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Экономическое развитие</a:t>
                      </a:r>
                      <a:endParaRPr lang="ru-RU" sz="15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4 210,8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4210,8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510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системы образования</a:t>
                      </a:r>
                      <a:endParaRPr lang="ru-RU" sz="15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362 398,4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361 124,4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99,7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087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культуры, спорта и молодежной политики</a:t>
                      </a:r>
                      <a:endParaRPr lang="ru-RU" sz="1500" b="1" i="0" u="none" strike="noStrike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78 643,3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78 643,1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4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Комплексное развитие сельских территорий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4 297,9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4 236,5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98,6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908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земельными ресурсами и имуществом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22 123,0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21 867,0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98,8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4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общественной безопасности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14 989,7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14 989,1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908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Возрождение и развитие народных промыслов и ремёсел 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380,0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380,0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908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гражданского единства и гармонизация межнациональных отношений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200,0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200,0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04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 программам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698 504,7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696 238,1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99,7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8165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/>
          <a:p>
            <a:fld id="{7F81F968-57C2-4967-9F52-2AA11FEDD913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5" name="TextBox 4"/>
          <p:cNvSpPr txBox="1"/>
          <p:nvPr/>
        </p:nvSpPr>
        <p:spPr>
          <a:xfrm>
            <a:off x="8266837" y="457200"/>
            <a:ext cx="877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3200400" cy="22098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проект </a:t>
            </a:r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«Чистая вода</a:t>
            </a:r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Строительство сети водоснабжения д.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Мерекаи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Ординского муниципального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округа в сумме 43 343,1 тыс.руб.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8652B-4A54-4D0D-B2C5-AA55548185D3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2050" name="Picture 2" descr="\\192.168.0.1\uf\2023\ИСПОЛНЕНИЕ бюджета\2023 год\АЦКа\фото\Вода Мерека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971800"/>
            <a:ext cx="2614612" cy="322897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29200" y="304800"/>
            <a:ext cx="3886200" cy="2819400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 lvl="0" fontAlgn="auto">
              <a:spcAft>
                <a:spcPts val="0"/>
              </a:spcAft>
            </a:pPr>
            <a:r>
              <a:rPr lang="ru-RU" sz="53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Устройство спортивных площадок и их </a:t>
            </a:r>
            <a:r>
              <a:rPr lang="ru-RU" sz="53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оснащение</a:t>
            </a:r>
          </a:p>
          <a:p>
            <a:r>
              <a:rPr lang="ru-RU" sz="5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открытая спортивная площадка МБУ ФОК "Золотая Орда" с. Орда – </a:t>
            </a:r>
            <a:r>
              <a:rPr lang="ru-RU" sz="53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3 852,7 </a:t>
            </a:r>
            <a:r>
              <a:rPr lang="ru-RU" sz="5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тыс.руб.;</a:t>
            </a:r>
          </a:p>
          <a:p>
            <a:r>
              <a:rPr lang="ru-RU" sz="5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открытая спортивная площадка МБУ ФОК "Золотая Орда" с. Ашап – </a:t>
            </a:r>
            <a:r>
              <a:rPr lang="ru-RU" sz="53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1 990,0 </a:t>
            </a:r>
            <a:r>
              <a:rPr lang="ru-RU" sz="5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тыс.руб.;</a:t>
            </a:r>
          </a:p>
          <a:p>
            <a:r>
              <a:rPr lang="ru-RU" sz="5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открытая спортивная площадка МБОУ "</a:t>
            </a:r>
            <a:r>
              <a:rPr lang="ru-RU" sz="53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Ашапская</a:t>
            </a:r>
            <a:r>
              <a:rPr lang="ru-RU" sz="5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СОШ" филиал "</a:t>
            </a:r>
            <a:r>
              <a:rPr lang="ru-RU" sz="53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Малоашапская</a:t>
            </a:r>
            <a:r>
              <a:rPr lang="ru-RU" sz="5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ООШ" с. Малый Ашап – </a:t>
            </a:r>
            <a:r>
              <a:rPr lang="ru-RU" sz="53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3 340,0 </a:t>
            </a:r>
            <a:r>
              <a:rPr lang="ru-RU" sz="5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lvl="0" fontAlgn="auto">
              <a:spcAft>
                <a:spcPts val="0"/>
              </a:spcAft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1" name="Picture 3" descr="\\192.168.0.1\uf\2023\ИСПОЛНЕНИЕ бюджета\2023 год\АЦКа\фото\Трибун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2800"/>
            <a:ext cx="2032000" cy="1524000"/>
          </a:xfrm>
          <a:prstGeom prst="rect">
            <a:avLst/>
          </a:prstGeom>
          <a:noFill/>
        </p:spPr>
      </p:pic>
      <p:pic>
        <p:nvPicPr>
          <p:cNvPr id="2052" name="Picture 4" descr="\\192.168.0.1\uf\2023\ИСПОЛНЕНИЕ бюджета\2023 год\АЦКа\фото\Хок площадка Аша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181600"/>
            <a:ext cx="1981200" cy="1485900"/>
          </a:xfrm>
          <a:prstGeom prst="rect">
            <a:avLst/>
          </a:prstGeom>
          <a:noFill/>
        </p:spPr>
      </p:pic>
      <p:pic>
        <p:nvPicPr>
          <p:cNvPr id="2053" name="Picture 5" descr="\\192.168.0.1\uf\2023\ИСПОЛНЕНИЕ бюджета\2023 год\АЦКа\фото\ФО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352800"/>
            <a:ext cx="20320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28601"/>
            <a:ext cx="7848600" cy="53339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Отчет представлен во исполнение:</a:t>
            </a: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endParaRPr lang="ru-RU" sz="31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66800" y="762000"/>
            <a:ext cx="7848600" cy="5943600"/>
          </a:xfrm>
          <a:prstGeom prst="verticalScroll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Статей 264.5, 264.6 Бюджетного Кодекса РФ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Статьи 48 Устава Ординского муниципального округа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Статьи 45 Положения о бюджетном процессе  в Ординском муниципальном округе, утвержденного решением Думы Ординского муниципального округа от 14.10.2019 № 24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 algn="l">
              <a:defRPr/>
            </a:pPr>
            <a:fld id="{C75F1097-1503-4643-ABE9-FDBF3D165998}" type="slidenum">
              <a:rPr lang="ru-RU" smtClean="0">
                <a:latin typeface="+mn-lt"/>
              </a:rPr>
              <a:pPr algn="l">
                <a:defRPr/>
              </a:pPr>
              <a:t>2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610600" cy="990600"/>
          </a:xfrm>
        </p:spPr>
        <p:txBody>
          <a:bodyPr>
            <a:noAutofit/>
          </a:bodyPr>
          <a:lstStyle/>
          <a:p>
            <a:pPr algn="ctr">
              <a:lnSpc>
                <a:spcPts val="3000"/>
              </a:lnSpc>
            </a:pP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Реализация программы «Комфортный край»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8652B-4A54-4D0D-B2C5-AA55548185D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04325373"/>
              </p:ext>
            </p:extLst>
          </p:nvPr>
        </p:nvGraphicFramePr>
        <p:xfrm>
          <a:off x="2209800" y="914400"/>
          <a:ext cx="6781800" cy="497591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1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9469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краевой бюджет и бюджет округа – </a:t>
                      </a:r>
                      <a:r>
                        <a:rPr kumimoji="0"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32 777,7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 :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4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софинансирование 90% на 10%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57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Благоустройство пришкольных территорий муниципальных общеобразовательных учреждений – 18 400,0 тыс.руб.;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38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Устройство тротуара в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с.Карьево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- 3848,5 тыс.руб.;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35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тротуаров в с. Орда по ул. Советская (от д. 13 до д. 116), по ул. Пугачева (от д. 13 по ул. Советская до д. 44 по ул. Пугачева) – 5 188,1 тыс.руб.;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57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Устройство уличного освещения в с. Малый Ашап – 2157,7 тыс.руб.;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38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софинансирование 75% на 25%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015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здания МБУК "Ординский Дом культуры" (сельский клуб с. Вторые Ключики) – 2 783,4 тыс.руб.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050" name="Picture 2" descr="\\192.168.0.1\uf\2023\ИСПОЛНЕНИЕ бюджета\2023 год\АЦКа\фото\тротуар Карье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1685925" cy="1325640"/>
          </a:xfrm>
          <a:prstGeom prst="rect">
            <a:avLst/>
          </a:prstGeom>
          <a:noFill/>
        </p:spPr>
      </p:pic>
      <p:pic>
        <p:nvPicPr>
          <p:cNvPr id="2051" name="Picture 3" descr="\\192.168.0.1\uf\2023\ИСПОЛНЕНИЕ бюджета\2023 год\АЦКа\фото\Тротуар Орда Комф к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429000"/>
            <a:ext cx="1676400" cy="1383497"/>
          </a:xfrm>
          <a:prstGeom prst="rect">
            <a:avLst/>
          </a:prstGeom>
          <a:noFill/>
        </p:spPr>
      </p:pic>
      <p:pic>
        <p:nvPicPr>
          <p:cNvPr id="1026" name="Picture 2" descr="\\192.168.0.1\uf\2023\ИСПОЛНЕНИЕ бюджета\2023 год\АЦКа\фото\ДК 2-Ключи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029200"/>
            <a:ext cx="1676400" cy="1071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200" y="228600"/>
            <a:ext cx="5791200" cy="1447800"/>
          </a:xfrm>
        </p:spPr>
        <p:txBody>
          <a:bodyPr>
            <a:noAutofit/>
          </a:bodyPr>
          <a:lstStyle/>
          <a:p>
            <a:pPr algn="ctr">
              <a:lnSpc>
                <a:spcPts val="18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Реализация муниципальных программ, инвестиционных проектов и приоритетных региональных проектов в сумме 14 842,6 тыс. руб. (софинансирование 75% на 25%)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8652B-4A54-4D0D-B2C5-AA55548185D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47800" y="1908014"/>
            <a:ext cx="5638800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lnSpc>
                <a:spcPts val="1500"/>
              </a:lnSpc>
              <a:buFontTx/>
              <a:buChar char="-"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1 965,2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 руб.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ремонт  теплотрассы с.Орда;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lnSpc>
                <a:spcPts val="1500"/>
              </a:lnSpc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2 104,3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 - ремонт системы водоснабжения в с. Красный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Ясыл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 eaLnBrk="0" hangingPunct="0">
              <a:lnSpc>
                <a:spcPts val="1500"/>
              </a:lnSpc>
              <a:buFontTx/>
              <a:buChar char="-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5 742,3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тыс. руб.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ремонт МБОУ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Ординская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СОШ»;</a:t>
            </a:r>
          </a:p>
          <a:p>
            <a:pPr lvl="0" algn="just" eaLnBrk="0" hangingPunct="0">
              <a:lnSpc>
                <a:spcPts val="1500"/>
              </a:lnSpc>
              <a:buFontTx/>
              <a:buChar char="-"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4 324,1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тыс. руб.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капитального ремонта сетей водоснабжения с заменой водонапорной башни с. Орда, ул. Полевая;</a:t>
            </a:r>
          </a:p>
          <a:p>
            <a:pPr lvl="0" eaLnBrk="0" hangingPunct="0">
              <a:lnSpc>
                <a:spcPts val="15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706,7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тыс. руб. - изготовление ПСД на проведение капитального ремонта сетей водоснабжения с заменой водонапорной башни с. Орда, ул. Полевая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95600" y="4114800"/>
            <a:ext cx="6019800" cy="990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 fontAlgn="auto">
              <a:lnSpc>
                <a:spcPts val="1800"/>
              </a:lnSpc>
              <a:spcAft>
                <a:spcPts val="0"/>
              </a:spcAft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Мероприятия по МП «Комплексное развитие сельских территорий» </a:t>
            </a:r>
          </a:p>
          <a:p>
            <a:pPr lvl="0" algn="ctr" fontAlgn="auto">
              <a:lnSpc>
                <a:spcPts val="1800"/>
              </a:lnSpc>
              <a:spcAft>
                <a:spcPts val="0"/>
              </a:spcAft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софинансирование 70% на 30%)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048000" y="5289322"/>
            <a:ext cx="58674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/>
              <a:t>809,1 </a:t>
            </a:r>
            <a:r>
              <a:rPr lang="ru-RU" sz="1400" dirty="0" smtClean="0"/>
              <a:t>тыс.руб. - устройство уличного освещения;</a:t>
            </a:r>
          </a:p>
          <a:p>
            <a:r>
              <a:rPr lang="ru-RU" sz="1400" b="1" dirty="0" smtClean="0"/>
              <a:t>- 2 880,1</a:t>
            </a:r>
            <a:r>
              <a:rPr lang="ru-RU" sz="1400" dirty="0" smtClean="0"/>
              <a:t> тыс.руб. - обустройство площадок накопления твердых коммунальных отходов;</a:t>
            </a:r>
          </a:p>
          <a:p>
            <a:r>
              <a:rPr lang="ru-RU" sz="1400" b="1" dirty="0" smtClean="0"/>
              <a:t>- 608,7</a:t>
            </a:r>
            <a:r>
              <a:rPr lang="ru-RU" sz="1400" dirty="0" smtClean="0"/>
              <a:t> тыс.руб. - ремонтно-восстановительные работы улично-дорожной сети с.Орда ул.Пролетарская от дома 6 до дома 10;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\\192.168.0.1\uf\2023\ИСПОЛНЕНИЕ бюджета\2023 год\АЦКа\фото\Теплотрасса Ор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057400"/>
            <a:ext cx="1371600" cy="1828800"/>
          </a:xfrm>
          <a:prstGeom prst="rect">
            <a:avLst/>
          </a:prstGeom>
          <a:noFill/>
        </p:spPr>
      </p:pic>
      <p:pic>
        <p:nvPicPr>
          <p:cNvPr id="3075" name="Picture 3" descr="\\192.168.0.1\uf\2023\ИСПОЛНЕНИЕ бюджета\2023 год\АЦКа\фото\Орда школ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8600"/>
            <a:ext cx="2133600" cy="1496854"/>
          </a:xfrm>
          <a:prstGeom prst="rect">
            <a:avLst/>
          </a:prstGeom>
          <a:noFill/>
        </p:spPr>
      </p:pic>
      <p:pic>
        <p:nvPicPr>
          <p:cNvPr id="3077" name="Picture 5" descr="\\192.168.0.1\uf\2023\ИСПОЛНЕНИЕ бюджета\2023 год\АЦКа\фото\Конт площ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962400"/>
            <a:ext cx="1600200" cy="1200982"/>
          </a:xfrm>
          <a:prstGeom prst="rect">
            <a:avLst/>
          </a:prstGeom>
          <a:noFill/>
        </p:spPr>
      </p:pic>
      <p:pic>
        <p:nvPicPr>
          <p:cNvPr id="3078" name="Picture 6" descr="\\192.168.0.1\uf\2023\ИСПОЛНЕНИЕ бюджета\2023 год\АЦКа\фото\КРСТ Орда Пролетарска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5326861"/>
            <a:ext cx="1147880" cy="1302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0"/>
            <a:ext cx="5791200" cy="1020762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Проекты  инициативного бюджетирования: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2646460824"/>
              </p:ext>
            </p:extLst>
          </p:nvPr>
        </p:nvGraphicFramePr>
        <p:xfrm>
          <a:off x="1066800" y="1066800"/>
          <a:ext cx="5715000" cy="5176503"/>
        </p:xfrm>
        <a:graphic>
          <a:graphicData uri="http://schemas.openxmlformats.org/drawingml/2006/table">
            <a:tbl>
              <a:tblPr/>
              <a:tblGrid>
                <a:gridCol w="48489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60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6398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Наименование </a:t>
                      </a: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Итого</a:t>
                      </a: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388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 ВСЕГО</a:t>
                      </a:r>
                    </a:p>
                  </a:txBody>
                  <a:tcPr marL="47711" marR="477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3 901,7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47711" marR="477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9321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Ремонт водонапорной башни и водопровода в д. Михайловка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1 446,8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21216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Ремонт памятника воинам, погибшим в годы ВОВ в д.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Шарынино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благоустройство территории вокруг него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214,2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8220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Ремонт памятника воинам, погибшим в годы ВОВ в с. Журавлево и благоустройство территории вокруг него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300,0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810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Устройство детской площадки в с. Медянка по ул. Юбилейная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587,0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3898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Устройство детской площадки в с.Орда ул. Ивановка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738,0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93898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Устройство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дорожно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тропиночной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сети в с. Орда ул. Леонова –ул. Гагарина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615,7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8652B-4A54-4D0D-B2C5-AA55548185D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4098" name="Picture 2" descr="\\192.168.0.1\uf\2023\ИСПОЛНЕНИЕ бюджета\2023 год\АЦКа\фото\Башня Михайло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914400"/>
            <a:ext cx="1381125" cy="1603483"/>
          </a:xfrm>
          <a:prstGeom prst="rect">
            <a:avLst/>
          </a:prstGeom>
          <a:noFill/>
        </p:spPr>
      </p:pic>
      <p:pic>
        <p:nvPicPr>
          <p:cNvPr id="4099" name="Picture 3" descr="\\192.168.0.1\uf\2023\ИСПОЛНЕНИЕ бюджета\2023 год\АЦКа\фото\Памятник Журавлев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895600"/>
            <a:ext cx="2018932" cy="1295400"/>
          </a:xfrm>
          <a:prstGeom prst="rect">
            <a:avLst/>
          </a:prstGeom>
          <a:noFill/>
        </p:spPr>
      </p:pic>
      <p:pic>
        <p:nvPicPr>
          <p:cNvPr id="4100" name="Picture 4" descr="\\192.168.0.1\uf\2023\ИСПОЛНЕНИЕ бюджета\2023 год\АЦКа\фото\Мостик Орда ул.Леоно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800600"/>
            <a:ext cx="18288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020762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Проекты  за счет средств самообложения: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2646460824"/>
              </p:ext>
            </p:extLst>
          </p:nvPr>
        </p:nvGraphicFramePr>
        <p:xfrm>
          <a:off x="2667000" y="1277282"/>
          <a:ext cx="6096000" cy="5051174"/>
        </p:xfrm>
        <a:graphic>
          <a:graphicData uri="http://schemas.openxmlformats.org/drawingml/2006/table">
            <a:tbl>
              <a:tblPr/>
              <a:tblGrid>
                <a:gridCol w="51721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38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2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Наименование </a:t>
                      </a: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Итого</a:t>
                      </a: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 ВСЕГО</a:t>
                      </a:r>
                    </a:p>
                  </a:txBody>
                  <a:tcPr marL="47711" marR="477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2 662,8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47711" marR="477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0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Благоустройство детской площадки в д. Маринкино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209,6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31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Установка мемориальных плит с именами участников ВОВ в с.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Михино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222,0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33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Устройство мест массового отдыха населения в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д.Климиха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210,6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31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Устройство мест массового отдыха населения в с. Красный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Ясыл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217,4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0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Устройство мест массового отдыха населения в с. Малый Ашап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594,5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331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Устройство мест массового отдыха населения в с.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Опачевка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312,0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331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Устройство ограждения мест традиционного захоронения в д.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Щелканка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307,8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1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Устройство сквера для массового отдыха населения в с. Карьево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mtClean="0">
                          <a:latin typeface="Times New Roman"/>
                          <a:ea typeface="Times New Roman"/>
                        </a:rPr>
                        <a:t>588,8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47711" marR="47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8652B-4A54-4D0D-B2C5-AA55548185D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5122" name="Picture 2" descr="\\192.168.0.1\uf\2023\ИСПОЛНЕНИЕ бюджета\2023 год\АЦКа\фото\Памятник Михи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200400"/>
            <a:ext cx="1828800" cy="1370142"/>
          </a:xfrm>
          <a:prstGeom prst="rect">
            <a:avLst/>
          </a:prstGeom>
          <a:noFill/>
        </p:spPr>
      </p:pic>
      <p:pic>
        <p:nvPicPr>
          <p:cNvPr id="5123" name="Picture 3" descr="\\192.168.0.1\uf\2023\ИСПОЛНЕНИЕ бюджета\2023 год\АЦКа\фото\Зона отдыха Карьев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953000"/>
            <a:ext cx="1836226" cy="1295400"/>
          </a:xfrm>
          <a:prstGeom prst="rect">
            <a:avLst/>
          </a:prstGeom>
          <a:noFill/>
        </p:spPr>
      </p:pic>
      <p:pic>
        <p:nvPicPr>
          <p:cNvPr id="5124" name="Picture 4" descr="\\192.168.0.1\uf\2023\ИСПОЛНЕНИЕ бюджета\2023 год\АЦКа\фото\Дет площадка Маринкин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371600"/>
            <a:ext cx="18288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5438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Изменения  бюджета Ординского муниципального округа за 2023 год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057400" y="1447800"/>
          <a:ext cx="687705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DDBD0-7EE4-4D58-BBAA-91E276891CB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2057400" y="4191000"/>
          <a:ext cx="688975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838200" y="2514600"/>
            <a:ext cx="2209800" cy="2133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</a:p>
          <a:p>
            <a:pPr lvl="0"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Думы ОМО </a:t>
            </a:r>
          </a:p>
          <a:p>
            <a:pPr lvl="0"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09.12.2022 </a:t>
            </a:r>
          </a:p>
          <a:p>
            <a:pPr lvl="0"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343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Изменение доходов бюджета округа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38200" y="1219200"/>
          <a:ext cx="809625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DDBD0-7EE4-4D58-BBAA-91E276891CB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696200" y="1371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Изменение расходов бюджета округа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38200" y="1143000"/>
          <a:ext cx="80962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DDBD0-7EE4-4D58-BBAA-91E276891CB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696200" y="1371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44562"/>
          </a:xfrm>
        </p:spPr>
        <p:txBody>
          <a:bodyPr>
            <a:noAutofit/>
          </a:bodyPr>
          <a:lstStyle/>
          <a:p>
            <a:pPr algn="ctr">
              <a:lnSpc>
                <a:spcPts val="3500"/>
              </a:lnSpc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Причины изменений расходной части бюджета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219200" y="13716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DDBD0-7EE4-4D58-BBAA-91E276891CB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772400" y="1066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5029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77,6%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3962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4,4%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33800" y="3200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13,6%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3200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3,4%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3886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0,6%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43600" y="4953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0,4%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9600" y="838200"/>
            <a:ext cx="4514088" cy="11731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sz="3200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DDBD0-7EE4-4D58-BBAA-91E276891CB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620000" y="2209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47800" y="2667000"/>
          <a:ext cx="7543802" cy="3352798"/>
        </p:xfrm>
        <a:graphic>
          <a:graphicData uri="http://schemas.openxmlformats.org/drawingml/2006/table">
            <a:tbl>
              <a:tblPr/>
              <a:tblGrid>
                <a:gridCol w="2354434"/>
                <a:gridCol w="1729789"/>
                <a:gridCol w="1647418"/>
                <a:gridCol w="1812161"/>
              </a:tblGrid>
              <a:tr h="1100692"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 исполнения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08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792 375,8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793 875,4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100,2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8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800 613,9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798 258,0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99,7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4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Профицит (+)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Дефицит (-) </a:t>
                      </a:r>
                      <a:endParaRPr lang="ru-RU" sz="2400" b="1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-8 238,1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-4 382,6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\\192.168.0.1\uf\2022\ИСПОЛНЕНИЕ бюджета\2022 год\ПУБличные Слайды\JcfbNpvUfj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0"/>
            <a:ext cx="3505200" cy="1480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391400" cy="457200"/>
          </a:xfrm>
          <a:noFill/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поступления доходов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1066800" y="533400"/>
          <a:ext cx="77724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EE8652B-4A54-4D0D-B2C5-AA55548185D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086600" y="609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9"/>
          <p:cNvSpPr txBox="1">
            <a:spLocks/>
          </p:cNvSpPr>
          <p:nvPr/>
        </p:nvSpPr>
        <p:spPr>
          <a:xfrm>
            <a:off x="1295400" y="3200400"/>
            <a:ext cx="7848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Кассовое исполнение расходов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1143000" y="3429000"/>
          <a:ext cx="77724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7"/>
          <p:cNvSpPr txBox="1"/>
          <p:nvPr/>
        </p:nvSpPr>
        <p:spPr>
          <a:xfrm>
            <a:off x="4267200" y="4114800"/>
            <a:ext cx="762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100,0%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1981200" y="3657600"/>
            <a:ext cx="685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99,7%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6019800" y="4114800"/>
            <a:ext cx="685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99,5%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/>
          </p:nvPr>
        </p:nvGraphicFramePr>
        <p:xfrm>
          <a:off x="1676400" y="1905000"/>
          <a:ext cx="7315200" cy="463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C6DCC1-5420-4A93-A6DF-FE64FB3A910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0" y="381000"/>
            <a:ext cx="5943601" cy="1066800"/>
          </a:xfrm>
          <a:prstGeom prst="rect">
            <a:avLst/>
          </a:prstGeom>
          <a:noFill/>
        </p:spPr>
        <p:txBody>
          <a:bodyPr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Структура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доходов за 2023 год</a:t>
            </a:r>
          </a:p>
        </p:txBody>
      </p:sp>
      <p:pic>
        <p:nvPicPr>
          <p:cNvPr id="2050" name="Picture 2" descr="\\192.168.0.1\uf\2022\ИСПОЛНЕНИЕ бюджета\2022 год\ПУБличные Слайды\budge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152400"/>
            <a:ext cx="2515628" cy="1677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16697</TotalTime>
  <Words>1581</Words>
  <Application>Microsoft Office PowerPoint</Application>
  <PresentationFormat>Экран (4:3)</PresentationFormat>
  <Paragraphs>451</Paragraphs>
  <Slides>23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Слайд 1</vt:lpstr>
      <vt:lpstr>  Отчет представлен во исполнение:   </vt:lpstr>
      <vt:lpstr>Изменения  бюджета Ординского муниципального округа за 2023 год</vt:lpstr>
      <vt:lpstr>Изменение доходов бюджета округа</vt:lpstr>
      <vt:lpstr>Изменение расходов бюджета округа</vt:lpstr>
      <vt:lpstr>Причины изменений расходной части бюджета</vt:lpstr>
      <vt:lpstr>Основные параметры бюджета</vt:lpstr>
      <vt:lpstr>Анализ поступления доходов</vt:lpstr>
      <vt:lpstr>Слайд 9</vt:lpstr>
      <vt:lpstr>Анализ поступления собственных доходов</vt:lpstr>
      <vt:lpstr>Структура расходов бюджета за 2023 год</vt:lpstr>
      <vt:lpstr>Расходы бюджета</vt:lpstr>
      <vt:lpstr>Дорожный фонд</vt:lpstr>
      <vt:lpstr> Инвестиционные проекты  </vt:lpstr>
      <vt:lpstr>Социальное обеспечение населения</vt:lpstr>
      <vt:lpstr>Субсидии юридическим лицам                                                                                                                                                                                 тыс. руб.</vt:lpstr>
      <vt:lpstr>Расходы на содержание  органов местного самоуправления</vt:lpstr>
      <vt:lpstr>Муниципальные программы</vt:lpstr>
      <vt:lpstr>Федеральный проект «Чистая вода» Строительство сети водоснабжения д. Мерекаи Ординского муниципального округа в сумме 43 343,1 тыс.руб.</vt:lpstr>
      <vt:lpstr>Реализация программы «Комфортный край»</vt:lpstr>
      <vt:lpstr>Реализация муниципальных программ, инвестиционных проектов и приоритетных региональных проектов в сумме 14 842,6 тыс. руб. (софинансирование 75% на 25%)</vt:lpstr>
      <vt:lpstr>Проекты  инициативного бюджетирования:</vt:lpstr>
      <vt:lpstr>Проекты  за счет средств самообложения: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Анна Вениаминовна Буторина</cp:lastModifiedBy>
  <cp:revision>1482</cp:revision>
  <cp:lastPrinted>1601-01-01T00:00:00Z</cp:lastPrinted>
  <dcterms:created xsi:type="dcterms:W3CDTF">1601-01-01T00:00:00Z</dcterms:created>
  <dcterms:modified xsi:type="dcterms:W3CDTF">2024-03-13T10:10:02Z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