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2" r:id="rId3"/>
    <p:sldId id="259" r:id="rId4"/>
    <p:sldId id="263" r:id="rId5"/>
    <p:sldId id="264" r:id="rId6"/>
  </p:sldIdLst>
  <p:sldSz cx="9144000" cy="6858000" type="screen4x3"/>
  <p:notesSz cx="7534275" cy="10701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64853" cy="535067"/>
          </a:xfrm>
          <a:prstGeom prst="rect">
            <a:avLst/>
          </a:prstGeom>
        </p:spPr>
        <p:txBody>
          <a:bodyPr vert="horz" lIns="104196" tIns="52098" rIns="104196" bIns="52098" rtlCol="0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67679" y="0"/>
            <a:ext cx="3264853" cy="535067"/>
          </a:xfrm>
          <a:prstGeom prst="rect">
            <a:avLst/>
          </a:prstGeom>
        </p:spPr>
        <p:txBody>
          <a:bodyPr vert="horz" lIns="104196" tIns="52098" rIns="104196" bIns="52098" rtlCol="0"/>
          <a:lstStyle>
            <a:lvl1pPr algn="r">
              <a:defRPr sz="1400"/>
            </a:lvl1pPr>
          </a:lstStyle>
          <a:p>
            <a:fld id="{8903E80F-56B3-4302-BC6D-747A16A05FF8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3788" y="803275"/>
            <a:ext cx="5346700" cy="4011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4196" tIns="52098" rIns="104196" bIns="520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3428" y="5083136"/>
            <a:ext cx="6027420" cy="4815602"/>
          </a:xfrm>
          <a:prstGeom prst="rect">
            <a:avLst/>
          </a:prstGeom>
        </p:spPr>
        <p:txBody>
          <a:bodyPr vert="horz" lIns="104196" tIns="52098" rIns="104196" bIns="520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64414"/>
            <a:ext cx="3264853" cy="535067"/>
          </a:xfrm>
          <a:prstGeom prst="rect">
            <a:avLst/>
          </a:prstGeom>
        </p:spPr>
        <p:txBody>
          <a:bodyPr vert="horz" lIns="104196" tIns="52098" rIns="104196" bIns="52098" rtlCol="0" anchor="b"/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67679" y="10164414"/>
            <a:ext cx="3264853" cy="535067"/>
          </a:xfrm>
          <a:prstGeom prst="rect">
            <a:avLst/>
          </a:prstGeom>
        </p:spPr>
        <p:txBody>
          <a:bodyPr vert="horz" lIns="104196" tIns="52098" rIns="104196" bIns="52098" rtlCol="0" anchor="b"/>
          <a:lstStyle>
            <a:lvl1pPr algn="r">
              <a:defRPr sz="1400"/>
            </a:lvl1pPr>
          </a:lstStyle>
          <a:p>
            <a:fld id="{45CE3E7D-483A-43D5-A720-09FF081CDA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1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95035" y="2132856"/>
            <a:ext cx="7764874" cy="72008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Муниципальная программа </a:t>
            </a:r>
            <a:r>
              <a:rPr lang="ru-RU" sz="2000" b="1" dirty="0">
                <a:solidFill>
                  <a:srgbClr val="00B050"/>
                </a:solidFill>
              </a:rPr>
              <a:t>«Развитие инфраструктуры и сферы ЖКХ Ординского муниципального </a:t>
            </a:r>
            <a:r>
              <a:rPr lang="ru-RU" sz="2000" b="1" dirty="0" smtClean="0">
                <a:solidFill>
                  <a:srgbClr val="00B050"/>
                </a:solidFill>
              </a:rPr>
              <a:t>округа» </a:t>
            </a:r>
            <a:r>
              <a:rPr lang="ru-RU" sz="2000" dirty="0">
                <a:solidFill>
                  <a:srgbClr val="00B050"/>
                </a:solidFill>
              </a:rPr>
              <a:t/>
            </a:r>
            <a:br>
              <a:rPr lang="ru-RU" sz="2000" dirty="0">
                <a:solidFill>
                  <a:srgbClr val="00B050"/>
                </a:solidFill>
              </a:rPr>
            </a:br>
            <a:endParaRPr lang="ru-RU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357158" y="285728"/>
            <a:ext cx="7023154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Ординский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муниципальный округ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7" descr="герб Орды, цвет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65281" cy="2529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58171" y="2852936"/>
            <a:ext cx="74168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Данная программа  предполагает финансирование из трех уровней </a:t>
            </a:r>
            <a:r>
              <a:rPr lang="ru-RU" dirty="0" smtClean="0"/>
              <a:t>бюджета, </a:t>
            </a:r>
            <a:r>
              <a:rPr lang="ru-RU" dirty="0"/>
              <a:t>федеральный, краевой, </a:t>
            </a:r>
            <a:r>
              <a:rPr lang="ru-RU" dirty="0" smtClean="0"/>
              <a:t>районный и </a:t>
            </a:r>
            <a:r>
              <a:rPr lang="ru-RU" dirty="0"/>
              <a:t>иной источник финансирования. </a:t>
            </a:r>
          </a:p>
          <a:p>
            <a:r>
              <a:rPr lang="ru-RU" dirty="0"/>
              <a:t>Программа включает в себя четыре подпрограммы:</a:t>
            </a:r>
          </a:p>
          <a:p>
            <a:pPr marL="342900" indent="-342900">
              <a:buAutoNum type="arabicPeriod"/>
            </a:pPr>
            <a:r>
              <a:rPr lang="ru-RU" dirty="0" smtClean="0"/>
              <a:t>«</a:t>
            </a:r>
            <a:r>
              <a:rPr lang="ru-RU" dirty="0"/>
              <a:t>Развитие коммунальной и жилищной инфраструктуры</a:t>
            </a:r>
            <a:r>
              <a:rPr lang="ru-RU" dirty="0" smtClean="0"/>
              <a:t>»</a:t>
            </a:r>
          </a:p>
          <a:p>
            <a:pPr marL="342900" indent="-342900">
              <a:buAutoNum type="arabicPeriod"/>
            </a:pPr>
            <a:r>
              <a:rPr lang="ru-RU" dirty="0" smtClean="0"/>
              <a:t>«Формирование </a:t>
            </a:r>
            <a:r>
              <a:rPr lang="ru-RU" dirty="0"/>
              <a:t>комфортной городской среды</a:t>
            </a:r>
            <a:r>
              <a:rPr lang="ru-RU" dirty="0" smtClean="0"/>
              <a:t>»</a:t>
            </a:r>
          </a:p>
          <a:p>
            <a:r>
              <a:rPr lang="ru-RU" dirty="0" smtClean="0"/>
              <a:t>3.  «Благоустройство сельских территорий»</a:t>
            </a:r>
          </a:p>
          <a:p>
            <a:r>
              <a:rPr lang="ru-RU" dirty="0" smtClean="0"/>
              <a:t>4. «Расселение </a:t>
            </a:r>
            <a:r>
              <a:rPr lang="ru-RU" dirty="0"/>
              <a:t>аварийного жилищного фонда на территории Ординского </a:t>
            </a:r>
            <a:r>
              <a:rPr lang="ru-RU" dirty="0" smtClean="0"/>
              <a:t>муниципального округа» </a:t>
            </a:r>
          </a:p>
          <a:p>
            <a:r>
              <a:rPr lang="ru-RU" dirty="0" smtClean="0"/>
              <a:t>Общий объем финансирования, </a:t>
            </a:r>
            <a:r>
              <a:rPr lang="ru-RU" dirty="0" err="1" smtClean="0"/>
              <a:t>тыс.руб</a:t>
            </a:r>
            <a:r>
              <a:rPr lang="ru-RU" dirty="0" smtClean="0"/>
              <a:t>.: 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87543"/>
              </p:ext>
            </p:extLst>
          </p:nvPr>
        </p:nvGraphicFramePr>
        <p:xfrm>
          <a:off x="539552" y="5661248"/>
          <a:ext cx="5080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478,9376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60 245,68873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64 065,21797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61 165,45715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20 584,70715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/>
              <a:t>Развитие коммунальной и жилищной инфраструктуры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1700808"/>
            <a:ext cx="83907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Основные направления: водоснабжение, теплоснабжение, газоснабжение, инфраструктура и земельные ресурсы</a:t>
            </a:r>
          </a:p>
          <a:p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88050"/>
              </p:ext>
            </p:extLst>
          </p:nvPr>
        </p:nvGraphicFramePr>
        <p:xfrm>
          <a:off x="611560" y="2624138"/>
          <a:ext cx="7416824" cy="3253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/>
                <a:gridCol w="1493624"/>
                <a:gridCol w="1242680"/>
                <a:gridCol w="1368152"/>
                <a:gridCol w="1152128"/>
              </a:tblGrid>
              <a:tr h="746092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Источники финансирования по годам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2020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2021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2022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2023 г.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201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Местный бюджет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1 734,00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6 300,7743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12 142,10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4 535,00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201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Бюджет Пермского края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4 134,77488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1 275,00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47315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Бюджет Российской Федерации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5008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Внебюджетные источники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317">
                <a:tc>
                  <a:txBody>
                    <a:bodyPr/>
                    <a:lstStyle/>
                    <a:p>
                      <a:pPr indent="-190500">
                        <a:lnSpc>
                          <a:spcPts val="137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ИТОГО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5868,77488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7 575,7743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12 142,10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4 535,00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/>
              <a:t>Формирование </a:t>
            </a:r>
            <a:r>
              <a:rPr lang="ru-RU" b="1" dirty="0"/>
              <a:t>комфортной городской </a:t>
            </a:r>
            <a:r>
              <a:rPr lang="ru-RU" b="1" dirty="0" smtClean="0"/>
              <a:t>среды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91493"/>
              </p:ext>
            </p:extLst>
          </p:nvPr>
        </p:nvGraphicFramePr>
        <p:xfrm>
          <a:off x="683568" y="2852936"/>
          <a:ext cx="7272808" cy="3384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04256"/>
                <a:gridCol w="1224136"/>
                <a:gridCol w="1224136"/>
                <a:gridCol w="1080120"/>
                <a:gridCol w="1440160"/>
              </a:tblGrid>
              <a:tr h="630288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Источники финансирования по годам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2020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2021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2022 г.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2023 г.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45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Местный бюджет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606,14902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856,00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856,00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288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Бюджет сельских поселений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45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Бюджет Пермского края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272,76704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248,21170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258,78486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258,78486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30288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Бюджет Российской Федерации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5182,57411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4 716,02240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4 916,91242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4 916,91242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5145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Внебюджетные источники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0,00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0,00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8077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>
                          <a:effectLst/>
                        </a:rPr>
                        <a:t>ИТОГО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6061,49017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5820,2341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6031,69728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</a:rPr>
                        <a:t>5175,69728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1839307"/>
            <a:ext cx="83907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 smtClean="0"/>
              <a:t>Основные направления: обустройство дворовых проездов и обустройство парка отдыха в </a:t>
            </a:r>
            <a:r>
              <a:rPr lang="ru-RU" dirty="0" err="1" smtClean="0"/>
              <a:t>с.Орда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988841"/>
            <a:ext cx="8291264" cy="64807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/>
              <a:t>Благоустройство сельских территорий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1556792"/>
            <a:ext cx="83907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направления: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(мероприятий в рамках муниципальных программ) по развитию преобразованных муниципальных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образований.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уличных сетей наружного освещения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благоустройства на территории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округа.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МБУ «Центр комплексного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обслуживания.</a:t>
            </a: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Устройство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детских, спортивно-игровых площадок.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Ремонт школ, памятников и коммунальной инфраструктуры.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288011"/>
              </p:ext>
            </p:extLst>
          </p:nvPr>
        </p:nvGraphicFramePr>
        <p:xfrm>
          <a:off x="467544" y="3573016"/>
          <a:ext cx="7128792" cy="2880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1152128"/>
                <a:gridCol w="1224136"/>
                <a:gridCol w="1080120"/>
                <a:gridCol w="1296144"/>
              </a:tblGrid>
              <a:tr h="798228"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Источники финансирования по годам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2020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2021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2022 г.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2023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5637">
                <a:tc>
                  <a:txBody>
                    <a:bodyPr/>
                    <a:lstStyle/>
                    <a:p>
                      <a:pPr indent="-19050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Местный бюджет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36 427,72368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40 068,50954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32 390,95987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10 874,00987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14">
                <a:tc>
                  <a:txBody>
                    <a:bodyPr/>
                    <a:lstStyle/>
                    <a:p>
                      <a:pPr indent="-19050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Бюджет Пермского края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10 600,70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10 600,70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10 600,70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14">
                <a:tc>
                  <a:txBody>
                    <a:bodyPr/>
                    <a:lstStyle/>
                    <a:p>
                      <a:pPr indent="-19050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Бюджет Российской Федерации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14">
                <a:tc>
                  <a:txBody>
                    <a:bodyPr/>
                    <a:lstStyle/>
                    <a:p>
                      <a:pPr indent="-19050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Внебюджетные источники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00,0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9114">
                <a:tc>
                  <a:txBody>
                    <a:bodyPr/>
                    <a:lstStyle/>
                    <a:p>
                      <a:pPr indent="-190500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ИТОГО: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47 118,42368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50 669,20954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42 991,65987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10 874,00987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81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988840"/>
            <a:ext cx="8291264" cy="41373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7564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dirty="0"/>
              <a:t>Расселение аварийного жилищного фонда на территории Ординского муниципального округа</a:t>
            </a:r>
            <a:endParaRPr lang="ru-RU" sz="32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5536" y="1829435"/>
            <a:ext cx="8496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 2019 году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запланированы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расселение 4 домов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с.Орда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ул.Новая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д.1,6,8,10, в размере 35 214,45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36 жилых помещений расселено 35.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расселено 75 жителей. Общая площадь расселенных домов составила 1384,8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расселено одно помещение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с.Орда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ул.Новая,д.1 кв.6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2020 году расселен дом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с.Орда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ул.Новая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9а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расселено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жителей. Общая площадь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расселенного дома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421,7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21956"/>
              </p:ext>
            </p:extLst>
          </p:nvPr>
        </p:nvGraphicFramePr>
        <p:xfrm>
          <a:off x="395536" y="4005064"/>
          <a:ext cx="7272808" cy="2304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224136"/>
                <a:gridCol w="1080120"/>
                <a:gridCol w="936104"/>
                <a:gridCol w="1008112"/>
                <a:gridCol w="1080120"/>
              </a:tblGrid>
              <a:tr h="65835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Источники финансирования по годам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2019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(2019г.)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Этап 2019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(2020г.)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2021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2022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190500"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2023 г.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7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Местный бюджет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3493,84436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181,37236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7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Средства фонда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18503,5603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1015,62764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7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Бюджет Пермского края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 dirty="0" smtClean="0">
                          <a:effectLst/>
                        </a:rPr>
                        <a:t>10481,533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7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Внебюджетные источники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79">
                <a:tc>
                  <a:txBody>
                    <a:bodyPr/>
                    <a:lstStyle/>
                    <a:p>
                      <a:pPr indent="-190500" algn="l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ИТОГО</a:t>
                      </a:r>
                      <a:endParaRPr lang="ru-RU" sz="11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 dirty="0" smtClean="0">
                          <a:effectLst/>
                        </a:rPr>
                        <a:t>32478,9376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1197,00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>
                          <a:effectLst/>
                        </a:rPr>
                        <a:t>0,00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u="none" strike="noStrike" spc="0" dirty="0">
                          <a:effectLst/>
                        </a:rPr>
                        <a:t>0,00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612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</TotalTime>
  <Words>450</Words>
  <Application>Microsoft Office PowerPoint</Application>
  <PresentationFormat>Экран (4:3)</PresentationFormat>
  <Paragraphs>176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Муниципальная программа «Развитие инфраструктуры и сферы ЖКХ Ординского муниципального округа»  </vt:lpstr>
      <vt:lpstr>Развитие коммунальной и жилищной инфраструктуры</vt:lpstr>
      <vt:lpstr>Формирование комфортной городской среды</vt:lpstr>
      <vt:lpstr>Благоустройство сельских территорий</vt:lpstr>
      <vt:lpstr>Расселение аварийного жилищного фонда на территории Ординского муниципального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Выращивание мраморной говядины</dc:title>
  <dc:creator>Начальник отдела ЖКХ</dc:creator>
  <cp:lastModifiedBy>Начальник отдела ЖКХ</cp:lastModifiedBy>
  <cp:revision>90</cp:revision>
  <dcterms:modified xsi:type="dcterms:W3CDTF">2020-10-22T09:22:00Z</dcterms:modified>
</cp:coreProperties>
</file>