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4" r:id="rId4"/>
    <p:sldId id="322" r:id="rId5"/>
    <p:sldId id="323" r:id="rId6"/>
    <p:sldId id="29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31" autoAdjust="0"/>
  </p:normalViewPr>
  <p:slideViewPr>
    <p:cSldViewPr>
      <p:cViewPr varScale="1">
        <p:scale>
          <a:sx n="54" d="100"/>
          <a:sy n="54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Муниципальная программа </a:t>
            </a:r>
            <a:r>
              <a:rPr lang="ru-RU" i="1" dirty="0" err="1" smtClean="0">
                <a:solidFill>
                  <a:srgbClr val="002060"/>
                </a:solidFill>
              </a:rPr>
              <a:t>Ординского</a:t>
            </a:r>
            <a:r>
              <a:rPr lang="ru-RU" i="1" dirty="0" smtClean="0">
                <a:solidFill>
                  <a:srgbClr val="002060"/>
                </a:solidFill>
              </a:rPr>
              <a:t> муниципального округа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232848" cy="364996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</a:rPr>
              <a:t>Развитие системы образования»</a:t>
            </a: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«Дошкольное образование»</a:t>
            </a:r>
          </a:p>
          <a:p>
            <a:r>
              <a:rPr lang="ru-RU" dirty="0" smtClean="0"/>
              <a:t>2. «Общее образование»</a:t>
            </a:r>
          </a:p>
          <a:p>
            <a:r>
              <a:rPr lang="ru-RU" dirty="0" smtClean="0"/>
              <a:t>3. «Дополнительное образование»</a:t>
            </a:r>
          </a:p>
          <a:p>
            <a:r>
              <a:rPr lang="ru-RU" dirty="0" smtClean="0"/>
              <a:t>4. «Кадровая политика»</a:t>
            </a:r>
          </a:p>
          <a:p>
            <a:r>
              <a:rPr lang="ru-RU" dirty="0" smtClean="0"/>
              <a:t>5. «Приведение образовательных учреждений в нормативное состояние»</a:t>
            </a:r>
          </a:p>
          <a:p>
            <a:r>
              <a:rPr lang="ru-RU" dirty="0" smtClean="0"/>
              <a:t>6. «Обеспечение реализации муниципальной программы и прочие мероприятия в сфере образования»</a:t>
            </a:r>
          </a:p>
          <a:p>
            <a:r>
              <a:rPr lang="ru-RU" dirty="0" smtClean="0"/>
              <a:t>7.«Организация отдыха, оздоровления детей и подростков»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Общий объем финансирования программы (тыс. руб.)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2021 год: местный бюджет –  58 188,80</a:t>
            </a:r>
            <a:r>
              <a:rPr lang="ru-RU" sz="2800" dirty="0" smtClean="0"/>
              <a:t>;</a:t>
            </a:r>
            <a:endParaRPr lang="ru-RU" sz="2800" i="1" dirty="0" smtClean="0"/>
          </a:p>
          <a:p>
            <a:r>
              <a:rPr lang="ru-RU" sz="2800" i="1" dirty="0" smtClean="0"/>
              <a:t>                  краевой бюджет – </a:t>
            </a:r>
            <a:r>
              <a:rPr lang="ru-RU" sz="2800" dirty="0" smtClean="0"/>
              <a:t>220 092,34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dirty="0" smtClean="0"/>
              <a:t>6 765,00;</a:t>
            </a:r>
          </a:p>
          <a:p>
            <a:pPr>
              <a:buNone/>
            </a:pPr>
            <a:r>
              <a:rPr lang="ru-RU" sz="2800" dirty="0" smtClean="0"/>
              <a:t>2022 год: </a:t>
            </a:r>
            <a:r>
              <a:rPr lang="ru-RU" sz="2800" i="1" dirty="0" smtClean="0"/>
              <a:t>местный бюджет – </a:t>
            </a:r>
            <a:r>
              <a:rPr lang="ru-RU" sz="2800" dirty="0" smtClean="0"/>
              <a:t>51 743,80;</a:t>
            </a:r>
            <a:endParaRPr lang="ru-RU" sz="2800" i="1" dirty="0" smtClean="0"/>
          </a:p>
          <a:p>
            <a:r>
              <a:rPr lang="ru-RU" sz="2800" i="1" dirty="0" smtClean="0"/>
              <a:t>                  краевой бюджет – </a:t>
            </a:r>
            <a:r>
              <a:rPr lang="ru-RU" sz="2800" dirty="0" smtClean="0"/>
              <a:t>217 119,38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dirty="0" smtClean="0"/>
              <a:t>6 765,00;</a:t>
            </a:r>
          </a:p>
          <a:p>
            <a:pPr>
              <a:buNone/>
            </a:pPr>
            <a:r>
              <a:rPr lang="ru-RU" sz="2800" i="1" dirty="0" smtClean="0"/>
              <a:t>2023 год: местный бюджет – 57 243,80</a:t>
            </a:r>
            <a:r>
              <a:rPr lang="ru-RU" sz="2800" dirty="0" smtClean="0"/>
              <a:t>;</a:t>
            </a:r>
            <a:endParaRPr lang="ru-RU" sz="2800" i="1" dirty="0" smtClean="0"/>
          </a:p>
          <a:p>
            <a:r>
              <a:rPr lang="ru-RU" sz="2800" i="1" dirty="0" smtClean="0"/>
              <a:t>                  краевой бюджет – </a:t>
            </a:r>
            <a:r>
              <a:rPr lang="ru-RU" sz="2800" dirty="0" smtClean="0"/>
              <a:t>217 101,38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dirty="0" smtClean="0"/>
              <a:t>6 765,00;</a:t>
            </a:r>
          </a:p>
          <a:p>
            <a:endParaRPr lang="ru-RU" sz="2800" dirty="0" smtClean="0"/>
          </a:p>
          <a:p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57499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055088"/>
                <a:gridCol w="1267624"/>
              </a:tblGrid>
              <a:tr h="140491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</a:t>
                      </a:r>
                      <a:r>
                        <a:rPr lang="ru-RU" sz="2000" b="1" dirty="0" smtClean="0"/>
                        <a:t>2020 </a:t>
                      </a:r>
                      <a:r>
                        <a:rPr lang="ru-RU" sz="2000" b="1" dirty="0" smtClean="0"/>
                        <a:t>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</a:t>
                      </a:r>
                      <a:r>
                        <a:rPr lang="ru-RU" sz="2000" b="1" dirty="0" smtClean="0"/>
                        <a:t>2021 </a:t>
                      </a:r>
                      <a:r>
                        <a:rPr lang="ru-RU" sz="2000" b="1" dirty="0" smtClean="0"/>
                        <a:t>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90561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1. «Дошкольное образование»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8927,24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7334,29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-1592,95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23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2. «Общее образование»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latin typeface="Bookman Old Style" pitchFamily="18" charset="0"/>
                        </a:rPr>
                        <a:t>33487,87</a:t>
                      </a:r>
                    </a:p>
                    <a:p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32020,15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-1467,72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404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3. «Дополнительное образование детей»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latin typeface="Bookman Old Style" pitchFamily="18" charset="0"/>
                        </a:rPr>
                        <a:t>13355,86</a:t>
                      </a:r>
                    </a:p>
                    <a:p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9204,06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-4150,94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210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4. «Кадровая политика»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latin typeface="Bookman Old Style" pitchFamily="18" charset="0"/>
                        </a:rPr>
                        <a:t>356,50</a:t>
                      </a:r>
                    </a:p>
                    <a:p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356,50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0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01971"/>
          <a:ext cx="8319298" cy="73015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67756"/>
                <a:gridCol w="1892614"/>
                <a:gridCol w="2100536"/>
                <a:gridCol w="1258392"/>
              </a:tblGrid>
              <a:tr h="129413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</a:t>
                      </a:r>
                      <a:r>
                        <a:rPr lang="ru-RU" sz="2000" b="1" dirty="0" smtClean="0"/>
                        <a:t>2020 </a:t>
                      </a:r>
                      <a:r>
                        <a:rPr lang="ru-RU" sz="2000" b="1" dirty="0" smtClean="0"/>
                        <a:t>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</a:t>
                      </a:r>
                      <a:r>
                        <a:rPr lang="ru-RU" sz="2000" b="1" dirty="0" smtClean="0"/>
                        <a:t>2021 </a:t>
                      </a:r>
                      <a:r>
                        <a:rPr lang="ru-RU" sz="2000" b="1" dirty="0" smtClean="0"/>
                        <a:t>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1572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5. «Приведение образовательных учреждений в нормативное состояние»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1513,41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2025,00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+515,59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38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6. «Обеспечение реализации муниципальной программы и прочие мероприятия в сфере образования»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6045,84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5688,03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-357,81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150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7. «Организация отдыха</a:t>
                      </a:r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, оздоровления детей 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и подростков»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1360,75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1560,75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+200,00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000" b="1" i="1" smtClean="0">
                <a:solidFill>
                  <a:srgbClr val="002060"/>
                </a:solidFill>
                <a:latin typeface="Bookman Old Style" pitchFamily="18" charset="0"/>
              </a:rPr>
              <a:t>СПАСИБО </a:t>
            </a:r>
            <a:r>
              <a:rPr lang="ru-RU" sz="6000" b="1" i="1" dirty="0" smtClean="0">
                <a:solidFill>
                  <a:srgbClr val="002060"/>
                </a:solidFill>
                <a:latin typeface="Bookman Old Style" pitchFamily="18" charset="0"/>
              </a:rPr>
              <a:t>ЗА ВНИМАНИЕ !</a:t>
            </a:r>
            <a:endParaRPr lang="ru-RU" sz="6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1588</TotalTime>
  <Words>304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Муниципальная программа Ординского муниципального округа</vt:lpstr>
      <vt:lpstr>Подпрограммы :</vt:lpstr>
      <vt:lpstr>Общий объем финансирования программы (тыс. руб.)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</dc:title>
  <dc:creator>user</dc:creator>
  <cp:lastModifiedBy>Qwerty</cp:lastModifiedBy>
  <cp:revision>86</cp:revision>
  <dcterms:created xsi:type="dcterms:W3CDTF">2014-10-24T09:40:54Z</dcterms:created>
  <dcterms:modified xsi:type="dcterms:W3CDTF">2020-10-21T10:15:44Z</dcterms:modified>
</cp:coreProperties>
</file>