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320" r:id="rId3"/>
    <p:sldId id="322" r:id="rId4"/>
    <p:sldId id="321" r:id="rId5"/>
  </p:sldIdLst>
  <p:sldSz cx="12190413" cy="6859588"/>
  <p:notesSz cx="6797675" cy="9928225"/>
  <p:defaultTextStyle>
    <a:defPPr>
      <a:defRPr lang="ru-RU"/>
    </a:defPPr>
    <a:lvl1pPr marL="0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BC"/>
    <a:srgbClr val="CCFFCC"/>
    <a:srgbClr val="99FF99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 varScale="1">
        <p:scale>
          <a:sx n="79" d="100"/>
          <a:sy n="79" d="100"/>
        </p:scale>
        <p:origin x="-108" y="-63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6D64A-DE26-4063-A1F3-BEB34919BF54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B89C5-E33E-4CBC-BF49-337284416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46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7726-318C-4AF5-ABAB-7A1F63CAA08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FF534-496B-400C-8D86-A8ED78D90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83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8F6E-F0C7-48EB-93CE-A92D0272360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8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49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49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534-496B-400C-8D86-A8ED78D907C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49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7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9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55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80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76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38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93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21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90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51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900"/>
            </a:lvl3pPr>
            <a:lvl4pPr marL="1632649" indent="0">
              <a:buNone/>
              <a:defRPr sz="2400"/>
            </a:lvl4pPr>
            <a:lvl5pPr marL="2176864" indent="0">
              <a:buNone/>
              <a:defRPr sz="2400"/>
            </a:lvl5pPr>
            <a:lvl6pPr marL="2721079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3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6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8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2" indent="-408162" algn="l" defTabSz="108843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52" indent="-340135" algn="l" defTabSz="108843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607122" y="5168443"/>
            <a:ext cx="997917" cy="3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10" tIns="54406" rIns="85678" bIns="5440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1088364"/>
            <a:endParaRPr lang="en-US" altLang="ru-RU" sz="1900" dirty="0">
              <a:solidFill>
                <a:prstClr val="black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356" y="1786720"/>
            <a:ext cx="11183825" cy="295462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МУНИЦИПАЛЬНАЯ ПРОГРАММА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ОРДИНСКОГО МУНИЦИПАЛЬНОГО ОКРУГА ПЕРМСКОГО КРАЯ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«УПРАВЛЕНИЕ ЗЕМЕЛЬНЫМИ РЕСУРСАМИ И ИМУЩЕСТВОМ ОРДИНСКОГО МУНИЦИПАЛЬНОГО ОКРУГА»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2020-2023 </a:t>
            </a:r>
            <a:r>
              <a:rPr lang="ru-RU" sz="1800" b="1" dirty="0" smtClean="0">
                <a:solidFill>
                  <a:srgbClr val="FF0000"/>
                </a:solidFill>
              </a:rPr>
              <a:t>г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(утверждена Постановлением администрации Ординского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муниципального округа от 06.11.2019 № </a:t>
            </a:r>
            <a:r>
              <a:rPr lang="ru-RU" sz="1400" dirty="0" smtClean="0">
                <a:solidFill>
                  <a:srgbClr val="FF0000"/>
                </a:solidFill>
              </a:rPr>
              <a:t>861)</a:t>
            </a:r>
            <a:endParaRPr lang="ru-RU" sz="1400" dirty="0" smtClean="0">
              <a:solidFill>
                <a:srgbClr val="FF0000"/>
              </a:solidFill>
            </a:endParaRPr>
          </a:p>
          <a:p>
            <a:pPr defTabSz="1088364"/>
            <a:endParaRPr lang="ru-RU" sz="2800" b="1" dirty="0" smtClean="0">
              <a:solidFill>
                <a:srgbClr val="FF0000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1439809" y="724042"/>
            <a:ext cx="6441347" cy="113411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Управление имущественных и земельных отношений администрации Ординского муниципального района Пермского края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PT Serif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37356" y="4429926"/>
            <a:ext cx="10950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166" y="429398"/>
            <a:ext cx="952500" cy="153352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08926" y="4572802"/>
          <a:ext cx="8627008" cy="2000265"/>
        </p:xfrm>
        <a:graphic>
          <a:graphicData uri="http://schemas.openxmlformats.org/drawingml/2006/table">
            <a:tbl>
              <a:tblPr/>
              <a:tblGrid>
                <a:gridCol w="2811080"/>
                <a:gridCol w="1162620"/>
                <a:gridCol w="1163327"/>
                <a:gridCol w="1163327"/>
                <a:gridCol w="1163327"/>
                <a:gridCol w="1163327"/>
              </a:tblGrid>
              <a:tr h="24980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Источники финансирования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(тыс. руб.)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0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всего, в том числе: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2988,751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7356,98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7907,63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17309,13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35562,491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1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Ординского муниципального округа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2883,05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7248,38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7751,93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17153,43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35036,79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1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краевой бюджет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105,701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108,6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155,7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155,7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525,701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0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0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внебюджетные источники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57877" marR="5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44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>
            <a:spLocks noGrp="1"/>
          </p:cNvSpPr>
          <p:nvPr/>
        </p:nvSpPr>
        <p:spPr>
          <a:xfrm>
            <a:off x="11711830" y="6494463"/>
            <a:ext cx="478583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8A579F46-E50F-8441-B540-38CA5E5D3E04}" type="slidenum">
              <a:rPr lang="uk-UA" sz="1800"/>
              <a:pPr algn="r"/>
              <a:t>2</a:t>
            </a:fld>
            <a:endParaRPr lang="uk-UA" sz="1800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024267" y="286522"/>
            <a:ext cx="11166146" cy="5498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Целевые показатели 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муниципальной программы 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на 2021 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год </a:t>
            </a:r>
            <a:br>
              <a:rPr lang="ru-RU" sz="2200" b="1" dirty="0" smtClean="0">
                <a:solidFill>
                  <a:srgbClr val="FF0000"/>
                </a:solidFill>
                <a:latin typeface="PT Serif"/>
              </a:rPr>
            </a:br>
            <a:r>
              <a:rPr lang="ru-RU" sz="2200" b="1" dirty="0" smtClean="0">
                <a:solidFill>
                  <a:srgbClr val="002060"/>
                </a:solidFill>
                <a:latin typeface="PT Serif"/>
              </a:rPr>
              <a:t> (земельные ресурсы) </a:t>
            </a:r>
            <a:endParaRPr lang="ru-RU" altLang="ru-RU" sz="2200" b="1" dirty="0">
              <a:solidFill>
                <a:srgbClr val="002060"/>
              </a:solidFill>
              <a:latin typeface="PT Serif"/>
              <a:ea typeface="PT Serif"/>
              <a:cs typeface="PT Serif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94546" y="1000902"/>
            <a:ext cx="109452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" y="0"/>
            <a:ext cx="857256" cy="1533526"/>
          </a:xfrm>
          <a:prstGeom prst="rect">
            <a:avLst/>
          </a:prstGeom>
          <a:noFill/>
        </p:spPr>
      </p:pic>
      <p:sp>
        <p:nvSpPr>
          <p:cNvPr id="37" name="Rectangle 8"/>
          <p:cNvSpPr/>
          <p:nvPr/>
        </p:nvSpPr>
        <p:spPr>
          <a:xfrm>
            <a:off x="737356" y="2757032"/>
            <a:ext cx="10900025" cy="38533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8"/>
          <p:cNvSpPr/>
          <p:nvPr/>
        </p:nvSpPr>
        <p:spPr>
          <a:xfrm>
            <a:off x="1023108" y="1000902"/>
            <a:ext cx="10787138" cy="141638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ПОСТУПЛЕНИЕ В КОНСОЛИДИРОВАННЫЙ БЮДЖЕТ:</a:t>
            </a:r>
          </a:p>
          <a:p>
            <a:pPr>
              <a:buFontTx/>
              <a:buChar char="-"/>
            </a:pP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 Земельный налог </a:t>
            </a: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7000,00 </a:t>
            </a: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тыс.руб. </a:t>
            </a:r>
          </a:p>
          <a:p>
            <a:pPr>
              <a:buFontTx/>
              <a:buChar char="-"/>
            </a:pP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 Доход от предоставления ЗУ в аренду </a:t>
            </a: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60900,00 </a:t>
            </a: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тыс.руб. </a:t>
            </a:r>
          </a:p>
          <a:p>
            <a:pPr>
              <a:buFontTx/>
              <a:buChar char="-"/>
            </a:pP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 Доход от продажи ЗУ </a:t>
            </a: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500,00 </a:t>
            </a: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тыс.руб. </a:t>
            </a:r>
          </a:p>
          <a:p>
            <a:endParaRPr lang="ru-RU" sz="17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58"/>
          <a:stretch/>
        </p:blipFill>
        <p:spPr>
          <a:xfrm>
            <a:off x="10238610" y="858025"/>
            <a:ext cx="1500198" cy="1222555"/>
          </a:xfrm>
          <a:prstGeom prst="rect">
            <a:avLst/>
          </a:prstGeom>
        </p:spPr>
      </p:pic>
      <p:sp>
        <p:nvSpPr>
          <p:cNvPr id="44" name="Rectangle 8"/>
          <p:cNvSpPr/>
          <p:nvPr/>
        </p:nvSpPr>
        <p:spPr>
          <a:xfrm>
            <a:off x="3166248" y="2215348"/>
            <a:ext cx="8796398" cy="89316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7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ОСУЩЕСТВЛЕНИЕ МУНИЦИПАЛЬНОГО ЗЕМЕЛЬНОГО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КОНТРОЛЯ</a:t>
            </a:r>
          </a:p>
          <a:p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36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проверок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соблюдения законности использования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ЗУ </a:t>
            </a:r>
            <a:endParaRPr lang="ru-RU" sz="17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8"/>
          <p:cNvSpPr/>
          <p:nvPr/>
        </p:nvSpPr>
        <p:spPr>
          <a:xfrm>
            <a:off x="594480" y="3644109"/>
            <a:ext cx="8858312" cy="89316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ВНЕСЕНИЕ В ГОСУДАРСТВЕННЫЙ КАДАСТР НЕДВИЖИМОСТИ СВЕДЕНИЙ О ГРАНИЦАХ НАСЕЛЕННЫХ </a:t>
            </a: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ПУНКТОВ – 3 населенных пункта (всего 45 населенных пунктов, по 18 границы установлено)</a:t>
            </a: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pic>
        <p:nvPicPr>
          <p:cNvPr id="53250" name="Picture 2" descr="https://im0-tub-ru.yandex.net/i?id=5b01e2e8e7966161286a4de4dd5d6043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670" y="2143910"/>
            <a:ext cx="2000264" cy="1571636"/>
          </a:xfrm>
          <a:prstGeom prst="rect">
            <a:avLst/>
          </a:prstGeom>
          <a:noFill/>
        </p:spPr>
      </p:pic>
      <p:sp>
        <p:nvSpPr>
          <p:cNvPr id="46" name="Rectangle 8"/>
          <p:cNvSpPr/>
          <p:nvPr/>
        </p:nvSpPr>
        <p:spPr>
          <a:xfrm>
            <a:off x="3309124" y="4904595"/>
            <a:ext cx="8572560" cy="195499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700" b="1" dirty="0" smtClean="0">
              <a:solidFill>
                <a:srgbClr val="C0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ПЛОЩАДЬ ВОВЛЕЧЕНННЫХ ЗЕМЕЛЬНЫХ УЧАСКОВ ПОД ЖИЛИЩНОЕ СТРОИТЕЛЬСТВО –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3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га</a:t>
            </a:r>
          </a:p>
          <a:p>
            <a:endParaRPr lang="ru-RU" sz="1700" b="1" dirty="0" smtClean="0">
              <a:solidFill>
                <a:srgbClr val="C0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ПРЕДОСТАВЛЕНИЕ ЗЕМЕЛЬНЫХ УЧАСКОВ МНОГОДЕТНЫМ СЕМЬЯМ В 100% ОБЪЕМЕ</a:t>
            </a:r>
          </a:p>
          <a:p>
            <a:endParaRPr lang="ru-RU" sz="1800" b="1" dirty="0" smtClean="0">
              <a:solidFill>
                <a:srgbClr val="C00000"/>
              </a:solidFill>
              <a:latin typeface="Arial" pitchFamily="34" charset="0"/>
              <a:ea typeface="Open Sans Extrabold" pitchFamily="34" charset="0"/>
              <a:cs typeface="Arial" pitchFamily="34" charset="0"/>
            </a:endParaRPr>
          </a:p>
        </p:txBody>
      </p:sp>
      <p:pic>
        <p:nvPicPr>
          <p:cNvPr id="53251" name="Picture 3" descr="C:\Users\preds_kizo\Desktop\ККР 0360118\ГП Ординского СП 27.09.2018\Ординское\Ординское_Карта границ населенных пунк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230" y="3429794"/>
            <a:ext cx="2408236" cy="1572406"/>
          </a:xfrm>
          <a:prstGeom prst="rect">
            <a:avLst/>
          </a:prstGeom>
          <a:noFill/>
        </p:spPr>
      </p:pic>
      <p:pic>
        <p:nvPicPr>
          <p:cNvPr id="7170" name="Picture 2" descr="https://im0-tub-ru.yandex.net/i?id=30fe7ed4fdced30693dac59686d0e641-l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17" y="5144306"/>
            <a:ext cx="2571769" cy="1367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8204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>
            <a:spLocks noGrp="1"/>
          </p:cNvSpPr>
          <p:nvPr/>
        </p:nvSpPr>
        <p:spPr>
          <a:xfrm>
            <a:off x="11711830" y="6494463"/>
            <a:ext cx="478583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8A579F46-E50F-8441-B540-38CA5E5D3E04}" type="slidenum">
              <a:rPr lang="uk-UA" sz="1800"/>
              <a:pPr algn="r"/>
              <a:t>3</a:t>
            </a:fld>
            <a:endParaRPr lang="uk-UA" sz="1800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024267" y="192610"/>
            <a:ext cx="11166146" cy="5498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Мероприятия муниципальной программы </a:t>
            </a:r>
            <a:r>
              <a:rPr lang="ru-RU" sz="2200" b="1" dirty="0" smtClean="0">
                <a:solidFill>
                  <a:srgbClr val="002060"/>
                </a:solidFill>
                <a:latin typeface="PT Serif"/>
              </a:rPr>
              <a:t>(земельные ресурсы)</a:t>
            </a:r>
            <a:endParaRPr lang="ru-RU" altLang="ru-RU" sz="2200" b="1" dirty="0">
              <a:solidFill>
                <a:srgbClr val="002060"/>
              </a:solidFill>
              <a:latin typeface="PT Serif"/>
              <a:ea typeface="PT Serif"/>
              <a:cs typeface="PT Serif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94546" y="715150"/>
            <a:ext cx="109452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" y="0"/>
            <a:ext cx="857256" cy="1533526"/>
          </a:xfrm>
          <a:prstGeom prst="rect">
            <a:avLst/>
          </a:prstGeom>
          <a:noFill/>
        </p:spPr>
      </p:pic>
      <p:sp>
        <p:nvSpPr>
          <p:cNvPr id="37" name="Rectangle 8"/>
          <p:cNvSpPr/>
          <p:nvPr/>
        </p:nvSpPr>
        <p:spPr>
          <a:xfrm>
            <a:off x="165852" y="2786852"/>
            <a:ext cx="10900025" cy="38533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kizo6\Desktop\временно\КК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9850" y="929464"/>
            <a:ext cx="3144945" cy="20958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1604" y="1715283"/>
            <a:ext cx="70723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700" b="1" dirty="0" smtClean="0">
                <a:solidFill>
                  <a:srgbClr val="0070C0"/>
                </a:solidFill>
                <a:latin typeface="Times New Roman"/>
              </a:rPr>
              <a:t>ПРОВЕДЕНИЕ ЗЕМЛЕУСТРОИТЕЛЬНЫХ И КАДАСТРОВЫХ РАБОТ: </a:t>
            </a:r>
            <a:r>
              <a:rPr lang="ru-RU" sz="1700" b="1" dirty="0" smtClean="0">
                <a:solidFill>
                  <a:srgbClr val="FF0000"/>
                </a:solidFill>
                <a:latin typeface="Times New Roman"/>
              </a:rPr>
              <a:t>779,00 ТЫС. РУБ.</a:t>
            </a:r>
          </a:p>
          <a:p>
            <a:pPr fontAlgn="t"/>
            <a:endParaRPr lang="ru-RU" sz="2400" dirty="0" smtClean="0">
              <a:solidFill>
                <a:srgbClr val="0070C0"/>
              </a:solidFill>
              <a:latin typeface="Times New Roman"/>
            </a:endParaRPr>
          </a:p>
          <a:p>
            <a:pPr fontAlgn="t"/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604" y="2429662"/>
            <a:ext cx="50006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700" b="1" dirty="0" smtClean="0">
                <a:solidFill>
                  <a:srgbClr val="0070C0"/>
                </a:solidFill>
                <a:latin typeface="Times New Roman"/>
              </a:rPr>
              <a:t>ПРОВЕДЕНИЕ КОМПЛЕКСНЫХ КАДАСТРОВЫХ РАБОТ: </a:t>
            </a:r>
            <a:r>
              <a:rPr lang="ru-RU" sz="1700" b="1" dirty="0" smtClean="0">
                <a:solidFill>
                  <a:srgbClr val="FF0000"/>
                </a:solidFill>
                <a:latin typeface="Times New Roman"/>
              </a:rPr>
              <a:t>630,00 ТЫС. РУБ.  </a:t>
            </a:r>
            <a:endParaRPr lang="ru-RU" sz="17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1604" y="3286918"/>
            <a:ext cx="574651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1700" b="1" dirty="0" smtClean="0">
                <a:solidFill>
                  <a:srgbClr val="0070C0"/>
                </a:solidFill>
                <a:latin typeface="Times New Roman"/>
              </a:rPr>
              <a:t>ОЦЕНКА ЗЕМЕЛЬНЫХ УЧАСТКОВ: </a:t>
            </a:r>
            <a:r>
              <a:rPr lang="ru-RU" sz="1700" b="1" dirty="0" smtClean="0">
                <a:solidFill>
                  <a:srgbClr val="FF0000"/>
                </a:solidFill>
                <a:latin typeface="Times New Roman"/>
              </a:rPr>
              <a:t>10,00 ТЫС. РУБ.</a:t>
            </a:r>
            <a:endParaRPr lang="ru-RU" sz="17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166" y="3786984"/>
            <a:ext cx="6092825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sz="1700" b="1" dirty="0" smtClean="0">
                <a:solidFill>
                  <a:srgbClr val="0070C0"/>
                </a:solidFill>
                <a:latin typeface="Times New Roman"/>
              </a:rPr>
              <a:t>РАЗРАБОТКА ПРОЕКТОВ МЕЖЕВАНИЯ ТЕРРИТОРИИ И ПРОВЕДЕНИЕ КОМПЛЕКСНЫХ КАДАСТРОВЫХ РАБОТ: </a:t>
            </a:r>
            <a:r>
              <a:rPr lang="ru-RU" sz="1700" b="1" dirty="0" smtClean="0">
                <a:solidFill>
                  <a:srgbClr val="FF0000"/>
                </a:solidFill>
                <a:latin typeface="Times New Roman"/>
              </a:rPr>
              <a:t>672,00 ТЫС. РУБ. </a:t>
            </a:r>
            <a:endParaRPr lang="ru-RU" sz="17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167" y="4858554"/>
            <a:ext cx="57864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700" b="1" dirty="0" smtClean="0">
                <a:solidFill>
                  <a:srgbClr val="0070C0"/>
                </a:solidFill>
                <a:latin typeface="Times New Roman"/>
              </a:rPr>
              <a:t>ПРОВЕДЕНИЕ КОМПЛЕКСНЫХ КАДАСТРОВЫХ РАБОТ: </a:t>
            </a:r>
            <a:r>
              <a:rPr lang="ru-RU" sz="1700" b="1" dirty="0" smtClean="0">
                <a:solidFill>
                  <a:srgbClr val="FF0000"/>
                </a:solidFill>
                <a:latin typeface="Times New Roman"/>
              </a:rPr>
              <a:t>81,00 ТЫС. РУБ.  </a:t>
            </a:r>
            <a:endParaRPr lang="ru-RU" sz="1700" b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5121" name="Picture 1" descr="C:\Users\kizo6\Desktop\временно\65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214" y="3001166"/>
            <a:ext cx="4679083" cy="3694928"/>
          </a:xfrm>
          <a:prstGeom prst="rect">
            <a:avLst/>
          </a:prstGeom>
          <a:noFill/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4952198" y="786588"/>
            <a:ext cx="1713353" cy="549888"/>
          </a:xfrm>
          <a:prstGeom prst="rect">
            <a:avLst/>
          </a:prstGeom>
        </p:spPr>
        <p:txBody>
          <a:bodyPr vert="horz" lIns="108830" tIns="54416" rIns="108830" bIns="54416" rtlCol="0" anchor="ctr">
            <a:noAutofit/>
          </a:bodyPr>
          <a:lstStyle/>
          <a:p>
            <a:pPr marL="0" marR="0" lvl="0" indent="0" algn="l" defTabSz="10884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200" b="1" dirty="0" smtClean="0">
                <a:solidFill>
                  <a:srgbClr val="FF0000"/>
                </a:solidFill>
                <a:latin typeface="PT Serif"/>
                <a:ea typeface="+mj-ea"/>
                <a:cs typeface="+mj-cs"/>
              </a:rPr>
              <a:t>н</a:t>
            </a:r>
            <a:r>
              <a:rPr lang="ru-RU" altLang="ru-RU" sz="2200" b="1" dirty="0" smtClean="0">
                <a:solidFill>
                  <a:srgbClr val="FF0000"/>
                </a:solidFill>
                <a:latin typeface="PT Serif"/>
                <a:ea typeface="+mj-ea"/>
                <a:cs typeface="+mj-cs"/>
              </a:rPr>
              <a:t>а 2021 год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T Serif"/>
              <a:ea typeface="PT Serif"/>
              <a:cs typeface="PT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204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>
            <a:spLocks noGrp="1"/>
          </p:cNvSpPr>
          <p:nvPr/>
        </p:nvSpPr>
        <p:spPr>
          <a:xfrm>
            <a:off x="11711830" y="6494463"/>
            <a:ext cx="478583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8A579F46-E50F-8441-B540-38CA5E5D3E04}" type="slidenum">
              <a:rPr lang="uk-UA" sz="1800"/>
              <a:pPr algn="r"/>
              <a:t>4</a:t>
            </a:fld>
            <a:endParaRPr lang="uk-UA" sz="1800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024267" y="192610"/>
            <a:ext cx="11166146" cy="549888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Целевые показатели 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и мероприятия муниципальной программы на 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2021 </a:t>
            </a:r>
            <a:r>
              <a:rPr lang="ru-RU" sz="2200" b="1" dirty="0" smtClean="0">
                <a:solidFill>
                  <a:srgbClr val="FF0000"/>
                </a:solidFill>
                <a:latin typeface="PT Serif"/>
              </a:rPr>
              <a:t>год</a:t>
            </a:r>
            <a:br>
              <a:rPr lang="ru-RU" sz="2200" b="1" dirty="0" smtClean="0">
                <a:solidFill>
                  <a:srgbClr val="FF0000"/>
                </a:solidFill>
                <a:latin typeface="PT Serif"/>
              </a:rPr>
            </a:br>
            <a:r>
              <a:rPr lang="ru-RU" sz="2800" b="1" dirty="0" smtClean="0">
                <a:solidFill>
                  <a:srgbClr val="FF0000"/>
                </a:solidFill>
                <a:latin typeface="PT Serif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PT Serif"/>
              </a:rPr>
              <a:t>(имущество)</a:t>
            </a:r>
            <a:r>
              <a:rPr lang="ru-RU" sz="2800" b="1" dirty="0" smtClean="0">
                <a:solidFill>
                  <a:srgbClr val="FF0000"/>
                </a:solidFill>
                <a:latin typeface="PT Serif"/>
              </a:rPr>
              <a:t> </a:t>
            </a:r>
            <a:endParaRPr lang="ru-RU" altLang="ru-RU" sz="2800" b="1" dirty="0">
              <a:solidFill>
                <a:srgbClr val="FF0000"/>
              </a:solidFill>
              <a:latin typeface="PT Serif"/>
              <a:ea typeface="PT Serif"/>
              <a:cs typeface="PT Serif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75676" y="853805"/>
            <a:ext cx="109452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" y="0"/>
            <a:ext cx="857256" cy="1533526"/>
          </a:xfrm>
          <a:prstGeom prst="rect">
            <a:avLst/>
          </a:prstGeom>
          <a:noFill/>
        </p:spPr>
      </p:pic>
      <p:sp>
        <p:nvSpPr>
          <p:cNvPr id="37" name="Rectangle 8"/>
          <p:cNvSpPr/>
          <p:nvPr/>
        </p:nvSpPr>
        <p:spPr>
          <a:xfrm>
            <a:off x="737356" y="2757032"/>
            <a:ext cx="10900025" cy="38533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8"/>
          <p:cNvSpPr/>
          <p:nvPr/>
        </p:nvSpPr>
        <p:spPr>
          <a:xfrm>
            <a:off x="1023108" y="1000902"/>
            <a:ext cx="10787138" cy="141638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ПОСТУПЛЕНИЕ В КОНСОЛИДИРОВАННЫЙ БЮДЖЕТ:</a:t>
            </a:r>
          </a:p>
          <a:p>
            <a:pPr>
              <a:buFontTx/>
              <a:buChar char="-"/>
            </a:pP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 Доходы от использования и реализации муниципального имущества</a:t>
            </a:r>
          </a:p>
          <a:p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 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417,48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тыс. руб. </a:t>
            </a:r>
            <a:endParaRPr lang="ru-RU" sz="1700" b="1" dirty="0" smtClean="0">
              <a:solidFill>
                <a:srgbClr val="FF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- Приватизация муниципального имущества –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0,00 тыс. руб. </a:t>
            </a:r>
            <a:endParaRPr lang="ru-RU" sz="1700" b="1" dirty="0" smtClean="0">
              <a:solidFill>
                <a:srgbClr val="FF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endParaRPr lang="ru-RU" sz="17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58"/>
          <a:stretch/>
        </p:blipFill>
        <p:spPr>
          <a:xfrm>
            <a:off x="10238610" y="858025"/>
            <a:ext cx="1500198" cy="1222555"/>
          </a:xfrm>
          <a:prstGeom prst="rect">
            <a:avLst/>
          </a:prstGeom>
        </p:spPr>
      </p:pic>
      <p:sp>
        <p:nvSpPr>
          <p:cNvPr id="44" name="Rectangle 8"/>
          <p:cNvSpPr/>
          <p:nvPr/>
        </p:nvSpPr>
        <p:spPr>
          <a:xfrm>
            <a:off x="3166248" y="2072472"/>
            <a:ext cx="8796398" cy="115477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7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ОРГАНИЗАЦИЯ МЕРОПРИЯТИЙ ПО ИЗГОТОВЛЕНИЮ ТЕХНИЧЕСКОЙ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ДОКУМЕНТАЦИИ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НА БЕСХОЗЯЙНЫЕ ОБЪЕКТЫ НЕДВИЖИМОСТИ, А ТАК ЖЕ ВНОВЬ ОБРАЗОВАШИЕСЯ: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33 ОБЪЕКТА – 606,00 ТЫС. РУБ. </a:t>
            </a:r>
            <a:endParaRPr lang="ru-RU" sz="1700" b="1" dirty="0" smtClean="0">
              <a:solidFill>
                <a:srgbClr val="FF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8"/>
          <p:cNvSpPr/>
          <p:nvPr/>
        </p:nvSpPr>
        <p:spPr>
          <a:xfrm>
            <a:off x="665918" y="3429794"/>
            <a:ext cx="6929486" cy="273982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700" b="1" dirty="0" smtClean="0">
              <a:solidFill>
                <a:srgbClr val="C0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endParaRPr lang="ru-RU" sz="1700" b="1" dirty="0" smtClean="0">
              <a:solidFill>
                <a:srgbClr val="C0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РАСХОДЫ НА СОДЕРЖАНИЕ МУНИЦИПАЛЬНОГО ИМУЩЕСТВА  </a:t>
            </a:r>
            <a:r>
              <a:rPr lang="ru-RU" sz="1700" b="1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В 2021 г</a:t>
            </a:r>
            <a:r>
              <a:rPr lang="ru-RU" sz="1700" b="1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700" b="1" dirty="0" smtClean="0">
              <a:solidFill>
                <a:srgbClr val="FF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Теплоснабжение –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38,22 тыс. руб.</a:t>
            </a:r>
          </a:p>
          <a:p>
            <a:pPr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Электроснабжение –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42,11 тыс. руб.</a:t>
            </a:r>
          </a:p>
          <a:p>
            <a:pPr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Взносы на капитальный ремонт МКД –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198,55 тыс. руб.  </a:t>
            </a:r>
          </a:p>
          <a:p>
            <a:pPr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Содержание и обслуживание газопроводов - 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 Extrabold" pitchFamily="34" charset="0"/>
                <a:cs typeface="Arial" panose="020B0604020202020204" pitchFamily="34" charset="0"/>
              </a:rPr>
              <a:t>4134,00 руб. </a:t>
            </a:r>
            <a:endParaRPr lang="ru-RU" sz="1700" b="1" dirty="0" smtClean="0">
              <a:solidFill>
                <a:srgbClr val="FF0000"/>
              </a:solidFill>
              <a:latin typeface="Arial" panose="020B0604020202020204" pitchFamily="34" charset="0"/>
              <a:ea typeface="Open Sans Extrabold" pitchFamily="34" charset="0"/>
              <a:cs typeface="Arial" panose="020B0604020202020204" pitchFamily="34" charset="0"/>
            </a:endParaRPr>
          </a:p>
          <a:p>
            <a:endParaRPr lang="ru-RU" sz="1800" b="1" dirty="0" smtClean="0">
              <a:solidFill>
                <a:srgbClr val="C00000"/>
              </a:solidFill>
              <a:latin typeface="Arial" pitchFamily="34" charset="0"/>
              <a:ea typeface="Open Sans Extrabold" pitchFamily="34" charset="0"/>
              <a:cs typeface="Arial" pitchFamily="34" charset="0"/>
            </a:endParaRPr>
          </a:p>
        </p:txBody>
      </p:sp>
      <p:pic>
        <p:nvPicPr>
          <p:cNvPr id="1026" name="Picture 2" descr="C:\Users\kizo6\Desktop\временно\ekspertiza-tehnicheskoy-dokumentac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0232" y="2286786"/>
            <a:ext cx="2226275" cy="1477463"/>
          </a:xfrm>
          <a:prstGeom prst="rect">
            <a:avLst/>
          </a:prstGeom>
          <a:noFill/>
        </p:spPr>
      </p:pic>
      <p:pic>
        <p:nvPicPr>
          <p:cNvPr id="2050" name="Picture 2" descr="C:\Users\kizo6\Desktop\временно\5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1222" y="4072736"/>
            <a:ext cx="3642123" cy="242808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37686" y="3358356"/>
            <a:ext cx="647151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МУНИЦИПАЛЬНОГО ИМУЩЕСТВА: 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44 ТЫС. РУБ. </a:t>
            </a:r>
            <a:endParaRPr lang="ru-RU" sz="1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204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10241</TotalTime>
  <Words>379</Words>
  <Application>Microsoft Office PowerPoint</Application>
  <PresentationFormat>Произвольный</PresentationFormat>
  <Paragraphs>87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1_Тема Office</vt:lpstr>
      <vt:lpstr>Слайд 1</vt:lpstr>
      <vt:lpstr>Целевые показатели муниципальной программы на 2021 год   (земельные ресурсы) </vt:lpstr>
      <vt:lpstr>Мероприятия муниципальной программы (земельные ресурсы)</vt:lpstr>
      <vt:lpstr>Целевые показатели и мероприятия муниципальной программы на 2021 год  (имущество)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Меньщикова Анастасия Олеговна</dc:creator>
  <cp:lastModifiedBy>КИЗО 6</cp:lastModifiedBy>
  <cp:revision>1321</cp:revision>
  <cp:lastPrinted>2019-03-12T16:54:38Z</cp:lastPrinted>
  <dcterms:created xsi:type="dcterms:W3CDTF">2017-10-20T06:52:01Z</dcterms:created>
  <dcterms:modified xsi:type="dcterms:W3CDTF">2020-10-22T07:03:02Z</dcterms:modified>
</cp:coreProperties>
</file>