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21" r:id="rId3"/>
    <p:sldId id="324" r:id="rId4"/>
    <p:sldId id="322" r:id="rId5"/>
    <p:sldId id="323" r:id="rId6"/>
    <p:sldId id="29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6831" autoAdjust="0"/>
  </p:normalViewPr>
  <p:slideViewPr>
    <p:cSldViewPr>
      <p:cViewPr varScale="1">
        <p:scale>
          <a:sx n="100" d="100"/>
          <a:sy n="100" d="100"/>
        </p:scale>
        <p:origin x="-19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520279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rgbClr val="002060"/>
                </a:solidFill>
              </a:rPr>
              <a:t>Муниципальная программа </a:t>
            </a:r>
            <a:r>
              <a:rPr lang="ru-RU" i="1" dirty="0" err="1" smtClean="0">
                <a:solidFill>
                  <a:srgbClr val="002060"/>
                </a:solidFill>
              </a:rPr>
              <a:t>Ординского</a:t>
            </a:r>
            <a:r>
              <a:rPr lang="ru-RU" i="1" dirty="0" smtClean="0">
                <a:solidFill>
                  <a:srgbClr val="002060"/>
                </a:solidFill>
              </a:rPr>
              <a:t> муниципального округа</a:t>
            </a:r>
            <a:endParaRPr lang="ru-RU" i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988840"/>
            <a:ext cx="7232848" cy="3649960"/>
          </a:xfrm>
        </p:spPr>
        <p:txBody>
          <a:bodyPr>
            <a:normAutofit/>
          </a:bodyPr>
          <a:lstStyle/>
          <a:p>
            <a:r>
              <a:rPr lang="ru-RU" sz="4800" b="1" i="1" dirty="0" smtClean="0">
                <a:solidFill>
                  <a:srgbClr val="002060"/>
                </a:solidFill>
              </a:rPr>
              <a:t>«</a:t>
            </a:r>
            <a:r>
              <a:rPr lang="ru-RU" sz="5400" b="1" i="1" dirty="0" smtClean="0">
                <a:solidFill>
                  <a:srgbClr val="002060"/>
                </a:solidFill>
              </a:rPr>
              <a:t>Развитие системы образования»</a:t>
            </a:r>
          </a:p>
          <a:p>
            <a:endParaRPr lang="ru-RU" sz="3600" b="1" i="1" dirty="0" smtClean="0">
              <a:solidFill>
                <a:srgbClr val="002060"/>
              </a:solidFill>
            </a:endParaRPr>
          </a:p>
          <a:p>
            <a:endParaRPr lang="ru-RU" sz="3600" b="1" i="1" dirty="0" smtClean="0">
              <a:solidFill>
                <a:srgbClr val="002060"/>
              </a:solidFill>
            </a:endParaRPr>
          </a:p>
          <a:p>
            <a:endParaRPr lang="ru-RU" sz="3600" b="1" i="1" dirty="0" smtClean="0">
              <a:solidFill>
                <a:srgbClr val="002060"/>
              </a:solidFill>
            </a:endParaRPr>
          </a:p>
          <a:p>
            <a:endParaRPr lang="ru-RU" sz="3600" b="1" i="1" dirty="0" smtClean="0">
              <a:solidFill>
                <a:srgbClr val="002060"/>
              </a:solidFill>
            </a:endParaRPr>
          </a:p>
          <a:p>
            <a:endParaRPr lang="ru-RU" sz="54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Подпрограммы 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1. «Дошкольное образование»</a:t>
            </a:r>
          </a:p>
          <a:p>
            <a:r>
              <a:rPr lang="ru-RU" dirty="0" smtClean="0"/>
              <a:t>2. «Общее образование»</a:t>
            </a:r>
          </a:p>
          <a:p>
            <a:r>
              <a:rPr lang="ru-RU" dirty="0" smtClean="0"/>
              <a:t>3. «Дополнительное образование»</a:t>
            </a:r>
          </a:p>
          <a:p>
            <a:r>
              <a:rPr lang="ru-RU" dirty="0" smtClean="0"/>
              <a:t>4. «Кадровая политика»</a:t>
            </a:r>
          </a:p>
          <a:p>
            <a:r>
              <a:rPr lang="ru-RU" dirty="0" smtClean="0"/>
              <a:t>5. «Приведение образовательных учреждений в нормативное состояние»</a:t>
            </a:r>
          </a:p>
          <a:p>
            <a:r>
              <a:rPr lang="ru-RU" dirty="0" smtClean="0"/>
              <a:t>6. «Обеспечение реализации муниципальной программы и прочие мероприятия в сфере образования»</a:t>
            </a:r>
          </a:p>
          <a:p>
            <a:r>
              <a:rPr lang="ru-RU" dirty="0" smtClean="0"/>
              <a:t>7.«Организация отдыха, </a:t>
            </a:r>
            <a:r>
              <a:rPr lang="ru-RU" dirty="0" smtClean="0"/>
              <a:t>оздоровления детей </a:t>
            </a:r>
            <a:r>
              <a:rPr lang="ru-RU" dirty="0" smtClean="0"/>
              <a:t>и подростков»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Общий объем финансирования программы (тыс. руб.)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i="1" dirty="0" smtClean="0"/>
              <a:t>2020 год: местный бюджет – </a:t>
            </a:r>
            <a:r>
              <a:rPr lang="ru-RU" sz="2800" dirty="0" smtClean="0"/>
              <a:t>65 047,47;</a:t>
            </a:r>
            <a:endParaRPr lang="ru-RU" sz="2800" i="1" dirty="0" smtClean="0"/>
          </a:p>
          <a:p>
            <a:r>
              <a:rPr lang="ru-RU" sz="2800" i="1" dirty="0" smtClean="0"/>
              <a:t>                  краевой бюджет – </a:t>
            </a:r>
            <a:r>
              <a:rPr lang="ru-RU" sz="2800" dirty="0" smtClean="0"/>
              <a:t>214 174,67</a:t>
            </a:r>
            <a:r>
              <a:rPr lang="ru-RU" sz="2800" i="1" dirty="0" smtClean="0"/>
              <a:t>;</a:t>
            </a:r>
          </a:p>
          <a:p>
            <a:r>
              <a:rPr lang="ru-RU" sz="2800" i="1" dirty="0" smtClean="0"/>
              <a:t>                   внебюджетные источники – </a:t>
            </a:r>
            <a:r>
              <a:rPr lang="ru-RU" sz="2800" dirty="0" smtClean="0"/>
              <a:t>6 765,00;</a:t>
            </a:r>
          </a:p>
          <a:p>
            <a:pPr>
              <a:buNone/>
            </a:pPr>
            <a:r>
              <a:rPr lang="ru-RU" sz="2800" dirty="0" smtClean="0"/>
              <a:t>2021 год: </a:t>
            </a:r>
            <a:r>
              <a:rPr lang="ru-RU" sz="2800" i="1" dirty="0" smtClean="0"/>
              <a:t>местный бюджет – </a:t>
            </a:r>
            <a:r>
              <a:rPr lang="ru-RU" sz="2800" dirty="0" smtClean="0"/>
              <a:t>51 951,64;</a:t>
            </a:r>
            <a:endParaRPr lang="ru-RU" sz="2800" i="1" dirty="0" smtClean="0"/>
          </a:p>
          <a:p>
            <a:r>
              <a:rPr lang="ru-RU" sz="2800" i="1" dirty="0" smtClean="0"/>
              <a:t>                  краевой бюджет – </a:t>
            </a:r>
            <a:r>
              <a:rPr lang="ru-RU" sz="2800" dirty="0" smtClean="0"/>
              <a:t>264 152,92</a:t>
            </a:r>
            <a:r>
              <a:rPr lang="ru-RU" sz="2800" i="1" dirty="0" smtClean="0"/>
              <a:t>;</a:t>
            </a:r>
          </a:p>
          <a:p>
            <a:r>
              <a:rPr lang="ru-RU" sz="2800" i="1" dirty="0" smtClean="0"/>
              <a:t>                   внебюджетные источники – </a:t>
            </a:r>
            <a:r>
              <a:rPr lang="ru-RU" sz="2800" dirty="0" smtClean="0"/>
              <a:t>6 765,00;</a:t>
            </a:r>
          </a:p>
          <a:p>
            <a:pPr>
              <a:buNone/>
            </a:pPr>
            <a:r>
              <a:rPr lang="ru-RU" sz="2800" i="1" dirty="0" smtClean="0"/>
              <a:t>2022 год: местный бюджет – </a:t>
            </a:r>
            <a:r>
              <a:rPr lang="ru-RU" sz="2800" dirty="0" smtClean="0"/>
              <a:t>63 826,64;</a:t>
            </a:r>
            <a:endParaRPr lang="ru-RU" sz="2800" i="1" dirty="0" smtClean="0"/>
          </a:p>
          <a:p>
            <a:r>
              <a:rPr lang="ru-RU" sz="2800" i="1" dirty="0" smtClean="0"/>
              <a:t>                  краевой бюджет – </a:t>
            </a:r>
            <a:r>
              <a:rPr lang="ru-RU" sz="2800" dirty="0" smtClean="0"/>
              <a:t>261 148,72</a:t>
            </a:r>
            <a:r>
              <a:rPr lang="ru-RU" sz="2800" i="1" dirty="0" smtClean="0"/>
              <a:t>;</a:t>
            </a:r>
          </a:p>
          <a:p>
            <a:r>
              <a:rPr lang="ru-RU" sz="2800" i="1" dirty="0" smtClean="0"/>
              <a:t>                   внебюджетные источники – </a:t>
            </a:r>
            <a:r>
              <a:rPr lang="ru-RU" sz="2800" dirty="0" smtClean="0"/>
              <a:t>6 765,00;</a:t>
            </a:r>
          </a:p>
          <a:p>
            <a:endParaRPr lang="ru-RU" sz="2800" dirty="0" smtClean="0"/>
          </a:p>
          <a:p>
            <a:endParaRPr lang="ru-RU" sz="2800" i="1" dirty="0" smtClean="0"/>
          </a:p>
          <a:p>
            <a:pPr>
              <a:buNone/>
            </a:pPr>
            <a:endParaRPr lang="ru-RU" sz="2800" i="1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67544" y="332656"/>
          <a:ext cx="8229600" cy="566811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034680"/>
                <a:gridCol w="1872208"/>
                <a:gridCol w="2055088"/>
                <a:gridCol w="1267624"/>
              </a:tblGrid>
              <a:tr h="1404911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Название</a:t>
                      </a:r>
                      <a:r>
                        <a:rPr lang="ru-RU" sz="2000" b="1" baseline="0" dirty="0" smtClean="0"/>
                        <a:t> подпрограммы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Общий объем финансирования на 2019 год</a:t>
                      </a:r>
                    </a:p>
                    <a:p>
                      <a:r>
                        <a:rPr lang="ru-RU" sz="2000" b="1" dirty="0" smtClean="0"/>
                        <a:t>(м/б, тыс.руб.)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Общий объем финансирования на 2020 год</a:t>
                      </a:r>
                    </a:p>
                    <a:p>
                      <a:r>
                        <a:rPr lang="ru-RU" sz="2000" b="1" dirty="0" smtClean="0"/>
                        <a:t>(м/б, тыс. руб.)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Отклонения (тыс. руб.)</a:t>
                      </a:r>
                      <a:endParaRPr lang="ru-RU" sz="2000" b="1" dirty="0"/>
                    </a:p>
                  </a:txBody>
                  <a:tcPr/>
                </a:tc>
              </a:tr>
              <a:tr h="823754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ru-RU" sz="2000" b="1" i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1. «Дошкольное образование»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8964,69</a:t>
                      </a:r>
                      <a:endParaRPr lang="ru-RU" b="1" i="1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latin typeface="Bookman Old Style" pitchFamily="18" charset="0"/>
                        </a:rPr>
                        <a:t>8927,24</a:t>
                      </a:r>
                      <a:endParaRPr lang="ru-RU" b="1" i="1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latin typeface="Bookman Old Style" pitchFamily="18" charset="0"/>
                        </a:rPr>
                        <a:t>-37,45</a:t>
                      </a:r>
                      <a:endParaRPr lang="ru-RU" b="1" i="1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8237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2. «Общее образование»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42163,88</a:t>
                      </a:r>
                      <a:endParaRPr lang="ru-RU" b="1" i="1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latin typeface="Bookman Old Style" pitchFamily="18" charset="0"/>
                        </a:rPr>
                        <a:t>33487,87</a:t>
                      </a:r>
                      <a:endParaRPr lang="ru-RU" b="1" i="1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latin typeface="Bookman Old Style" pitchFamily="18" charset="0"/>
                        </a:rPr>
                        <a:t>-8676,01</a:t>
                      </a:r>
                      <a:endParaRPr lang="ru-RU" b="1" i="1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14049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3. «Дополнительное образование детей»</a:t>
                      </a:r>
                      <a:br>
                        <a:rPr lang="ru-RU" sz="2000" b="1" i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</a:br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 </a:t>
                      </a:r>
                    </a:p>
                    <a:p>
                      <a:pPr algn="ctr"/>
                      <a:endParaRPr lang="ru-RU" sz="2000" b="1" i="1" dirty="0" smtClean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13896,05</a:t>
                      </a:r>
                      <a:endParaRPr lang="ru-RU" b="1" i="1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latin typeface="Bookman Old Style" pitchFamily="18" charset="0"/>
                        </a:rPr>
                        <a:t>13355,86</a:t>
                      </a:r>
                      <a:endParaRPr lang="ru-RU" b="1" i="1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latin typeface="Bookman Old Style" pitchFamily="18" charset="0"/>
                        </a:rPr>
                        <a:t>-540,19</a:t>
                      </a:r>
                      <a:endParaRPr lang="ru-RU" b="1" i="1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1210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 4. «Кадровая политика»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356,50</a:t>
                      </a:r>
                      <a:endParaRPr lang="ru-RU" b="1" i="1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latin typeface="Bookman Old Style" pitchFamily="18" charset="0"/>
                        </a:rPr>
                        <a:t>356,50</a:t>
                      </a:r>
                      <a:endParaRPr lang="ru-RU" b="1" i="1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latin typeface="Bookman Old Style" pitchFamily="18" charset="0"/>
                        </a:rPr>
                        <a:t>0</a:t>
                      </a:r>
                      <a:endParaRPr lang="ru-RU" b="1" i="1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67544" y="101971"/>
          <a:ext cx="8319298" cy="730150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067756"/>
                <a:gridCol w="1892614"/>
                <a:gridCol w="2100536"/>
                <a:gridCol w="1258392"/>
              </a:tblGrid>
              <a:tr h="1294138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Название</a:t>
                      </a:r>
                      <a:r>
                        <a:rPr lang="ru-RU" sz="2000" b="1" baseline="0" dirty="0" smtClean="0"/>
                        <a:t> подпрограммы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Общий объем финансирования на 2019 год</a:t>
                      </a:r>
                    </a:p>
                    <a:p>
                      <a:r>
                        <a:rPr lang="ru-RU" sz="2000" b="1" dirty="0" smtClean="0"/>
                        <a:t>(м/б, тыс.руб.)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Общий объем финансирования на 2020 год</a:t>
                      </a:r>
                    </a:p>
                    <a:p>
                      <a:r>
                        <a:rPr lang="ru-RU" sz="2000" b="1" dirty="0" smtClean="0"/>
                        <a:t>(м/б, тыс. руб.)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Отклонения (тыс. руб.)</a:t>
                      </a:r>
                      <a:endParaRPr lang="ru-RU" sz="2000" b="1" dirty="0"/>
                    </a:p>
                  </a:txBody>
                  <a:tcPr/>
                </a:tc>
              </a:tr>
              <a:tr h="15725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5. «Приведение образовательных учреждений в нормативное состояние»</a:t>
                      </a:r>
                      <a:endParaRPr lang="ru-RU" sz="2000" b="1" i="1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11346,88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1513,41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-9833,47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17389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6. «Обеспечение реализации муниципальной программы и прочие мероприятия в сфере образования»</a:t>
                      </a:r>
                      <a:endParaRPr lang="ru-RU" sz="2000" b="1" i="1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6034,68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6045,84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11,16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21503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7. «Организация отдыха</a:t>
                      </a:r>
                      <a:r>
                        <a:rPr lang="ru-RU" sz="2000" b="1" i="1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, </a:t>
                      </a:r>
                      <a:r>
                        <a:rPr lang="ru-RU" sz="2000" b="1" i="1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оздоровления детей </a:t>
                      </a:r>
                      <a:r>
                        <a:rPr lang="ru-RU" sz="2000" b="1" i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и подростков»</a:t>
                      </a:r>
                      <a:endParaRPr lang="ru-RU" sz="2000" b="1" i="1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0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1360,75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1360,75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6000" b="1" i="1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ctr">
              <a:buNone/>
            </a:pPr>
            <a:r>
              <a:rPr lang="ru-RU" sz="6000" b="1" i="1" smtClean="0">
                <a:solidFill>
                  <a:srgbClr val="002060"/>
                </a:solidFill>
                <a:latin typeface="Bookman Old Style" pitchFamily="18" charset="0"/>
              </a:rPr>
              <a:t>СПАСИБО </a:t>
            </a:r>
            <a:r>
              <a:rPr lang="ru-RU" sz="6000" b="1" i="1" dirty="0" smtClean="0">
                <a:solidFill>
                  <a:srgbClr val="002060"/>
                </a:solidFill>
                <a:latin typeface="Bookman Old Style" pitchFamily="18" charset="0"/>
              </a:rPr>
              <a:t>ЗА ВНИМАНИЕ !</a:t>
            </a:r>
            <a:endParaRPr lang="ru-RU" sz="6000" b="1" i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1437</TotalTime>
  <Words>302</Words>
  <Application>Microsoft Office PowerPoint</Application>
  <PresentationFormat>Экран (4:3)</PresentationFormat>
  <Paragraphs>69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Начальная</vt:lpstr>
      <vt:lpstr>Муниципальная программа Ординского муниципального округа</vt:lpstr>
      <vt:lpstr>Подпрограммы :</vt:lpstr>
      <vt:lpstr>Общий объем финансирования программы (тыс. руб.)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Муниципальная программа Ординского муниципального района</dc:title>
  <dc:creator>user</dc:creator>
  <cp:lastModifiedBy>kristina</cp:lastModifiedBy>
  <cp:revision>79</cp:revision>
  <dcterms:created xsi:type="dcterms:W3CDTF">2014-10-24T09:40:54Z</dcterms:created>
  <dcterms:modified xsi:type="dcterms:W3CDTF">2019-11-11T05:05:26Z</dcterms:modified>
</cp:coreProperties>
</file>