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70" r:id="rId6"/>
    <p:sldId id="273" r:id="rId7"/>
    <p:sldId id="274" r:id="rId8"/>
    <p:sldId id="276" r:id="rId9"/>
    <p:sldId id="277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Финансовое</a:t>
            </a:r>
            <a:r>
              <a:rPr lang="ru-RU" baseline="0" dirty="0" smtClean="0"/>
              <a:t> обеспечение (в тыс. руб.)</a:t>
            </a:r>
            <a:endParaRPr lang="ru-RU" dirty="0"/>
          </a:p>
        </c:rich>
      </c:tx>
      <c:layout>
        <c:manualLayout>
          <c:xMode val="edge"/>
          <c:yMode val="edge"/>
          <c:x val="0.13842105263157897"/>
          <c:y val="0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1.7588812892082861E-2"/>
          <c:y val="0.32082416972811439"/>
          <c:w val="0.95114712165686455"/>
          <c:h val="0.59266310180389525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2020 - 56193,6</c:v>
                </c:pt>
                <c:pt idx="1">
                  <c:v>2021- 34538,6</c:v>
                </c:pt>
                <c:pt idx="2">
                  <c:v>2022 - 54038,6</c:v>
                </c:pt>
              </c:strCache>
            </c:strRef>
          </c:cat>
          <c:val>
            <c:numRef>
              <c:f>Лист1!$B$2:$B$4</c:f>
              <c:numCache>
                <c:formatCode>_-* #,##0.0\ _₽_-;\-* #,##0.0\ _₽_-;_-* "-"??\ _₽_-;_-@_-</c:formatCode>
                <c:ptCount val="3"/>
                <c:pt idx="0">
                  <c:v>35217.1</c:v>
                </c:pt>
                <c:pt idx="1">
                  <c:v>24750.9</c:v>
                </c:pt>
                <c:pt idx="2">
                  <c:v>36150.9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спорт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2020 - 56193,6</c:v>
                </c:pt>
                <c:pt idx="1">
                  <c:v>2021- 34538,6</c:v>
                </c:pt>
                <c:pt idx="2">
                  <c:v>2022 - 54038,6</c:v>
                </c:pt>
              </c:strCache>
            </c:strRef>
          </c:cat>
          <c:val>
            <c:numRef>
              <c:f>Лист1!$C$2:$C$4</c:f>
              <c:numCache>
                <c:formatCode>_-* #,##0.0\ _₽_-;\-* #,##0.0\ _₽_-;_-* "-"??\ _₽_-;_-@_-</c:formatCode>
                <c:ptCount val="3"/>
                <c:pt idx="0">
                  <c:v>16726.400000000001</c:v>
                </c:pt>
                <c:pt idx="1">
                  <c:v>4534.7</c:v>
                </c:pt>
                <c:pt idx="2">
                  <c:v>11234.7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мол. полит, патриот. воспит. и СОНКО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2020 - 56193,6</c:v>
                </c:pt>
                <c:pt idx="1">
                  <c:v>2021- 34538,6</c:v>
                </c:pt>
                <c:pt idx="2">
                  <c:v>2022 - 54038,6</c:v>
                </c:pt>
              </c:strCache>
            </c:strRef>
          </c:cat>
          <c:val>
            <c:numRef>
              <c:f>Лист1!$D$2:$D$4</c:f>
              <c:numCache>
                <c:formatCode>_-* #,##0.0\ _₽_-;\-* #,##0.0\ _₽_-;_-* "-"??\ _₽_-;_-@_-</c:formatCode>
                <c:ptCount val="3"/>
                <c:pt idx="0">
                  <c:v>115</c:v>
                </c:pt>
                <c:pt idx="1">
                  <c:v>1117.9000000000001</c:v>
                </c:pt>
                <c:pt idx="2">
                  <c:v>2517.9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обеспечение реализации МП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2020 - 56193,6</c:v>
                </c:pt>
                <c:pt idx="1">
                  <c:v>2021- 34538,6</c:v>
                </c:pt>
                <c:pt idx="2">
                  <c:v>2022 - 54038,6</c:v>
                </c:pt>
              </c:strCache>
            </c:strRef>
          </c:cat>
          <c:val>
            <c:numRef>
              <c:f>Лист1!$E$2:$E$4</c:f>
              <c:numCache>
                <c:formatCode>_-* #,##0.0\ _₽_-;\-* #,##0.0\ _₽_-;_-* "-"??\ _₽_-;_-@_-</c:formatCode>
                <c:ptCount val="3"/>
                <c:pt idx="0">
                  <c:v>4135.1000000000004</c:v>
                </c:pt>
                <c:pt idx="1">
                  <c:v>4135.1000000000004</c:v>
                </c:pt>
                <c:pt idx="2">
                  <c:v>4135.1000000000004</c:v>
                </c:pt>
              </c:numCache>
            </c:numRef>
          </c:val>
        </c:ser>
        <c:shape val="box"/>
        <c:axId val="94594560"/>
        <c:axId val="94596096"/>
        <c:axId val="0"/>
      </c:bar3DChart>
      <c:catAx>
        <c:axId val="94594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4596096"/>
        <c:crosses val="autoZero"/>
        <c:auto val="1"/>
        <c:lblAlgn val="ctr"/>
        <c:lblOffset val="100"/>
      </c:catAx>
      <c:valAx>
        <c:axId val="94596096"/>
        <c:scaling>
          <c:orientation val="minMax"/>
        </c:scaling>
        <c:delete val="1"/>
        <c:axPos val="l"/>
        <c:numFmt formatCode="0%" sourceLinked="1"/>
        <c:tickLblPos val="nextTo"/>
        <c:crossAx val="94594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3443793111617048E-3"/>
          <c:y val="8.8504268053901006E-2"/>
          <c:w val="0.98160185163250813"/>
          <c:h val="0.1838925163113037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071546"/>
            <a:ext cx="5929354" cy="32861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МУНИЦИПАЛЬНАЯ ПРОГРАММА ОРДИНСКОГО МУНИЦИПАЛЬНОГО округа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«РАЗВИТИЕ культуры, спорта и молодежной политики»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786322"/>
            <a:ext cx="4429156" cy="85725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ВКЛЮЧАЕТ 8 ПОДПРОГРАММ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157428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232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Спасибо за внимание!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7239000" cy="274098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</a:t>
            </a:r>
            <a:endParaRPr lang="ru-RU" dirty="0"/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Основные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ЦЕЛи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программы: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создание условий для развития культуры, спорта, молодежной политики и патриотического воспитания;</a:t>
            </a:r>
          </a:p>
          <a:p>
            <a:pPr algn="ctr"/>
            <a:r>
              <a:rPr lang="ru-RU" sz="3200" b="1" dirty="0" smtClean="0"/>
              <a:t> вовлечение граждан всех категорий в </a:t>
            </a:r>
            <a:r>
              <a:rPr lang="ru-RU" sz="3200" b="1" dirty="0" err="1" smtClean="0"/>
              <a:t>социокультурные</a:t>
            </a:r>
            <a:r>
              <a:rPr lang="ru-RU" sz="3200" b="1" dirty="0" smtClean="0"/>
              <a:t> процессы развития территории</a:t>
            </a:r>
            <a:endParaRPr lang="ru-RU" sz="3200" b="1" dirty="0"/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142852"/>
            <a:ext cx="642942" cy="1021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00066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</a:rPr>
              <a:t>Финансирование программы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742955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29510" cy="751506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Финансирование в разрезе подпрограмм</a:t>
            </a:r>
            <a:b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 за счет средств местного бюджета (</a:t>
            </a:r>
            <a:r>
              <a:rPr lang="ru-RU" sz="1800" b="0" dirty="0" smtClean="0">
                <a:solidFill>
                  <a:schemeClr val="accent1">
                    <a:lumMod val="75000"/>
                  </a:schemeClr>
                </a:solidFill>
              </a:rPr>
              <a:t>в тыс. руб.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2" y="1122505"/>
          <a:ext cx="7786742" cy="5378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928694"/>
                <a:gridCol w="928694"/>
                <a:gridCol w="928694"/>
              </a:tblGrid>
              <a:tr h="5704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год</a:t>
                      </a:r>
                      <a:endParaRPr lang="ru-RU" sz="1600" dirty="0"/>
                    </a:p>
                  </a:txBody>
                  <a:tcPr/>
                </a:tc>
              </a:tr>
              <a:tr h="630468">
                <a:tc>
                  <a:txBody>
                    <a:bodyPr/>
                    <a:lstStyle/>
                    <a:p>
                      <a:r>
                        <a:rPr lang="ru-RU" dirty="0" smtClean="0"/>
                        <a:t>1. Сохранение и развитие профессионального искусства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2052,1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2116,6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2116,6</a:t>
                      </a:r>
                      <a:endParaRPr lang="ru-RU" sz="1600" dirty="0"/>
                    </a:p>
                  </a:txBody>
                  <a:tcPr/>
                </a:tc>
              </a:tr>
              <a:tr h="381051">
                <a:tc>
                  <a:txBody>
                    <a:bodyPr/>
                    <a:lstStyle/>
                    <a:p>
                      <a:r>
                        <a:rPr lang="ru-RU" dirty="0" smtClean="0"/>
                        <a:t>2. Сохранение и развитие библиотечного дела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9410,8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5255,1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10255,1</a:t>
                      </a:r>
                      <a:endParaRPr lang="ru-RU" sz="1600" dirty="0"/>
                    </a:p>
                  </a:txBody>
                  <a:tcPr/>
                </a:tc>
              </a:tr>
              <a:tr h="658686">
                <a:tc>
                  <a:txBody>
                    <a:bodyPr/>
                    <a:lstStyle/>
                    <a:p>
                      <a:r>
                        <a:rPr lang="ru-RU" dirty="0" smtClean="0"/>
                        <a:t>3. Сохранение, пополнение, популяризация музейного фонда и развитие музея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3017,5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3112,3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3112,3</a:t>
                      </a:r>
                      <a:endParaRPr lang="ru-RU" sz="1600" dirty="0"/>
                    </a:p>
                  </a:txBody>
                  <a:tcPr/>
                </a:tc>
              </a:tr>
              <a:tr h="360268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Развитие физической культуры и 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16726,4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4534,7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11234,7</a:t>
                      </a:r>
                      <a:endParaRPr lang="ru-RU" sz="1600" dirty="0"/>
                    </a:p>
                  </a:txBody>
                  <a:tcPr/>
                </a:tc>
              </a:tr>
              <a:tr h="36026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Развитие культурной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20736,8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14266,9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20666,9</a:t>
                      </a:r>
                      <a:endParaRPr lang="ru-RU" sz="1600" dirty="0"/>
                    </a:p>
                  </a:txBody>
                  <a:tcPr/>
                </a:tc>
              </a:tr>
              <a:tr h="63046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Развитие молодежной политики, туризма и патриотического воспитания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1887,9</a:t>
                      </a:r>
                      <a:endParaRPr lang="ru-RU" sz="1600" dirty="0"/>
                    </a:p>
                  </a:txBody>
                  <a:tcPr/>
                </a:tc>
              </a:tr>
              <a:tr h="63046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Обеспечение взаимодействия с общественными организациями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617,9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630,0</a:t>
                      </a:r>
                      <a:endParaRPr lang="ru-RU" sz="1600" dirty="0"/>
                    </a:p>
                  </a:txBody>
                  <a:tcPr/>
                </a:tc>
              </a:tr>
              <a:tr h="63046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Обеспечение реализации муниципальной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4135,1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4135,1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4135,1</a:t>
                      </a:r>
                      <a:endParaRPr lang="ru-RU" sz="1600" dirty="0"/>
                    </a:p>
                  </a:txBody>
                  <a:tcPr/>
                </a:tc>
              </a:tr>
              <a:tr h="467632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Итого по программе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56193,6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34538,6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54038,6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Субсидии за счет краевого и федерального бюджетов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(в тыс. руб.)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7143800" cy="407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1214446"/>
                <a:gridCol w="1214446"/>
                <a:gridCol w="1214446"/>
              </a:tblGrid>
              <a:tr h="588621">
                <a:tc>
                  <a:txBody>
                    <a:bodyPr/>
                    <a:lstStyle/>
                    <a:p>
                      <a:r>
                        <a:rPr lang="ru-RU" dirty="0" smtClean="0"/>
                        <a:t>В разрезе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</a:tr>
              <a:tr h="10159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проектной деятельности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145139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Строительство плоскостных сооружений</a:t>
                      </a:r>
                      <a:r>
                        <a:rPr lang="ru-RU" sz="1800" baseline="0" dirty="0" smtClean="0"/>
                        <a:t> (стадион при МБУ ФОК «Золотая Орда»)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15905,7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</a:t>
                      </a:r>
                    </a:p>
                  </a:txBody>
                  <a:tcPr/>
                </a:tc>
              </a:tr>
              <a:tr h="10159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Комплектование книжных</a:t>
                      </a:r>
                      <a:r>
                        <a:rPr lang="ru-RU" sz="1800" baseline="0" dirty="0" smtClean="0"/>
                        <a:t> фондов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71530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Ожидаемые результаты от реализации программы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7715304" cy="45983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становление социально-культурной сферы территории, представленной в виде культуры, молодежной политики, </a:t>
            </a:r>
            <a:r>
              <a:rPr lang="ru-RU" sz="2000" dirty="0" err="1" smtClean="0"/>
              <a:t>брендинга</a:t>
            </a:r>
            <a:r>
              <a:rPr lang="ru-RU" sz="2000" dirty="0" smtClean="0"/>
              <a:t>, патриотического воспитания детей и молодежи как единого комплекса мер по решению социально-экономических задач развития территории;</a:t>
            </a:r>
          </a:p>
          <a:p>
            <a:r>
              <a:rPr lang="ru-RU" sz="2000" dirty="0" smtClean="0"/>
              <a:t>качественное исполнение муниципальных заданий </a:t>
            </a:r>
            <a:r>
              <a:rPr lang="ru-RU" sz="2000" dirty="0" err="1" smtClean="0"/>
              <a:t>подве-домственных</a:t>
            </a:r>
            <a:r>
              <a:rPr lang="ru-RU" sz="2000" dirty="0" smtClean="0"/>
              <a:t> учреждений социальной сферы;</a:t>
            </a:r>
          </a:p>
          <a:p>
            <a:r>
              <a:rPr lang="ru-RU" sz="2000" dirty="0" smtClean="0"/>
              <a:t>качественное оказание услуг жителям </a:t>
            </a:r>
            <a:r>
              <a:rPr lang="ru-RU" sz="2000" dirty="0" err="1" smtClean="0"/>
              <a:t>Ординского</a:t>
            </a:r>
            <a:r>
              <a:rPr lang="ru-RU" sz="2000" dirty="0" smtClean="0"/>
              <a:t> округа;</a:t>
            </a:r>
          </a:p>
          <a:p>
            <a:r>
              <a:rPr lang="ru-RU" sz="2000" dirty="0" smtClean="0"/>
              <a:t>увеличение численности </a:t>
            </a:r>
            <a:r>
              <a:rPr lang="ru-RU" sz="2000" dirty="0" err="1" smtClean="0"/>
              <a:t>благополучателей</a:t>
            </a:r>
            <a:r>
              <a:rPr lang="ru-RU" sz="2000" dirty="0" smtClean="0"/>
              <a:t>  услуг, реализуемых в рамках  исполнения подпрограмм</a:t>
            </a: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85728"/>
            <a:ext cx="7715304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Ожидаемые результаты от реализации программы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Целевые показатели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214421"/>
          <a:ext cx="7643865" cy="4632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5"/>
                <a:gridCol w="857256"/>
                <a:gridCol w="857256"/>
                <a:gridCol w="785818"/>
              </a:tblGrid>
              <a:tr h="380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547469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посещений культурно-массовых мероприятий клубов и домов культуры, (т.чел.)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24,02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24,59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25,16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469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участников клубных формирований, (на конец отчетного периода), (т. 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469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посещений организаций культуры, (т. 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131,49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134,58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137,66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798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экземпляров библиотечного фонда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общедоступных библиотек на 1000 человек населения, (шт.)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8150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8150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8150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585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посещений общедоступных библиотек, в том числе культурно-массовых мероприятий проводимых в библиотеках, (т. 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95,24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97,51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99,78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585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посещений государственных, муниципальных и негосударственных организаций музейного типа, (т.чел.)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9,03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9,25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9,46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Целевые показатели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214421"/>
          <a:ext cx="7643865" cy="4999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59"/>
                <a:gridCol w="928694"/>
                <a:gridCol w="857256"/>
                <a:gridCol w="857256"/>
              </a:tblGrid>
              <a:tr h="4540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</a:tr>
              <a:tr h="1046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населения, систематически занимающихся физической культурой и  спортом, в общей численности населения в возрасте от 3 до 79лет, (%)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учащихся, систематически занимающихся физической культурой и спортом, в общей численности учащихся, (%)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9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населения, выполнившего нормативы испытаний (тестов) ВФСК (ГТО), в общей численности населения, принявшие участие в сдаче нормативов испытаний (тестов) ФВСК (ГТО), (%)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49,5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Для граждан с ограниченными возможностями здоровья и инвалидов, систематически занимающиеся физической культурой и спортом, в общей численности данной категории населения,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Целевые показатели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214421"/>
          <a:ext cx="7715303" cy="443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1"/>
                <a:gridCol w="857256"/>
                <a:gridCol w="785818"/>
                <a:gridCol w="785818"/>
              </a:tblGrid>
              <a:tr h="4782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736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обеспеченности населения спортивными сооружениями исходя из единой пропускной способности объектов спорта,( 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Эффективность использования существующих объектов спортивной инфраструктуры, (%)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подростков и молодёжи,  занятых в объединениях разной направленности, (чел.)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реализованных проектов в сфере культуры, спорта, молодёжной политики и туризма, (ед.)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Количество объектов, оказывающих туристические услуги,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(ед.)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Количество туристов, посетивших культурно–исторические и природные объекты, (чел.)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7500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8000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8500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579</TotalTime>
  <Words>591</Words>
  <PresentationFormat>Экран (4:3)</PresentationFormat>
  <Paragraphs>154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МУНИЦИПАЛЬНАЯ ПРОГРАММА ОРДИНСКОГО МУНИЦИПАЛЬНОГО округа «РАЗВИТИЕ культуры, спорта и молодежной политики»  </vt:lpstr>
      <vt:lpstr>Основные ЦЕЛи программы:</vt:lpstr>
      <vt:lpstr>Финансирование программы</vt:lpstr>
      <vt:lpstr>Финансирование в разрезе подпрограмм  за счет средств местного бюджета (в тыс. руб.)</vt:lpstr>
      <vt:lpstr>Субсидии за счет краевого и федерального бюджетов (в тыс. руб.)</vt:lpstr>
      <vt:lpstr>Ожидаемые результаты от реализации программы</vt:lpstr>
      <vt:lpstr>Целевые показатели</vt:lpstr>
      <vt:lpstr>Целевые показатели</vt:lpstr>
      <vt:lpstr>Целевые показатели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МУНИЦИПАЛЬНОГО РАЙОНА «РАЗВИТИЕ СОЦИАЛЬНОЙ СФЕРЫ»  НА 2018 ГОД И ПЛАНОВЫЙ ПЕРИОД 2019-2020 ГОДОВ</dc:title>
  <dc:creator>user</dc:creator>
  <cp:lastModifiedBy>ОДС Специалист 1</cp:lastModifiedBy>
  <cp:revision>65</cp:revision>
  <dcterms:created xsi:type="dcterms:W3CDTF">2017-11-09T21:01:12Z</dcterms:created>
  <dcterms:modified xsi:type="dcterms:W3CDTF">2019-11-11T03:23:36Z</dcterms:modified>
</cp:coreProperties>
</file>