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2" r:id="rId3"/>
    <p:sldId id="303" r:id="rId4"/>
    <p:sldId id="304" r:id="rId5"/>
    <p:sldId id="308" r:id="rId6"/>
    <p:sldId id="310" r:id="rId7"/>
    <p:sldId id="311" r:id="rId8"/>
    <p:sldId id="312" r:id="rId9"/>
    <p:sldId id="313" r:id="rId10"/>
    <p:sldId id="29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dLbls>
            <c:dLbl>
              <c:idx val="1"/>
              <c:layout>
                <c:manualLayout>
                  <c:x val="-1.6975308641975332E-2"/>
                  <c:y val="-2.5723472668810268E-3"/>
                </c:manualLayout>
              </c:layout>
              <c:showVal val="1"/>
            </c:dLbl>
            <c:dLbl>
              <c:idx val="2"/>
              <c:layout>
                <c:manualLayout>
                  <c:x val="-1.5432098765432115E-2"/>
                  <c:y val="-2.5723472668810316E-3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3"/>
                <c:pt idx="0">
                  <c:v>местный</c:v>
                </c:pt>
                <c:pt idx="1">
                  <c:v>краевой</c:v>
                </c:pt>
                <c:pt idx="2">
                  <c:v>внебюджет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92.98</c:v>
                </c:pt>
                <c:pt idx="1">
                  <c:v>224.66</c:v>
                </c:pt>
                <c:pt idx="2">
                  <c:v>8.16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9.259259259259283E-3"/>
                  <c:y val="-2.5723472668810316E-3"/>
                </c:manualLayout>
              </c:layout>
              <c:showVal val="1"/>
            </c:dLbl>
            <c:dLbl>
              <c:idx val="1"/>
              <c:layout>
                <c:manualLayout>
                  <c:x val="1.6975308641975332E-2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3"/>
                <c:pt idx="0">
                  <c:v>местный</c:v>
                </c:pt>
                <c:pt idx="1">
                  <c:v>краевой</c:v>
                </c:pt>
                <c:pt idx="2">
                  <c:v>внебюджет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75.72</c:v>
                </c:pt>
                <c:pt idx="1">
                  <c:v>221.82000000000016</c:v>
                </c:pt>
                <c:pt idx="2">
                  <c:v>8.16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1.8518518518518535E-2"/>
                  <c:y val="2.0578778135048229E-2"/>
                </c:manualLayout>
              </c:layout>
              <c:showVal val="1"/>
            </c:dLbl>
            <c:dLbl>
              <c:idx val="1"/>
              <c:layout>
                <c:manualLayout>
                  <c:x val="4.3209876543209819E-2"/>
                  <c:y val="1.5434083601286194E-2"/>
                </c:manualLayout>
              </c:layout>
              <c:showVal val="1"/>
            </c:dLbl>
            <c:dLbl>
              <c:idx val="2"/>
              <c:layout>
                <c:manualLayout>
                  <c:x val="1.2345679012345692E-2"/>
                  <c:y val="-2.5723472668810316E-3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3"/>
                <c:pt idx="0">
                  <c:v>местный</c:v>
                </c:pt>
                <c:pt idx="1">
                  <c:v>краевой</c:v>
                </c:pt>
                <c:pt idx="2">
                  <c:v>внебюджет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74.36999999999999</c:v>
                </c:pt>
                <c:pt idx="1">
                  <c:v>212.58</c:v>
                </c:pt>
                <c:pt idx="2">
                  <c:v>8.16</c:v>
                </c:pt>
              </c:numCache>
            </c:numRef>
          </c:val>
        </c:ser>
        <c:dLbls>
          <c:showVal val="1"/>
        </c:dLbls>
        <c:gapWidth val="75"/>
        <c:axId val="100840576"/>
        <c:axId val="100842496"/>
      </c:barChart>
      <c:catAx>
        <c:axId val="100840576"/>
        <c:scaling>
          <c:orientation val="minMax"/>
        </c:scaling>
        <c:axPos val="b"/>
        <c:majorTickMark val="none"/>
        <c:tickLblPos val="nextTo"/>
        <c:crossAx val="100842496"/>
        <c:crosses val="autoZero"/>
        <c:auto val="1"/>
        <c:lblAlgn val="ctr"/>
        <c:lblOffset val="100"/>
      </c:catAx>
      <c:valAx>
        <c:axId val="100842496"/>
        <c:scaling>
          <c:orientation val="minMax"/>
        </c:scaling>
        <c:axPos val="l"/>
        <c:numFmt formatCode="General" sourceLinked="1"/>
        <c:majorTickMark val="none"/>
        <c:tickLblPos val="nextTo"/>
        <c:crossAx val="10084057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520279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Муниципальная программа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Ординского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муниципального района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7232848" cy="364996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</a:rPr>
              <a:t>«</a:t>
            </a:r>
            <a:r>
              <a:rPr lang="ru-RU" sz="5400" b="1" i="1" dirty="0" smtClean="0">
                <a:solidFill>
                  <a:srgbClr val="002060"/>
                </a:solidFill>
              </a:rPr>
              <a:t>Развитие системы образования»</a:t>
            </a: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3600" b="1" i="1" dirty="0" smtClean="0">
              <a:solidFill>
                <a:srgbClr val="002060"/>
              </a:solidFill>
            </a:endParaRPr>
          </a:p>
          <a:p>
            <a:endParaRPr lang="ru-RU" sz="5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6000" b="1" i="1" dirty="0" smtClean="0">
                <a:solidFill>
                  <a:srgbClr val="7030A0"/>
                </a:solidFill>
                <a:latin typeface="Bookman Old Style" pitchFamily="18" charset="0"/>
              </a:rPr>
              <a:t>СПАСИБО ЗА ВНИМАНИЕ !</a:t>
            </a:r>
            <a:endParaRPr lang="ru-RU" sz="60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ЦЕЛЬ ПРОГРАММЫ: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2800" b="1" i="1" dirty="0" smtClean="0">
                <a:latin typeface="+mj-lt"/>
              </a:rPr>
              <a:t>  Комплексное развитие системы образования района, обеспечивающее повышение доступности качества образования, посредством создания условий для индивидуализации образования и использования инновационных механизмов обучения, воспитания и социализации личности, как важного фактора устойчивого социально-экономического и </a:t>
            </a:r>
            <a:r>
              <a:rPr lang="ru-RU" sz="2800" b="1" i="1" dirty="0" err="1" smtClean="0">
                <a:latin typeface="+mj-lt"/>
              </a:rPr>
              <a:t>социокультурного</a:t>
            </a:r>
            <a:r>
              <a:rPr lang="ru-RU" sz="2800" b="1" i="1" dirty="0" smtClean="0">
                <a:latin typeface="+mj-lt"/>
              </a:rPr>
              <a:t> развития района в интересах человека, общества и государства.</a:t>
            </a:r>
            <a:endParaRPr lang="ru-RU" sz="28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Общий объем финансирования программы (тыс. руб.)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2018 год: местный бюджет – 92977,10;</a:t>
            </a:r>
          </a:p>
          <a:p>
            <a:r>
              <a:rPr lang="ru-RU" sz="2800" i="1" dirty="0" smtClean="0"/>
              <a:t>                  краевой бюджет – 224661,58;</a:t>
            </a:r>
          </a:p>
          <a:p>
            <a:r>
              <a:rPr lang="ru-RU" sz="2800" i="1" dirty="0" smtClean="0"/>
              <a:t>                   внебюджетные источники – 8164,22.</a:t>
            </a:r>
          </a:p>
          <a:p>
            <a:r>
              <a:rPr lang="ru-RU" sz="2800" i="1" dirty="0" smtClean="0"/>
              <a:t>2019 год: местный бюджет – 75719,55;</a:t>
            </a:r>
          </a:p>
          <a:p>
            <a:r>
              <a:rPr lang="ru-RU" sz="2800" i="1" dirty="0" smtClean="0"/>
              <a:t>                  краевой бюджет – 221821,32;</a:t>
            </a:r>
          </a:p>
          <a:p>
            <a:r>
              <a:rPr lang="ru-RU" sz="2800" i="1" dirty="0" smtClean="0"/>
              <a:t>                   внебюджетные источники – 8164,22.</a:t>
            </a:r>
          </a:p>
          <a:p>
            <a:r>
              <a:rPr lang="ru-RU" sz="2800" i="1" dirty="0" smtClean="0"/>
              <a:t>2020 год: местный бюджет – 74369,55;</a:t>
            </a:r>
          </a:p>
          <a:p>
            <a:r>
              <a:rPr lang="ru-RU" sz="2800" i="1" dirty="0" smtClean="0"/>
              <a:t>                  краевой бюджет – 212580,40;</a:t>
            </a:r>
          </a:p>
          <a:p>
            <a:r>
              <a:rPr lang="ru-RU" sz="2800" i="1" dirty="0" smtClean="0"/>
              <a:t>                   внебюджетные источники – 8164,22.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Общий объем расходов (млн.руб.)</a:t>
            </a:r>
            <a:endParaRPr lang="ru-RU" sz="36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332656"/>
          <a:ext cx="8229600" cy="604867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34680"/>
                <a:gridCol w="1872208"/>
                <a:gridCol w="2232248"/>
                <a:gridCol w="1090464"/>
              </a:tblGrid>
              <a:tr h="155094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Название</a:t>
                      </a:r>
                      <a:r>
                        <a:rPr lang="ru-RU" sz="2000" b="1" baseline="0" dirty="0" smtClean="0"/>
                        <a:t> подпрограммы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 финансирования за 2017 год</a:t>
                      </a:r>
                    </a:p>
                    <a:p>
                      <a:r>
                        <a:rPr lang="ru-RU" sz="2000" b="1" dirty="0" smtClean="0"/>
                        <a:t>(м/б, тыс.руб.)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 финансирования за 2018 год</a:t>
                      </a:r>
                    </a:p>
                    <a:p>
                      <a:r>
                        <a:rPr lang="ru-RU" sz="2000" b="1" dirty="0" smtClean="0"/>
                        <a:t>(м/б, тыс. 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Отклонения (тыс. руб.)</a:t>
                      </a:r>
                      <a:endParaRPr lang="ru-RU" sz="2000" b="1" dirty="0"/>
                    </a:p>
                  </a:txBody>
                  <a:tcPr/>
                </a:tc>
              </a:tr>
              <a:tr h="248150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1 «Дошкольное образование»</a:t>
                      </a:r>
                    </a:p>
                    <a:p>
                      <a:pPr algn="ctr"/>
                      <a:endParaRPr lang="ru-RU" sz="2000" b="1" i="1" dirty="0" smtClean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17907,85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13880,40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-4027,45</a:t>
                      </a:r>
                      <a:endParaRPr lang="ru-RU" b="1" dirty="0"/>
                    </a:p>
                  </a:txBody>
                  <a:tcPr/>
                </a:tc>
              </a:tr>
              <a:tr h="2016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2 «Общее образование»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37016,84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40933,71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+3916,87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332656"/>
          <a:ext cx="8229600" cy="615391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34680"/>
                <a:gridCol w="1872208"/>
                <a:gridCol w="2232248"/>
                <a:gridCol w="1090464"/>
              </a:tblGrid>
              <a:tr h="165618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Название</a:t>
                      </a:r>
                      <a:r>
                        <a:rPr lang="ru-RU" sz="2000" b="1" baseline="0" dirty="0" smtClean="0"/>
                        <a:t> подпрограммы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 финансирования за 2017 год</a:t>
                      </a:r>
                    </a:p>
                    <a:p>
                      <a:r>
                        <a:rPr lang="ru-RU" sz="2000" b="1" dirty="0" smtClean="0"/>
                        <a:t>(м/б, тыс.руб.)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 финансирования за 2018 год</a:t>
                      </a:r>
                    </a:p>
                    <a:p>
                      <a:r>
                        <a:rPr lang="ru-RU" sz="2000" b="1" dirty="0" smtClean="0"/>
                        <a:t>(м/б, тыс. 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Отклонения (тыс. руб.)</a:t>
                      </a:r>
                      <a:endParaRPr lang="ru-RU" sz="2000" b="1" dirty="0"/>
                    </a:p>
                  </a:txBody>
                  <a:tcPr/>
                </a:tc>
              </a:tr>
              <a:tr h="2481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3 «Дополнительное образование детей»</a:t>
                      </a:r>
                      <a:b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</a:b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</a:t>
                      </a:r>
                    </a:p>
                    <a:p>
                      <a:pPr algn="ctr"/>
                      <a:endParaRPr lang="ru-RU" sz="2000" b="1" i="1" dirty="0" smtClean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12640,96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13636,62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+995,66</a:t>
                      </a:r>
                      <a:endParaRPr lang="ru-RU" sz="2000" b="1" dirty="0"/>
                    </a:p>
                  </a:txBody>
                  <a:tcPr/>
                </a:tc>
              </a:tr>
              <a:tr h="2016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4</a:t>
                      </a:r>
                      <a:b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</a:b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«Кадровая политика»</a:t>
                      </a:r>
                    </a:p>
                    <a:p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356,5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356,5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0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101970"/>
          <a:ext cx="8229600" cy="670717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34680"/>
                <a:gridCol w="1872208"/>
                <a:gridCol w="2077888"/>
                <a:gridCol w="1244824"/>
              </a:tblGrid>
              <a:tr h="126047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Название</a:t>
                      </a:r>
                      <a:r>
                        <a:rPr lang="ru-RU" sz="2000" b="1" baseline="0" dirty="0" smtClean="0"/>
                        <a:t> подпрограммы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 финансирования за 2017 год</a:t>
                      </a:r>
                    </a:p>
                    <a:p>
                      <a:r>
                        <a:rPr lang="ru-RU" sz="2000" b="1" dirty="0" smtClean="0"/>
                        <a:t>(м/б, тыс.руб.)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 финансирования за 2018 год</a:t>
                      </a:r>
                    </a:p>
                    <a:p>
                      <a:r>
                        <a:rPr lang="ru-RU" sz="2000" b="1" dirty="0" smtClean="0"/>
                        <a:t>(м/б, тыс. руб.)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Отклонения (тыс. руб.)</a:t>
                      </a:r>
                      <a:endParaRPr lang="ru-RU" sz="2000" b="1" dirty="0"/>
                    </a:p>
                  </a:txBody>
                  <a:tcPr/>
                </a:tc>
              </a:tr>
              <a:tr h="27261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5 «</a:t>
                      </a: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</a:rPr>
                        <a:t>Приведение образовательных учреждений в нормативное состояние»</a:t>
                      </a: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/>
                      </a:r>
                      <a:b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</a:b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 </a:t>
                      </a:r>
                    </a:p>
                    <a:p>
                      <a:pPr algn="ctr"/>
                      <a:endParaRPr lang="ru-RU" sz="2000" b="1" i="1" dirty="0" smtClean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33638,80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17900,13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-15738,67</a:t>
                      </a:r>
                      <a:endParaRPr lang="ru-RU" sz="2000" b="1" dirty="0"/>
                    </a:p>
                  </a:txBody>
                  <a:tcPr/>
                </a:tc>
              </a:tr>
              <a:tr h="25618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Подпрограмма 6</a:t>
                      </a:r>
                      <a:b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</a:br>
                      <a:r>
                        <a:rPr lang="ru-RU" sz="2000" b="1" i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«Обеспечение реализации муниципальной программы и прочие мероприятия в сфере образования»</a:t>
                      </a:r>
                      <a:endParaRPr lang="ru-RU" sz="28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5542,241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6269,739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+727,498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ВЫПОЛНЕНИЕ ЦЕЛЕВЫХ ПОКАЗАТЕЛЕЙ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sz="3200" dirty="0" smtClean="0"/>
              <a:t>Созданы дополнительные места для детей дошкольного возраста путем строительства нового здания детского сада в с.Ашап на 90 мест</a:t>
            </a:r>
          </a:p>
          <a:p>
            <a:pPr lvl="0"/>
            <a:r>
              <a:rPr lang="ru-RU" sz="3200" dirty="0" smtClean="0"/>
              <a:t>Ликвидирована очередность на зачисление детей в возрасте от 3 до 7 лет в дошкольные образовательные организации, 100-процетное обеспечение местами в дошкольных учреждениях детей в возрасте от 2-х лет</a:t>
            </a:r>
          </a:p>
          <a:p>
            <a:pPr lvl="0"/>
            <a:r>
              <a:rPr lang="ru-RU" sz="3200" dirty="0" smtClean="0"/>
              <a:t>Реализация в дошкольных учреждениях федеральных государственных образовательных стандартов</a:t>
            </a:r>
          </a:p>
          <a:p>
            <a:pPr lvl="0"/>
            <a:r>
              <a:rPr lang="ru-RU" sz="3200" dirty="0" smtClean="0"/>
              <a:t>Все общеобразовательные учреждения </a:t>
            </a:r>
            <a:r>
              <a:rPr lang="ru-RU" sz="3200" dirty="0" err="1" smtClean="0"/>
              <a:t>Ординского</a:t>
            </a:r>
            <a:r>
              <a:rPr lang="ru-RU" sz="3200" dirty="0" smtClean="0"/>
              <a:t> района обеспеченны доступом к сети Интернет (100%)</a:t>
            </a:r>
          </a:p>
          <a:p>
            <a:pPr lvl="0"/>
            <a:r>
              <a:rPr lang="ru-RU" sz="3200" dirty="0" smtClean="0"/>
              <a:t>Увеличен охват учащихся школ </a:t>
            </a:r>
            <a:r>
              <a:rPr lang="ru-RU" sz="3200" dirty="0" err="1" smtClean="0"/>
              <a:t>Ординского</a:t>
            </a:r>
            <a:r>
              <a:rPr lang="ru-RU" sz="3200" dirty="0" smtClean="0"/>
              <a:t> района услугой «Электронный дневник» (ведение электронных дневников и журналов во всех школах района)</a:t>
            </a:r>
          </a:p>
          <a:p>
            <a:pPr lvl="0"/>
            <a:r>
              <a:rPr lang="ru-RU" sz="3200" dirty="0" smtClean="0"/>
              <a:t>Обеспечен постепенный переход учащихся организаций общего образования на новые федеральные государственные образовательные стандарты (2018-2019 учебный год – 1-8 классы)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ВЫПОЛНЕНИЕ ЦЕЛЕВЫХ ПОКАЗАТЕЛЕЙ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Обеспечены образованием все дети с ОВЗ, проживающие на территории </a:t>
            </a:r>
            <a:r>
              <a:rPr lang="ru-RU" dirty="0" err="1" smtClean="0"/>
              <a:t>Ординского</a:t>
            </a:r>
            <a:r>
              <a:rPr lang="ru-RU" dirty="0" smtClean="0"/>
              <a:t> района, в соответствии с запросом родителей (законных представителей) /детей с ОВЗ – 175 чел./</a:t>
            </a:r>
          </a:p>
          <a:p>
            <a:pPr lvl="0"/>
            <a:r>
              <a:rPr lang="ru-RU" dirty="0" smtClean="0"/>
              <a:t>Увеличен процент охвата детей в возрасте 5-18 лет программами дополнительного образования (38%).</a:t>
            </a:r>
          </a:p>
          <a:p>
            <a:pPr lvl="0"/>
            <a:r>
              <a:rPr lang="ru-RU" dirty="0" smtClean="0"/>
              <a:t>Увеличен удельный вес численности молодых учителей в возрасте до 30 лет в общеобразовательных учреждениях района (6,6%). </a:t>
            </a:r>
          </a:p>
          <a:p>
            <a:pPr lvl="0"/>
            <a:r>
              <a:rPr lang="ru-RU" dirty="0" smtClean="0"/>
              <a:t> Увеличена доля аттестованных педагогических работников (педагоги – 88,1%, учителя – 93,4%);</a:t>
            </a:r>
          </a:p>
          <a:p>
            <a:pPr lvl="0"/>
            <a:r>
              <a:rPr lang="ru-RU" dirty="0" smtClean="0"/>
              <a:t> Во всех учреждениях созданы условия, соответствующие лицензионным требованиям.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1511</TotalTime>
  <Words>505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Начальная</vt:lpstr>
      <vt:lpstr>Муниципальная программа Ординского муниципального района</vt:lpstr>
      <vt:lpstr>Слайд 2</vt:lpstr>
      <vt:lpstr>Общий объем финансирования программы (тыс. руб.)</vt:lpstr>
      <vt:lpstr>Общий объем расходов (млн.руб.)</vt:lpstr>
      <vt:lpstr>Слайд 5</vt:lpstr>
      <vt:lpstr>Слайд 6</vt:lpstr>
      <vt:lpstr>Слайд 7</vt:lpstr>
      <vt:lpstr>ВЫПОЛНЕНИЕ ЦЕЛЕВЫХ ПОКАЗАТЕЛЕЙ ПРОГРАММЫ</vt:lpstr>
      <vt:lpstr>ВЫПОЛНЕНИЕ ЦЕЛЕВЫХ ПОКАЗАТЕЛЕЙ ПРОГРАММЫ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 Ординского муниципального района</dc:title>
  <dc:creator>user</dc:creator>
  <cp:lastModifiedBy>днс</cp:lastModifiedBy>
  <cp:revision>82</cp:revision>
  <dcterms:created xsi:type="dcterms:W3CDTF">2014-10-24T09:40:54Z</dcterms:created>
  <dcterms:modified xsi:type="dcterms:W3CDTF">2017-11-13T18:23:09Z</dcterms:modified>
</cp:coreProperties>
</file>