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65" r:id="rId8"/>
    <p:sldId id="264" r:id="rId9"/>
    <p:sldId id="26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87" d="100"/>
          <a:sy n="87" d="100"/>
        </p:scale>
        <p:origin x="-90" y="-3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9.7198676945791512E-2"/>
          <c:y val="0.18174231770637056"/>
          <c:w val="0.85095043409262705"/>
          <c:h val="0.62986021229813105"/>
        </c:manualLayout>
      </c:layout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1 Подпрограмма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 - 450,0</c:v>
                </c:pt>
                <c:pt idx="1">
                  <c:v>2018 г.- 450,0</c:v>
                </c:pt>
                <c:pt idx="2">
                  <c:v>2019 г.- 590,0</c:v>
                </c:pt>
                <c:pt idx="3">
                  <c:v>2020 г.- 640,0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</c:v>
                </c:pt>
                <c:pt idx="1">
                  <c:v>50</c:v>
                </c:pt>
                <c:pt idx="2">
                  <c:v>50</c:v>
                </c:pt>
                <c:pt idx="3">
                  <c:v>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 Подпрограмма</c:v>
                </c:pt>
              </c:strCache>
            </c:strRef>
          </c:tx>
          <c:cat>
            <c:strRef>
              <c:f>Лист1!$A$2:$A$5</c:f>
              <c:strCache>
                <c:ptCount val="4"/>
                <c:pt idx="0">
                  <c:v>2017 г. - 450,0</c:v>
                </c:pt>
                <c:pt idx="1">
                  <c:v>2018 г.- 450,0</c:v>
                </c:pt>
                <c:pt idx="2">
                  <c:v>2019 г.- 590,0</c:v>
                </c:pt>
                <c:pt idx="3">
                  <c:v>2020 г.- 640,0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400</c:v>
                </c:pt>
                <c:pt idx="1">
                  <c:v>400</c:v>
                </c:pt>
                <c:pt idx="2">
                  <c:v>540</c:v>
                </c:pt>
                <c:pt idx="3">
                  <c:v>590</c:v>
                </c:pt>
              </c:numCache>
            </c:numRef>
          </c:val>
        </c:ser>
        <c:shape val="box"/>
        <c:axId val="58436224"/>
        <c:axId val="58454400"/>
        <c:axId val="53528768"/>
      </c:bar3DChart>
      <c:catAx>
        <c:axId val="58436224"/>
        <c:scaling>
          <c:orientation val="minMax"/>
        </c:scaling>
        <c:axPos val="b"/>
        <c:tickLblPos val="nextTo"/>
        <c:txPr>
          <a:bodyPr/>
          <a:lstStyle/>
          <a:p>
            <a:pPr>
              <a:defRPr b="1" i="0" baseline="0">
                <a:solidFill>
                  <a:srgbClr val="002060"/>
                </a:solidFill>
                <a:latin typeface="Times New Roman" pitchFamily="18" charset="0"/>
              </a:defRPr>
            </a:pPr>
            <a:endParaRPr lang="ru-RU"/>
          </a:p>
        </c:txPr>
        <c:crossAx val="58454400"/>
        <c:crosses val="autoZero"/>
        <c:auto val="1"/>
        <c:lblAlgn val="ctr"/>
        <c:lblOffset val="100"/>
      </c:catAx>
      <c:valAx>
        <c:axId val="58454400"/>
        <c:scaling>
          <c:orientation val="minMax"/>
        </c:scaling>
        <c:axPos val="l"/>
        <c:majorGridlines/>
        <c:numFmt formatCode="General" sourceLinked="1"/>
        <c:tickLblPos val="nextTo"/>
        <c:crossAx val="58436224"/>
        <c:crosses val="autoZero"/>
        <c:crossBetween val="between"/>
      </c:valAx>
      <c:serAx>
        <c:axId val="53528768"/>
        <c:scaling>
          <c:orientation val="minMax"/>
        </c:scaling>
        <c:delete val="1"/>
        <c:axPos val="b"/>
        <c:tickLblPos val="nextTo"/>
        <c:crossAx val="58454400"/>
        <c:crosses val="autoZero"/>
      </c:serAx>
      <c:spPr>
        <a:gradFill rotWithShape="1">
          <a:gsLst>
            <a:gs pos="0">
              <a:schemeClr val="accent2">
                <a:tint val="15000"/>
                <a:satMod val="250000"/>
              </a:schemeClr>
            </a:gs>
            <a:gs pos="49000">
              <a:schemeClr val="accent2">
                <a:tint val="50000"/>
                <a:satMod val="200000"/>
              </a:schemeClr>
            </a:gs>
            <a:gs pos="49100">
              <a:schemeClr val="accent2">
                <a:tint val="64000"/>
                <a:satMod val="160000"/>
              </a:schemeClr>
            </a:gs>
            <a:gs pos="92000">
              <a:schemeClr val="accent2">
                <a:tint val="50000"/>
                <a:satMod val="200000"/>
              </a:schemeClr>
            </a:gs>
            <a:gs pos="100000">
              <a:schemeClr val="accent2">
                <a:tint val="43000"/>
                <a:satMod val="190000"/>
              </a:schemeClr>
            </a:gs>
          </a:gsLst>
          <a:lin ang="5400000" scaled="1"/>
        </a:gradFill>
        <a:ln w="11430" cap="flat" cmpd="sng" algn="ctr">
          <a:solidFill>
            <a:schemeClr val="accent2"/>
          </a:solidFill>
          <a:prstDash val="solid"/>
        </a:ln>
        <a:effectLst>
          <a:outerShdw blurRad="50800" dist="25000" dir="5400000" rotWithShape="0">
            <a:schemeClr val="accent2">
              <a:shade val="30000"/>
              <a:satMod val="150000"/>
              <a:alpha val="38000"/>
            </a:schemeClr>
          </a:outerShdw>
        </a:effectLst>
      </c:spPr>
    </c:plotArea>
    <c:legend>
      <c:legendPos val="r"/>
      <c:layout>
        <c:manualLayout>
          <c:xMode val="edge"/>
          <c:yMode val="edge"/>
          <c:x val="0.25516742072947018"/>
          <c:y val="4.6831356722451076E-2"/>
          <c:w val="0.73430627511393809"/>
          <c:h val="9.1300256058507973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43808" y="1214422"/>
            <a:ext cx="6300192" cy="34265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МУНИЦИПАЛЬНАЯ ПРОГРАММА    ОРДИНСКОГО МУНИЦИПАЛЬНОГО РАЙОНА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 «ВОЗРОЖДЕНИЕ И РАЗВИТИЕ НАРОДНЫХ ПРОМЫСЛОВ И РЕМЕСЕЛ ОРДИНСКОГО МУНИЦИПАЛЬНОГО РАЙОНА </a:t>
            </a:r>
            <a:b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2018-2020 </a:t>
            </a:r>
            <a:r>
              <a:rPr lang="ru-RU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гг.»</a:t>
            </a:r>
            <a: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Цели и задачи программы: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239000" cy="5027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Возрождение, развитие и сохранение народных промыслов и ремесел </a:t>
            </a:r>
            <a:r>
              <a:rPr lang="ru-RU" sz="261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Ординского</a:t>
            </a:r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муниципального района</a:t>
            </a:r>
          </a:p>
          <a:p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Создание законодательных, организационно-управленческих, технологических, кадровых, материально-технических условий для сохранения, возрождения и развития народных промыслов и ремесел, продвижение изделий, сувенирной продукции мастеров </a:t>
            </a:r>
            <a:r>
              <a:rPr lang="ru-RU" sz="2610" dirty="0" err="1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Ординского</a:t>
            </a:r>
            <a:r>
              <a:rPr lang="ru-RU" sz="261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муниципального района, привлечение молодежи к народным промыслам и ремесл</a:t>
            </a:r>
            <a:r>
              <a:rPr lang="ru-RU" sz="261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ам</a:t>
            </a:r>
            <a:endParaRPr lang="ru-RU" sz="2610" dirty="0">
              <a:solidFill>
                <a:schemeClr val="tx2">
                  <a:lumMod val="7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Подпрограммы: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</a:t>
            </a:r>
            <a:r>
              <a:rPr lang="ru-RU" sz="33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1 Подпрограмма:  </a:t>
            </a:r>
          </a:p>
          <a:p>
            <a:pPr lvl="0">
              <a:buNone/>
            </a:pPr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Методическая и образовательная деятельность в сфере народных промыслов и ремесел (Мероприятия, обеспечивающие методическую и образовательную деятельность в сфере народных промыслов и ремесел)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Подпрограммы:</a:t>
            </a:r>
            <a:endParaRPr lang="ru-RU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ru-RU" sz="33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</a:t>
            </a:r>
            <a:r>
              <a:rPr lang="ru-RU" sz="3300" b="1" u="sng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2 Подпрограмма:  </a:t>
            </a:r>
          </a:p>
          <a:p>
            <a:pPr lvl="0"/>
            <a:r>
              <a:rPr lang="ru-RU" sz="3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</a:rPr>
              <a:t>   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Организация мероприятий, разработка и изготовление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брендовой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 сувенирной продукции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Ординского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муниципального района </a:t>
            </a:r>
          </a:p>
          <a:p>
            <a:pPr>
              <a:buNone/>
            </a:pP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  (Организация мероприятий с участием мастеров народных промыслов и ремесел;   -  Разработка и изготовление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брендовой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сувенирной продукции </a:t>
            </a:r>
            <a:r>
              <a:rPr lang="ru-RU" sz="3600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Ординского</a:t>
            </a:r>
            <a:r>
              <a:rPr lang="ru-RU" sz="36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</a:rPr>
              <a:t> МР).</a:t>
            </a:r>
          </a:p>
          <a:p>
            <a:pPr lvl="0">
              <a:buNone/>
            </a:pPr>
            <a:endParaRPr lang="ru-RU" sz="3500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Финансирование программы</a:t>
            </a:r>
            <a:br>
              <a:rPr lang="ru-RU" sz="28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</a:b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</a:rPr>
              <a:t>(в тыс. руб.)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571612"/>
          <a:ext cx="72390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Ожидаемые результаты от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Возрождение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лучших традиций народных художественных ремесел и  промыслов и прикладного искусства, создание новых направлений эстетического и трудового воспитания подрастающего поколения.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Оказание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финансовой поддержки по развитию народных художественных промыслов и ремесел. 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- Изучение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конъюнктуры рынка изделий народных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промыслов, оказание консультационных услуг населению, занятому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этой сфере деятельности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Вовлечение 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данную сферу деятельности большего числа жителей района, края. Повышение туристической привлекательности района.</a:t>
            </a:r>
            <a:endParaRPr lang="ru-RU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03725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Ожидаемые результаты от реализации программы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осстановление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укрепление престижа народных промыслов и ремесел среди населения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 путем проведения различных мероприятий – выставок, семинаров, ярмарок и т.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п. </a:t>
            </a: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Предоставление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возможности молодым художникам и мастерам выйти на более высокий уровень; поддержка производства индивидуальных мастеров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Ординского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района. 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Разработка уникальной сувенирной продукции, которая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сделает узнаваемым и привлекательным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Ординский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район для привлечения  и развития новых туристических маршрутов.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- Восстановление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популярности камнерезного промысла и других видов ремесел на мировом уровне путем организации и проведения выставок в соседних государствах.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Целевые показатели</a:t>
            </a:r>
            <a:endParaRPr lang="ru-RU" sz="28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3" y="1609725"/>
          <a:ext cx="7858181" cy="4028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37954"/>
                <a:gridCol w="1145984"/>
                <a:gridCol w="1145984"/>
                <a:gridCol w="1064128"/>
                <a:gridCol w="106413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участников семинаров, курсов, мастер-классов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20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    800</a:t>
                      </a:r>
                    </a:p>
                  </a:txBody>
                  <a:tcPr marL="68580" marR="68580" marT="0" marB="0"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в том числе детей: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людей с ограниченными возможностями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320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Число участников и  посетителей массовых мероприятий (чел.)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10  000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Разработка социально-значимых проектов в сфере народных промыслов и ремесел,( кол-во проектов)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85728"/>
            <a:ext cx="7239000" cy="628654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5400" baseline="30000" dirty="0" smtClean="0">
                <a:solidFill>
                  <a:srgbClr val="002060"/>
                </a:solidFill>
                <a:latin typeface="Times New Roman" pitchFamily="18" charset="0"/>
              </a:rPr>
              <a:t>Спасибо за внимание!</a:t>
            </a:r>
            <a:br>
              <a:rPr lang="ru-RU" sz="5400" baseline="30000" dirty="0" smtClean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397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2018-2020 гг.» </vt:lpstr>
      <vt:lpstr>Цели и задачи программы:</vt:lpstr>
      <vt:lpstr>Подпрограммы:</vt:lpstr>
      <vt:lpstr>Подпрограммы:</vt:lpstr>
      <vt:lpstr>Финансирование программы (в тыс. руб.)</vt:lpstr>
      <vt:lpstr>Ожидаемые результаты от реализации программы</vt:lpstr>
      <vt:lpstr>Ожидаемые результаты от реализации программы</vt:lpstr>
      <vt:lpstr>Целевые показатели</vt:lpstr>
      <vt:lpstr>Спасибо за внимание!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МУНИЦИПАЛЬНАЯ ПРОГРАММА    ОРДИНСКОГО МУНИЦИПАЛЬНОГО РАЙОНА  «ВОЗРОЖДЕНИЕ И РАЗВИТИЕ НАРОДНЫХ ПРОМЫСЛОВ И РЕМЕСЕЛ ОРДИНСКОГО МУНИЦИПАЛЬНОГО РАЙОНА  НА 2015-2017 гг.»</dc:title>
  <dc:creator>Дима З.</dc:creator>
  <cp:lastModifiedBy>user</cp:lastModifiedBy>
  <cp:revision>14</cp:revision>
  <dcterms:created xsi:type="dcterms:W3CDTF">2015-11-08T17:10:18Z</dcterms:created>
  <dcterms:modified xsi:type="dcterms:W3CDTF">2017-11-12T20:21:00Z</dcterms:modified>
</cp:coreProperties>
</file>