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257" r:id="rId3"/>
    <p:sldId id="267" r:id="rId4"/>
    <p:sldId id="259" r:id="rId5"/>
    <p:sldId id="266" r:id="rId6"/>
    <p:sldId id="258" r:id="rId7"/>
    <p:sldId id="265" r:id="rId8"/>
    <p:sldId id="260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4124"/>
    <a:srgbClr val="E6C7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23" autoAdjust="0"/>
    <p:restoredTop sz="94660"/>
  </p:normalViewPr>
  <p:slideViewPr>
    <p:cSldViewPr>
      <p:cViewPr varScale="1">
        <p:scale>
          <a:sx n="57" d="100"/>
          <a:sy n="57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0136434997190583"/>
          <c:y val="0"/>
          <c:w val="0.48277543193642136"/>
          <c:h val="0.9165490933120500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Национальности</c:v>
                </c:pt>
              </c:strCache>
            </c:strRef>
          </c:tx>
          <c:dPt>
            <c:idx val="1"/>
            <c:explosion val="1"/>
          </c:dPt>
          <c:cat>
            <c:strRef>
              <c:f>Лист1!$A$2:$A$13</c:f>
              <c:strCache>
                <c:ptCount val="12"/>
                <c:pt idx="0">
                  <c:v>Русские - 82 %</c:v>
                </c:pt>
                <c:pt idx="1">
                  <c:v>Татары - 14 %</c:v>
                </c:pt>
                <c:pt idx="2">
                  <c:v>Коми-пермяки - 1 %</c:v>
                </c:pt>
                <c:pt idx="3">
                  <c:v>Украинцы - 0,3 %</c:v>
                </c:pt>
                <c:pt idx="4">
                  <c:v>Башкиры - 0,23 %</c:v>
                </c:pt>
                <c:pt idx="5">
                  <c:v>Армяне - 0,21 %</c:v>
                </c:pt>
                <c:pt idx="6">
                  <c:v>Грузины - 0,16 %</c:v>
                </c:pt>
                <c:pt idx="7">
                  <c:v>Узбеки - 0,16 %</c:v>
                </c:pt>
                <c:pt idx="8">
                  <c:v>Немцы - 0,13 %</c:v>
                </c:pt>
                <c:pt idx="9">
                  <c:v>Таджики - 0,15 %</c:v>
                </c:pt>
                <c:pt idx="10">
                  <c:v>Чеченцы - 0,06 %</c:v>
                </c:pt>
                <c:pt idx="11">
                  <c:v>другие  - 1,6 %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82</c:v>
                </c:pt>
                <c:pt idx="1">
                  <c:v>14</c:v>
                </c:pt>
                <c:pt idx="2">
                  <c:v>1</c:v>
                </c:pt>
                <c:pt idx="3">
                  <c:v>0.30000000000000016</c:v>
                </c:pt>
                <c:pt idx="4">
                  <c:v>0.23</c:v>
                </c:pt>
                <c:pt idx="5">
                  <c:v>0.21000000000000008</c:v>
                </c:pt>
                <c:pt idx="6">
                  <c:v>0.16</c:v>
                </c:pt>
                <c:pt idx="7">
                  <c:v>0.16</c:v>
                </c:pt>
                <c:pt idx="8">
                  <c:v>0.13</c:v>
                </c:pt>
                <c:pt idx="9">
                  <c:v>0.15000000000000008</c:v>
                </c:pt>
                <c:pt idx="10">
                  <c:v>6.0000000000000026E-2</c:v>
                </c:pt>
                <c:pt idx="11">
                  <c:v>1.6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2049776672652766"/>
          <c:y val="8.2094522111514565E-2"/>
          <c:w val="0.26418059584657211"/>
          <c:h val="0.8234556696961116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2010775452214857"/>
          <c:y val="0.30691133346462357"/>
          <c:w val="0.79440109247385304"/>
          <c:h val="0.65871355693979516"/>
        </c:manualLayout>
      </c:layout>
      <c:lineChart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4.3</c:v>
                </c:pt>
              </c:numCache>
            </c:numRef>
          </c:val>
        </c:ser>
        <c:marker val="1"/>
        <c:axId val="66014592"/>
        <c:axId val="90309760"/>
      </c:lineChart>
      <c:catAx>
        <c:axId val="66014592"/>
        <c:scaling>
          <c:orientation val="minMax"/>
        </c:scaling>
        <c:delete val="1"/>
        <c:axPos val="b"/>
        <c:tickLblPos val="none"/>
        <c:crossAx val="90309760"/>
        <c:crosses val="autoZero"/>
        <c:auto val="1"/>
        <c:lblAlgn val="ctr"/>
        <c:lblOffset val="100"/>
      </c:catAx>
      <c:valAx>
        <c:axId val="90309760"/>
        <c:scaling>
          <c:orientation val="minMax"/>
        </c:scaling>
        <c:delete val="1"/>
        <c:axPos val="l"/>
        <c:majorGridlines/>
        <c:numFmt formatCode="0%" sourceLinked="1"/>
        <c:tickLblPos val="none"/>
        <c:crossAx val="6601459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9.6742812557438065E-2"/>
          <c:y val="1.41297348749965E-2"/>
          <c:w val="0.67388453822679983"/>
          <c:h val="0.81202979668222264"/>
        </c:manualLayout>
      </c:layout>
      <c:lineChart>
        <c:grouping val="percentStacked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marker val="1"/>
        <c:axId val="92426240"/>
        <c:axId val="92427776"/>
      </c:lineChart>
      <c:catAx>
        <c:axId val="92426240"/>
        <c:scaling>
          <c:orientation val="minMax"/>
        </c:scaling>
        <c:delete val="1"/>
        <c:axPos val="b"/>
        <c:tickLblPos val="none"/>
        <c:crossAx val="92427776"/>
        <c:crosses val="autoZero"/>
        <c:auto val="1"/>
        <c:lblAlgn val="ctr"/>
        <c:lblOffset val="100"/>
      </c:catAx>
      <c:valAx>
        <c:axId val="92427776"/>
        <c:scaling>
          <c:orientation val="minMax"/>
        </c:scaling>
        <c:delete val="1"/>
        <c:axPos val="l"/>
        <c:majorGridlines/>
        <c:numFmt formatCode="0%" sourceLinked="1"/>
        <c:tickLblPos val="none"/>
        <c:crossAx val="92426240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5.4782983522208124E-2"/>
          <c:y val="0.1811940268329025"/>
          <c:w val="0.66273424081934262"/>
          <c:h val="0.65864047612381915"/>
        </c:manualLayout>
      </c:layout>
      <c:lineChart>
        <c:grouping val="percentStacked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marker val="1"/>
        <c:axId val="92452352"/>
        <c:axId val="92453888"/>
      </c:lineChart>
      <c:catAx>
        <c:axId val="92452352"/>
        <c:scaling>
          <c:orientation val="minMax"/>
        </c:scaling>
        <c:delete val="1"/>
        <c:axPos val="b"/>
        <c:tickLblPos val="none"/>
        <c:crossAx val="92453888"/>
        <c:crosses val="autoZero"/>
        <c:auto val="1"/>
        <c:lblAlgn val="ctr"/>
        <c:lblOffset val="100"/>
      </c:catAx>
      <c:valAx>
        <c:axId val="92453888"/>
        <c:scaling>
          <c:orientation val="minMax"/>
        </c:scaling>
        <c:delete val="1"/>
        <c:axPos val="l"/>
        <c:majorGridlines/>
        <c:numFmt formatCode="0%" sourceLinked="1"/>
        <c:tickLblPos val="none"/>
        <c:crossAx val="92452352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0.72972</cdr:x>
      <cdr:y>0.00386</cdr:y>
    </cdr:from>
    <cdr:to>
      <cdr:x>0.91886</cdr:x>
      <cdr:y>0.08278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38902" y="17449"/>
          <a:ext cx="164307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Всего – 15932 чел.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0.01425</cdr:x>
      <cdr:y>0.89271</cdr:y>
    </cdr:from>
    <cdr:to>
      <cdr:x>1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3796" y="4160852"/>
          <a:ext cx="8563004" cy="5000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0.02422</cdr:x>
      <cdr:y>0.88045</cdr:y>
    </cdr:from>
    <cdr:to>
      <cdr:x>1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14317" y="4286280"/>
          <a:ext cx="8634439" cy="5572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В целом другие национальности составляют </a:t>
          </a:r>
          <a:r>
            <a:rPr lang="ru-RU" sz="1400" b="1" dirty="0" smtClean="0"/>
            <a:t>1,6 % от населения</a:t>
          </a:r>
          <a:r>
            <a:rPr lang="ru-RU" sz="1200" dirty="0" smtClean="0"/>
            <a:t> (молдаване, удмурты, чуваши, мордва, марийцы, лезгины, </a:t>
          </a:r>
        </a:p>
        <a:p xmlns:a="http://schemas.openxmlformats.org/drawingml/2006/main">
          <a:r>
            <a:rPr lang="ru-RU" sz="1200" dirty="0" smtClean="0"/>
            <a:t>азербайджанцы, китайцы, литовцы, карелы, осетины, казахи, туркмены)</a:t>
          </a:r>
          <a:endParaRPr lang="ru-RU" sz="12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0.11983</cdr:x>
      <cdr:y>0.14063</cdr:y>
    </cdr:from>
    <cdr:to>
      <cdr:x>0.12019</cdr:x>
      <cdr:y>0.94923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 rot="5400000">
          <a:off x="-1070695" y="2213703"/>
          <a:ext cx="3286148" cy="174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</cdr:x>
      <cdr:y>0.23127</cdr:y>
    </cdr:from>
    <cdr:to>
      <cdr:x>0.14828</cdr:x>
      <cdr:y>0.30158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-142844" y="857256"/>
          <a:ext cx="707202" cy="2606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b="1" dirty="0" err="1" smtClean="0"/>
            <a:t>СуммаТЫС</a:t>
          </a:r>
          <a:r>
            <a:rPr lang="ru-RU" sz="1200" b="1" dirty="0" smtClean="0"/>
            <a:t>. РУБ.</a:t>
          </a:r>
          <a:endParaRPr lang="ru-RU" sz="1200" b="1" dirty="0" smtClean="0"/>
        </a:p>
      </cdr:txBody>
    </cdr:sp>
  </cdr:relSizeAnchor>
  <cdr:relSizeAnchor xmlns:cdr="http://schemas.openxmlformats.org/drawingml/2006/chartDrawing">
    <cdr:from>
      <cdr:x>0.91369</cdr:x>
      <cdr:y>0.89649</cdr:y>
    </cdr:from>
    <cdr:to>
      <cdr:x>0.99831</cdr:x>
      <cdr:y>0.96525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357719" y="3643338"/>
          <a:ext cx="403580" cy="2794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Год</a:t>
          </a:r>
        </a:p>
      </cdr:txBody>
    </cdr:sp>
  </cdr:relSizeAnchor>
  <cdr:relSizeAnchor xmlns:cdr="http://schemas.openxmlformats.org/drawingml/2006/chartDrawing">
    <cdr:from>
      <cdr:x>0.16476</cdr:x>
      <cdr:y>0.91407</cdr:y>
    </cdr:from>
    <cdr:to>
      <cdr:x>0.35649</cdr:x>
      <cdr:y>0.96525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785819" y="3714776"/>
          <a:ext cx="914400" cy="2079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2018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0.43438</cdr:x>
      <cdr:y>0.91407</cdr:y>
    </cdr:from>
    <cdr:to>
      <cdr:x>0.6261</cdr:x>
      <cdr:y>0.96525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071703" y="3714776"/>
          <a:ext cx="914400" cy="2079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2019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0.73395</cdr:x>
      <cdr:y>0.91407</cdr:y>
    </cdr:from>
    <cdr:to>
      <cdr:x>0.92567</cdr:x>
      <cdr:y>0.96525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500463" y="3714776"/>
          <a:ext cx="914400" cy="2079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2020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0.55769</cdr:y>
    </cdr:from>
    <cdr:to>
      <cdr:x>0.13481</cdr:x>
      <cdr:y>0.62801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0" y="2071702"/>
          <a:ext cx="664507" cy="2612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296,00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</cdr:x>
      <cdr:y>0.38462</cdr:y>
    </cdr:from>
    <cdr:to>
      <cdr:x>0.11594</cdr:x>
      <cdr:y>0.45494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0" y="1428760"/>
          <a:ext cx="571494" cy="2612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445,00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0.43438</cdr:x>
      <cdr:y>0.40385</cdr:y>
    </cdr:from>
    <cdr:to>
      <cdr:x>0.56918</cdr:x>
      <cdr:y>0.8969</cdr:y>
    </cdr:to>
    <cdr:sp macro="" textlink="">
      <cdr:nvSpPr>
        <cdr:cNvPr id="14" name="Прямоугольник 13"/>
        <cdr:cNvSpPr/>
      </cdr:nvSpPr>
      <cdr:spPr>
        <a:xfrm xmlns:a="http://schemas.openxmlformats.org/drawingml/2006/main">
          <a:off x="2141155" y="1500198"/>
          <a:ext cx="664460" cy="1831585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0.11983</cdr:x>
      <cdr:y>0.9636</cdr:y>
    </cdr:from>
    <cdr:to>
      <cdr:x>0.98858</cdr:x>
      <cdr:y>0.96403</cdr:y>
    </cdr:to>
    <cdr:sp macro="" textlink="">
      <cdr:nvSpPr>
        <cdr:cNvPr id="17" name="Прямая соединительная линия 16"/>
        <cdr:cNvSpPr/>
      </cdr:nvSpPr>
      <cdr:spPr>
        <a:xfrm xmlns:a="http://schemas.openxmlformats.org/drawingml/2006/main">
          <a:off x="571504" y="3571900"/>
          <a:ext cx="4143404" cy="158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0.17974</cdr:x>
      <cdr:y>0.59615</cdr:y>
    </cdr:from>
    <cdr:to>
      <cdr:x>0.26961</cdr:x>
      <cdr:y>0.90579</cdr:y>
    </cdr:to>
    <cdr:sp macro="" textlink="">
      <cdr:nvSpPr>
        <cdr:cNvPr id="18" name="Прямоугольник 17"/>
        <cdr:cNvSpPr/>
      </cdr:nvSpPr>
      <cdr:spPr>
        <a:xfrm xmlns:a="http://schemas.openxmlformats.org/drawingml/2006/main">
          <a:off x="885978" y="2214578"/>
          <a:ext cx="442990" cy="1150229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0.73395</cdr:x>
      <cdr:y>0.59615</cdr:y>
    </cdr:from>
    <cdr:to>
      <cdr:x>0.82382</cdr:x>
      <cdr:y>0.90579</cdr:y>
    </cdr:to>
    <cdr:sp macro="" textlink="">
      <cdr:nvSpPr>
        <cdr:cNvPr id="19" name="Прямоугольник 18"/>
        <cdr:cNvSpPr/>
      </cdr:nvSpPr>
      <cdr:spPr>
        <a:xfrm xmlns:a="http://schemas.openxmlformats.org/drawingml/2006/main">
          <a:off x="3617802" y="2214578"/>
          <a:ext cx="442990" cy="1150229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0.09565</cdr:x>
      <cdr:y>0.13846</cdr:y>
    </cdr:from>
    <cdr:to>
      <cdr:x>0.09604</cdr:x>
      <cdr:y>0.96464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 rot="5400000">
          <a:off x="-1130751" y="2559511"/>
          <a:ext cx="3836342" cy="320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0.03571</cdr:x>
      <cdr:y>0.9668</cdr:y>
    </cdr:from>
    <cdr:to>
      <cdr:x>0.96429</cdr:x>
      <cdr:y>0.96719</cdr:y>
    </cdr:to>
    <cdr:sp macro="" textlink="">
      <cdr:nvSpPr>
        <cdr:cNvPr id="9" name="Прямая соединительная линия 8"/>
        <cdr:cNvSpPr/>
      </cdr:nvSpPr>
      <cdr:spPr>
        <a:xfrm xmlns:a="http://schemas.openxmlformats.org/drawingml/2006/main">
          <a:off x="142876" y="3929090"/>
          <a:ext cx="3714776" cy="158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0.825</cdr:x>
      <cdr:y>0.75385</cdr:y>
    </cdr:from>
    <cdr:to>
      <cdr:x>1</cdr:x>
      <cdr:y>0.8226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571900" y="3500462"/>
          <a:ext cx="700086" cy="3192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0.02459</cdr:x>
      <cdr:y>0.70769</cdr:y>
    </cdr:from>
    <cdr:to>
      <cdr:x>0.09416</cdr:x>
      <cdr:y>0.76923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14282" y="3286148"/>
          <a:ext cx="606331" cy="2857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90,00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0.01639</cdr:x>
      <cdr:y>0.49231</cdr:y>
    </cdr:from>
    <cdr:to>
      <cdr:x>0.10335</cdr:x>
      <cdr:y>0.53847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42844" y="2286016"/>
          <a:ext cx="757891" cy="2143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355,00</a:t>
          </a:r>
        </a:p>
      </cdr:txBody>
    </cdr:sp>
  </cdr:relSizeAnchor>
  <cdr:relSizeAnchor xmlns:cdr="http://schemas.openxmlformats.org/drawingml/2006/chartDrawing">
    <cdr:from>
      <cdr:x>0.10435</cdr:x>
      <cdr:y>0.83077</cdr:y>
    </cdr:from>
    <cdr:to>
      <cdr:x>0.38659</cdr:x>
      <cdr:y>0.96923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857256" y="3857652"/>
          <a:ext cx="2318706" cy="6429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Укрепление гражданского единства</a:t>
          </a:r>
        </a:p>
        <a:p xmlns:a="http://schemas.openxmlformats.org/drawingml/2006/main">
          <a:r>
            <a:rPr lang="ru-RU" sz="1200" dirty="0"/>
            <a:t>и</a:t>
          </a:r>
          <a:r>
            <a:rPr lang="ru-RU" sz="1200" dirty="0" smtClean="0"/>
            <a:t> гармонизация межнациональных</a:t>
          </a:r>
        </a:p>
        <a:p xmlns:a="http://schemas.openxmlformats.org/drawingml/2006/main">
          <a:r>
            <a:rPr lang="ru-RU" sz="1200" dirty="0" smtClean="0"/>
            <a:t>отношений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0.40164</cdr:x>
      <cdr:y>0.83077</cdr:y>
    </cdr:from>
    <cdr:to>
      <cdr:x>0.55492</cdr:x>
      <cdr:y>0.89231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500430" y="3857652"/>
          <a:ext cx="1335898" cy="2857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Развитие политической и </a:t>
          </a:r>
        </a:p>
        <a:p xmlns:a="http://schemas.openxmlformats.org/drawingml/2006/main">
          <a:r>
            <a:rPr lang="ru-RU" sz="1200" dirty="0"/>
            <a:t>п</a:t>
          </a:r>
          <a:r>
            <a:rPr lang="ru-RU" sz="1200" dirty="0" smtClean="0"/>
            <a:t>равовой культуры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0.07826</cdr:x>
      <cdr:y>0.50769</cdr:y>
    </cdr:from>
    <cdr:to>
      <cdr:x>0.14783</cdr:x>
      <cdr:y>0.55385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642942" y="2357454"/>
          <a:ext cx="571504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200" dirty="0"/>
        </a:p>
      </cdr:txBody>
    </cdr:sp>
  </cdr:relSizeAnchor>
  <cdr:relSizeAnchor xmlns:cdr="http://schemas.openxmlformats.org/drawingml/2006/chartDrawing">
    <cdr:from>
      <cdr:x>0.02459</cdr:x>
      <cdr:y>0.6</cdr:y>
    </cdr:from>
    <cdr:to>
      <cdr:x>0.11155</cdr:x>
      <cdr:y>0.66154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214282" y="2786082"/>
          <a:ext cx="757891" cy="2857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206,00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0.13043</cdr:x>
      <cdr:y>0.63077</cdr:y>
    </cdr:from>
    <cdr:to>
      <cdr:x>0.16521</cdr:x>
      <cdr:y>0.81538</cdr:y>
    </cdr:to>
    <cdr:sp macro="" textlink="">
      <cdr:nvSpPr>
        <cdr:cNvPr id="20" name="Прямоугольник 19"/>
        <cdr:cNvSpPr/>
      </cdr:nvSpPr>
      <cdr:spPr>
        <a:xfrm xmlns:a="http://schemas.openxmlformats.org/drawingml/2006/main">
          <a:off x="1136750" y="2928958"/>
          <a:ext cx="303122" cy="85723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wordArtVert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chemeClr val="tx1"/>
              </a:solidFill>
            </a:rPr>
            <a:t>2018</a:t>
          </a:r>
          <a:endParaRPr lang="ru-RU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0.1913</cdr:x>
      <cdr:y>0.52308</cdr:y>
    </cdr:from>
    <cdr:to>
      <cdr:x>0.22609</cdr:x>
      <cdr:y>0.81538</cdr:y>
    </cdr:to>
    <cdr:sp macro="" textlink="">
      <cdr:nvSpPr>
        <cdr:cNvPr id="21" name="Прямоугольник 20"/>
        <cdr:cNvSpPr/>
      </cdr:nvSpPr>
      <cdr:spPr>
        <a:xfrm xmlns:a="http://schemas.openxmlformats.org/drawingml/2006/main">
          <a:off x="1667257" y="2428892"/>
          <a:ext cx="303209" cy="135730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wordArtVert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chemeClr val="tx1"/>
              </a:solidFill>
            </a:rPr>
            <a:t>2019</a:t>
          </a:r>
          <a:endParaRPr lang="ru-RU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0.25217</cdr:x>
      <cdr:y>0.63077</cdr:y>
    </cdr:from>
    <cdr:to>
      <cdr:x>0.28695</cdr:x>
      <cdr:y>0.81538</cdr:y>
    </cdr:to>
    <cdr:sp macro="" textlink="">
      <cdr:nvSpPr>
        <cdr:cNvPr id="22" name="Прямоугольник 21"/>
        <cdr:cNvSpPr/>
      </cdr:nvSpPr>
      <cdr:spPr>
        <a:xfrm xmlns:a="http://schemas.openxmlformats.org/drawingml/2006/main">
          <a:off x="2197763" y="2928958"/>
          <a:ext cx="303122" cy="85723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wordArtVert"/>
        <a:lstStyle xmlns:a="http://schemas.openxmlformats.org/drawingml/2006/main"/>
        <a:p xmlns:a="http://schemas.openxmlformats.org/drawingml/2006/main">
          <a:pPr algn="l"/>
          <a:r>
            <a:rPr lang="ru-RU" sz="1200" b="1" dirty="0" smtClean="0">
              <a:solidFill>
                <a:schemeClr val="tx1"/>
              </a:solidFill>
            </a:rPr>
            <a:t>2020</a:t>
          </a:r>
          <a:endParaRPr lang="ru-RU" sz="12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0.42623</cdr:x>
      <cdr:y>0.73846</cdr:y>
    </cdr:from>
    <cdr:to>
      <cdr:x>0.46101</cdr:x>
      <cdr:y>0.81538</cdr:y>
    </cdr:to>
    <cdr:sp macro="" textlink="">
      <cdr:nvSpPr>
        <cdr:cNvPr id="23" name="Прямоугольник 22"/>
        <cdr:cNvSpPr/>
      </cdr:nvSpPr>
      <cdr:spPr>
        <a:xfrm xmlns:a="http://schemas.openxmlformats.org/drawingml/2006/main">
          <a:off x="3714767" y="3429024"/>
          <a:ext cx="303121" cy="35716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wordArtVert"/>
        <a:lstStyle xmlns:a="http://schemas.openxmlformats.org/drawingml/2006/main"/>
        <a:p xmlns:a="http://schemas.openxmlformats.org/drawingml/2006/main">
          <a:endParaRPr lang="ru-RU" sz="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0.47541</cdr:x>
      <cdr:y>0.73846</cdr:y>
    </cdr:from>
    <cdr:to>
      <cdr:x>0.5102</cdr:x>
      <cdr:y>0.81538</cdr:y>
    </cdr:to>
    <cdr:sp macro="" textlink="">
      <cdr:nvSpPr>
        <cdr:cNvPr id="24" name="Прямоугольник 23"/>
        <cdr:cNvSpPr/>
      </cdr:nvSpPr>
      <cdr:spPr>
        <a:xfrm xmlns:a="http://schemas.openxmlformats.org/drawingml/2006/main">
          <a:off x="4143390" y="3429024"/>
          <a:ext cx="303209" cy="35716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wordArtVert"/>
        <a:lstStyle xmlns:a="http://schemas.openxmlformats.org/drawingml/2006/main"/>
        <a:p xmlns:a="http://schemas.openxmlformats.org/drawingml/2006/main">
          <a:endParaRPr lang="ru-RU" sz="9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0.52459</cdr:x>
      <cdr:y>0.73846</cdr:y>
    </cdr:from>
    <cdr:to>
      <cdr:x>0.55937</cdr:x>
      <cdr:y>0.81538</cdr:y>
    </cdr:to>
    <cdr:sp macro="" textlink="">
      <cdr:nvSpPr>
        <cdr:cNvPr id="25" name="Прямоугольник 24"/>
        <cdr:cNvSpPr/>
      </cdr:nvSpPr>
      <cdr:spPr>
        <a:xfrm xmlns:a="http://schemas.openxmlformats.org/drawingml/2006/main">
          <a:off x="4572014" y="3429024"/>
          <a:ext cx="303122" cy="35716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wordArtVert"/>
        <a:lstStyle xmlns:a="http://schemas.openxmlformats.org/drawingml/2006/main"/>
        <a:p xmlns:a="http://schemas.openxmlformats.org/drawingml/2006/main">
          <a:endParaRPr lang="ru-RU" sz="9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0.84348</cdr:x>
      <cdr:y>0.89231</cdr:y>
    </cdr:from>
    <cdr:to>
      <cdr:x>0.95478</cdr:x>
      <cdr:y>0.96615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6929486" y="4143404"/>
          <a:ext cx="914400" cy="3428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0.01639</cdr:x>
      <cdr:y>0.53846</cdr:y>
    </cdr:from>
    <cdr:to>
      <cdr:x>0.10335</cdr:x>
      <cdr:y>0.6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142844" y="2500330"/>
          <a:ext cx="757891" cy="2857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270,00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0.01739</cdr:x>
      <cdr:y>0.12308</cdr:y>
    </cdr:from>
    <cdr:to>
      <cdr:x>0.10435</cdr:x>
      <cdr:y>0.18462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142876" y="571504"/>
          <a:ext cx="714408" cy="2857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767,00  тыс. Руб.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0.07826</cdr:x>
      <cdr:y>0</cdr:y>
    </cdr:from>
    <cdr:to>
      <cdr:x>0.18956</cdr:x>
      <cdr:y>0.19692</cdr:y>
    </cdr:to>
    <cdr:sp macro="" textlink="">
      <cdr:nvSpPr>
        <cdr:cNvPr id="29" name="TextBox 28"/>
        <cdr:cNvSpPr txBox="1"/>
      </cdr:nvSpPr>
      <cdr:spPr>
        <a:xfrm xmlns:a="http://schemas.openxmlformats.org/drawingml/2006/main">
          <a:off x="642942" y="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0.11304</cdr:x>
      <cdr:y>0.04615</cdr:y>
    </cdr:from>
    <cdr:to>
      <cdr:x>0.22435</cdr:x>
      <cdr:y>0.24308</cdr:y>
    </cdr:to>
    <cdr:sp macro="" textlink="">
      <cdr:nvSpPr>
        <cdr:cNvPr id="30" name="TextBox 29"/>
        <cdr:cNvSpPr txBox="1"/>
      </cdr:nvSpPr>
      <cdr:spPr>
        <a:xfrm xmlns:a="http://schemas.openxmlformats.org/drawingml/2006/main">
          <a:off x="928694" y="21431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0.57377</cdr:x>
      <cdr:y>0.58462</cdr:y>
    </cdr:from>
    <cdr:to>
      <cdr:x>0.60855</cdr:x>
      <cdr:y>0.81538</cdr:y>
    </cdr:to>
    <cdr:sp macro="" textlink="">
      <cdr:nvSpPr>
        <cdr:cNvPr id="32" name="Прямоугольник 31"/>
        <cdr:cNvSpPr/>
      </cdr:nvSpPr>
      <cdr:spPr>
        <a:xfrm xmlns:a="http://schemas.openxmlformats.org/drawingml/2006/main">
          <a:off x="5000637" y="2714644"/>
          <a:ext cx="303122" cy="1071549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0.31304</cdr:x>
      <cdr:y>0.15385</cdr:y>
    </cdr:from>
    <cdr:to>
      <cdr:x>0.34782</cdr:x>
      <cdr:y>0.81538</cdr:y>
    </cdr:to>
    <cdr:sp macro="" textlink="">
      <cdr:nvSpPr>
        <cdr:cNvPr id="33" name="Прямоугольник 32"/>
        <cdr:cNvSpPr/>
      </cdr:nvSpPr>
      <cdr:spPr>
        <a:xfrm xmlns:a="http://schemas.openxmlformats.org/drawingml/2006/main">
          <a:off x="2728270" y="714380"/>
          <a:ext cx="303122" cy="3071813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0.67213</cdr:x>
      <cdr:y>0.01538</cdr:y>
    </cdr:from>
    <cdr:to>
      <cdr:x>0.71561</cdr:x>
      <cdr:y>0.83077</cdr:y>
    </cdr:to>
    <cdr:sp macro="" textlink="">
      <cdr:nvSpPr>
        <cdr:cNvPr id="34" name="Прямоугольник 33"/>
        <cdr:cNvSpPr/>
      </cdr:nvSpPr>
      <cdr:spPr>
        <a:xfrm xmlns:a="http://schemas.openxmlformats.org/drawingml/2006/main">
          <a:off x="5857884" y="71438"/>
          <a:ext cx="378930" cy="3786214"/>
        </a:xfrm>
        <a:prstGeom xmlns:a="http://schemas.openxmlformats.org/drawingml/2006/main" prst="rect">
          <a:avLst/>
        </a:prstGeom>
        <a:solidFill xmlns:a="http://schemas.openxmlformats.org/drawingml/2006/main">
          <a:srgbClr val="AC4124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</cdr:y>
    </cdr:from>
    <cdr:to>
      <cdr:x>0.09565</cdr:x>
      <cdr:y>0.06154</cdr:y>
    </cdr:to>
    <cdr:sp macro="" textlink="">
      <cdr:nvSpPr>
        <cdr:cNvPr id="35" name="TextBox 34"/>
        <cdr:cNvSpPr txBox="1"/>
      </cdr:nvSpPr>
      <cdr:spPr>
        <a:xfrm xmlns:a="http://schemas.openxmlformats.org/drawingml/2006/main">
          <a:off x="0" y="0"/>
          <a:ext cx="785818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1037,00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0.79508</cdr:x>
      <cdr:y>0.01538</cdr:y>
    </cdr:from>
    <cdr:to>
      <cdr:x>0.86465</cdr:x>
      <cdr:y>0.06154</cdr:y>
    </cdr:to>
    <cdr:sp macro="" textlink="">
      <cdr:nvSpPr>
        <cdr:cNvPr id="36" name="Прямоугольник 35"/>
        <cdr:cNvSpPr/>
      </cdr:nvSpPr>
      <cdr:spPr>
        <a:xfrm xmlns:a="http://schemas.openxmlformats.org/drawingml/2006/main">
          <a:off x="6929454" y="71438"/>
          <a:ext cx="606289" cy="21431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0.79508</cdr:x>
      <cdr:y>0.12308</cdr:y>
    </cdr:from>
    <cdr:to>
      <cdr:x>0.86465</cdr:x>
      <cdr:y>0.16923</cdr:y>
    </cdr:to>
    <cdr:sp macro="" textlink="">
      <cdr:nvSpPr>
        <cdr:cNvPr id="37" name="Прямоугольник 36"/>
        <cdr:cNvSpPr/>
      </cdr:nvSpPr>
      <cdr:spPr>
        <a:xfrm xmlns:a="http://schemas.openxmlformats.org/drawingml/2006/main">
          <a:off x="6929454" y="571504"/>
          <a:ext cx="606289" cy="214314"/>
        </a:xfrm>
        <a:prstGeom xmlns:a="http://schemas.openxmlformats.org/drawingml/2006/main" prst="rect">
          <a:avLst/>
        </a:prstGeom>
        <a:solidFill xmlns:a="http://schemas.openxmlformats.org/drawingml/2006/main">
          <a:srgbClr val="AC4124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0.89508</cdr:x>
      <cdr:y>0</cdr:y>
    </cdr:from>
    <cdr:to>
      <cdr:x>1</cdr:x>
      <cdr:y>0.07692</cdr:y>
    </cdr:to>
    <cdr:sp macro="" textlink="">
      <cdr:nvSpPr>
        <cdr:cNvPr id="38" name="TextBox 37"/>
        <cdr:cNvSpPr txBox="1"/>
      </cdr:nvSpPr>
      <cdr:spPr>
        <a:xfrm xmlns:a="http://schemas.openxmlformats.org/drawingml/2006/main">
          <a:off x="8072462" y="-142876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0.86885</cdr:x>
      <cdr:y>0</cdr:y>
    </cdr:from>
    <cdr:to>
      <cdr:x>0.97377</cdr:x>
      <cdr:y>0.06154</cdr:y>
    </cdr:to>
    <cdr:sp macro="" textlink="">
      <cdr:nvSpPr>
        <cdr:cNvPr id="39" name="TextBox 38"/>
        <cdr:cNvSpPr txBox="1"/>
      </cdr:nvSpPr>
      <cdr:spPr>
        <a:xfrm xmlns:a="http://schemas.openxmlformats.org/drawingml/2006/main">
          <a:off x="7572396" y="0"/>
          <a:ext cx="91440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Итого по </a:t>
          </a:r>
          <a:endParaRPr lang="ru-RU" dirty="0"/>
        </a:p>
        <a:p xmlns:a="http://schemas.openxmlformats.org/drawingml/2006/main">
          <a:r>
            <a:rPr lang="ru-RU" sz="1100" dirty="0" smtClean="0"/>
            <a:t>подпрограммам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0.86885</cdr:x>
      <cdr:y>0.12308</cdr:y>
    </cdr:from>
    <cdr:to>
      <cdr:x>0.97377</cdr:x>
      <cdr:y>0.18462</cdr:y>
    </cdr:to>
    <cdr:sp macro="" textlink="">
      <cdr:nvSpPr>
        <cdr:cNvPr id="40" name="TextBox 39"/>
        <cdr:cNvSpPr txBox="1"/>
      </cdr:nvSpPr>
      <cdr:spPr>
        <a:xfrm xmlns:a="http://schemas.openxmlformats.org/drawingml/2006/main">
          <a:off x="7572396" y="571504"/>
          <a:ext cx="91440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Всего по программе</a:t>
          </a:r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0.05833</cdr:x>
      <cdr:y>0.12308</cdr:y>
    </cdr:from>
    <cdr:to>
      <cdr:x>0.05872</cdr:x>
      <cdr:y>0.94926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 rot="5400000">
          <a:off x="-1416433" y="2488003"/>
          <a:ext cx="3836342" cy="334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0.03571</cdr:x>
      <cdr:y>0.9668</cdr:y>
    </cdr:from>
    <cdr:to>
      <cdr:x>0.96429</cdr:x>
      <cdr:y>0.96719</cdr:y>
    </cdr:to>
    <cdr:sp macro="" textlink="">
      <cdr:nvSpPr>
        <cdr:cNvPr id="9" name="Прямая соединительная линия 8"/>
        <cdr:cNvSpPr/>
      </cdr:nvSpPr>
      <cdr:spPr>
        <a:xfrm xmlns:a="http://schemas.openxmlformats.org/drawingml/2006/main">
          <a:off x="142876" y="3929090"/>
          <a:ext cx="3714776" cy="158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0.825</cdr:x>
      <cdr:y>0.75385</cdr:y>
    </cdr:from>
    <cdr:to>
      <cdr:x>1</cdr:x>
      <cdr:y>0.8226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571900" y="3500462"/>
          <a:ext cx="700086" cy="3192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0.73611</cdr:y>
    </cdr:from>
    <cdr:to>
      <cdr:x>0.06957</cdr:x>
      <cdr:y>0.77778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-142876" y="3786214"/>
          <a:ext cx="601363" cy="214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80,00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0.59722</cdr:y>
    </cdr:from>
    <cdr:to>
      <cdr:x>0.08696</cdr:x>
      <cdr:y>0.64338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0" y="3071834"/>
          <a:ext cx="751682" cy="2374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245,00</a:t>
          </a:r>
        </a:p>
      </cdr:txBody>
    </cdr:sp>
  </cdr:relSizeAnchor>
  <cdr:relSizeAnchor xmlns:cdr="http://schemas.openxmlformats.org/drawingml/2006/chartDrawing">
    <cdr:from>
      <cdr:x>0.075</cdr:x>
      <cdr:y>0.83385</cdr:y>
    </cdr:from>
    <cdr:to>
      <cdr:x>0.26413</cdr:x>
      <cdr:y>1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42942" y="4143404"/>
          <a:ext cx="1621300" cy="8189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Региональный </a:t>
          </a:r>
          <a:endParaRPr lang="ru-RU" sz="1100" b="1" dirty="0" smtClean="0"/>
        </a:p>
        <a:p xmlns:a="http://schemas.openxmlformats.org/drawingml/2006/main">
          <a:r>
            <a:rPr lang="ru-RU" dirty="0" smtClean="0"/>
            <a:t>Фестиваль </a:t>
          </a:r>
        </a:p>
        <a:p xmlns:a="http://schemas.openxmlformats.org/drawingml/2006/main">
          <a:r>
            <a:rPr lang="ru-RU" dirty="0" err="1" smtClean="0"/>
            <a:t>Сылвенско-иренских</a:t>
          </a:r>
          <a:endParaRPr lang="ru-RU" dirty="0" smtClean="0"/>
        </a:p>
        <a:p xmlns:a="http://schemas.openxmlformats.org/drawingml/2006/main">
          <a:r>
            <a:rPr lang="ru-RU" dirty="0" smtClean="0"/>
            <a:t> татар «</a:t>
          </a:r>
          <a:r>
            <a:rPr lang="ru-RU" dirty="0" err="1" smtClean="0"/>
            <a:t>Ирен</a:t>
          </a:r>
          <a:r>
            <a:rPr lang="ru-RU" dirty="0" smtClean="0"/>
            <a:t> </a:t>
          </a:r>
          <a:r>
            <a:rPr lang="ru-RU" dirty="0" err="1" smtClean="0"/>
            <a:t>моннары</a:t>
          </a:r>
          <a:r>
            <a:rPr lang="ru-RU" dirty="0" smtClean="0"/>
            <a:t>»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0.35</cdr:x>
      <cdr:y>0.84722</cdr:y>
    </cdr:from>
    <cdr:to>
      <cdr:x>0.50328</cdr:x>
      <cdr:y>0.90876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000396" y="4357718"/>
          <a:ext cx="1314002" cy="3165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Сабантуй 2017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0.00833</cdr:x>
      <cdr:y>0.08333</cdr:y>
    </cdr:from>
    <cdr:to>
      <cdr:x>0.06004</cdr:x>
      <cdr:y>0.12949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71438" y="428628"/>
          <a:ext cx="443287" cy="237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b="1" dirty="0" smtClean="0"/>
            <a:t>ТЫС. РУБ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</cdr:x>
      <cdr:y>0.70833</cdr:y>
    </cdr:from>
    <cdr:to>
      <cdr:x>0.06957</cdr:x>
      <cdr:y>0.75449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0" y="3643338"/>
          <a:ext cx="601363" cy="2374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84,135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</cdr:x>
      <cdr:y>0.625</cdr:y>
    </cdr:from>
    <cdr:to>
      <cdr:x>0.08696</cdr:x>
      <cdr:y>0.68654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0" y="3214710"/>
          <a:ext cx="751682" cy="3165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196,315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0.1</cdr:x>
      <cdr:y>0.75</cdr:y>
    </cdr:from>
    <cdr:to>
      <cdr:x>0.13478</cdr:x>
      <cdr:y>0.83077</cdr:y>
    </cdr:to>
    <cdr:sp macro="" textlink="">
      <cdr:nvSpPr>
        <cdr:cNvPr id="20" name="Прямоугольник 19"/>
        <cdr:cNvSpPr/>
      </cdr:nvSpPr>
      <cdr:spPr>
        <a:xfrm xmlns:a="http://schemas.openxmlformats.org/drawingml/2006/main">
          <a:off x="864400" y="3857652"/>
          <a:ext cx="300638" cy="415443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0.14167</cdr:x>
      <cdr:y>0.73611</cdr:y>
    </cdr:from>
    <cdr:to>
      <cdr:x>0.17646</cdr:x>
      <cdr:y>0.83077</cdr:y>
    </cdr:to>
    <cdr:sp macro="" textlink="">
      <cdr:nvSpPr>
        <cdr:cNvPr id="21" name="Прямоугольник 20"/>
        <cdr:cNvSpPr/>
      </cdr:nvSpPr>
      <cdr:spPr>
        <a:xfrm xmlns:a="http://schemas.openxmlformats.org/drawingml/2006/main">
          <a:off x="1224595" y="3786214"/>
          <a:ext cx="300725" cy="48688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0.18182</cdr:x>
      <cdr:y>0.68056</cdr:y>
    </cdr:from>
    <cdr:to>
      <cdr:x>0.2166</cdr:x>
      <cdr:y>0.83076</cdr:y>
    </cdr:to>
    <cdr:sp macro="" textlink="">
      <cdr:nvSpPr>
        <cdr:cNvPr id="22" name="Прямоугольник 21"/>
        <cdr:cNvSpPr/>
      </cdr:nvSpPr>
      <cdr:spPr>
        <a:xfrm xmlns:a="http://schemas.openxmlformats.org/drawingml/2006/main">
          <a:off x="1571636" y="3500462"/>
          <a:ext cx="300638" cy="77258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vert"/>
        <a:lstStyle xmlns:a="http://schemas.openxmlformats.org/drawingml/2006/main"/>
        <a:p xmlns:a="http://schemas.openxmlformats.org/drawingml/2006/main">
          <a:pPr algn="ctr"/>
          <a:endParaRPr lang="ru-RU" sz="16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0.35</cdr:x>
      <cdr:y>0.65278</cdr:y>
    </cdr:from>
    <cdr:to>
      <cdr:x>0.38478</cdr:x>
      <cdr:y>0.83077</cdr:y>
    </cdr:to>
    <cdr:sp macro="" textlink="">
      <cdr:nvSpPr>
        <cdr:cNvPr id="23" name="Прямоугольник 22"/>
        <cdr:cNvSpPr/>
      </cdr:nvSpPr>
      <cdr:spPr>
        <a:xfrm xmlns:a="http://schemas.openxmlformats.org/drawingml/2006/main">
          <a:off x="3025399" y="3357586"/>
          <a:ext cx="300639" cy="91550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</cdr:x>
      <cdr:y>0.625</cdr:y>
    </cdr:from>
    <cdr:to>
      <cdr:x>0.43479</cdr:x>
      <cdr:y>0.83076</cdr:y>
    </cdr:to>
    <cdr:sp macro="" textlink="">
      <cdr:nvSpPr>
        <cdr:cNvPr id="24" name="Прямоугольник 23"/>
        <cdr:cNvSpPr/>
      </cdr:nvSpPr>
      <cdr:spPr>
        <a:xfrm xmlns:a="http://schemas.openxmlformats.org/drawingml/2006/main">
          <a:off x="3457599" y="3214710"/>
          <a:ext cx="300725" cy="105833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0.45</cdr:x>
      <cdr:y>0.48611</cdr:y>
    </cdr:from>
    <cdr:to>
      <cdr:x>0.48478</cdr:x>
      <cdr:y>0.83076</cdr:y>
    </cdr:to>
    <cdr:sp macro="" textlink="">
      <cdr:nvSpPr>
        <cdr:cNvPr id="25" name="Прямоугольник 24"/>
        <cdr:cNvSpPr/>
      </cdr:nvSpPr>
      <cdr:spPr>
        <a:xfrm xmlns:a="http://schemas.openxmlformats.org/drawingml/2006/main">
          <a:off x="3889799" y="2500330"/>
          <a:ext cx="300638" cy="177271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0.84348</cdr:x>
      <cdr:y>0.89231</cdr:y>
    </cdr:from>
    <cdr:to>
      <cdr:x>0.95478</cdr:x>
      <cdr:y>0.96615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6929486" y="4143404"/>
          <a:ext cx="914400" cy="3428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2017 год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</cdr:x>
      <cdr:y>0.65278</cdr:y>
    </cdr:from>
    <cdr:to>
      <cdr:x>0.06667</cdr:x>
      <cdr:y>0.71432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0" y="3357586"/>
          <a:ext cx="576295" cy="3165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164,135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</cdr:x>
      <cdr:y>0.45833</cdr:y>
    </cdr:from>
    <cdr:to>
      <cdr:x>0.08696</cdr:x>
      <cdr:y>0.51987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0" y="2357454"/>
          <a:ext cx="751682" cy="3165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441,315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0.075</cdr:x>
      <cdr:y>0</cdr:y>
    </cdr:from>
    <cdr:to>
      <cdr:x>0.1863</cdr:x>
      <cdr:y>0.19692</cdr:y>
    </cdr:to>
    <cdr:sp macro="" textlink="">
      <cdr:nvSpPr>
        <cdr:cNvPr id="29" name="TextBox 28"/>
        <cdr:cNvSpPr txBox="1"/>
      </cdr:nvSpPr>
      <cdr:spPr>
        <a:xfrm xmlns:a="http://schemas.openxmlformats.org/drawingml/2006/main">
          <a:off x="642942" y="0"/>
          <a:ext cx="954125" cy="9143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0.04615</cdr:y>
    </cdr:from>
    <cdr:to>
      <cdr:x>0.11131</cdr:x>
      <cdr:y>0.24308</cdr:y>
    </cdr:to>
    <cdr:sp macro="" textlink="">
      <cdr:nvSpPr>
        <cdr:cNvPr id="30" name="TextBox 29"/>
        <cdr:cNvSpPr txBox="1"/>
      </cdr:nvSpPr>
      <cdr:spPr>
        <a:xfrm xmlns:a="http://schemas.openxmlformats.org/drawingml/2006/main">
          <a:off x="-142876" y="214314"/>
          <a:ext cx="954212" cy="9144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0.01389</cdr:y>
    </cdr:from>
    <cdr:to>
      <cdr:x>0.06956</cdr:x>
      <cdr:y>0.06005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0" y="71438"/>
          <a:ext cx="596307" cy="237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200" b="1" dirty="0"/>
        </a:p>
      </cdr:txBody>
    </cdr:sp>
  </cdr:relSizeAnchor>
  <cdr:relSizeAnchor xmlns:cdr="http://schemas.openxmlformats.org/drawingml/2006/chartDrawing">
    <cdr:from>
      <cdr:x>0.75</cdr:x>
      <cdr:y>0.08333</cdr:y>
    </cdr:from>
    <cdr:to>
      <cdr:x>0.81087</cdr:x>
      <cdr:y>0.12949</cdr:y>
    </cdr:to>
    <cdr:sp macro="" textlink="">
      <cdr:nvSpPr>
        <cdr:cNvPr id="32" name="Прямоугольник 31"/>
        <cdr:cNvSpPr/>
      </cdr:nvSpPr>
      <cdr:spPr>
        <a:xfrm xmlns:a="http://schemas.openxmlformats.org/drawingml/2006/main">
          <a:off x="6429420" y="428628"/>
          <a:ext cx="521808" cy="23739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0.75</cdr:x>
      <cdr:y>0.15278</cdr:y>
    </cdr:from>
    <cdr:to>
      <cdr:x>0.81087</cdr:x>
      <cdr:y>0.19893</cdr:y>
    </cdr:to>
    <cdr:sp macro="" textlink="">
      <cdr:nvSpPr>
        <cdr:cNvPr id="33" name="Прямоугольник 32"/>
        <cdr:cNvSpPr/>
      </cdr:nvSpPr>
      <cdr:spPr>
        <a:xfrm xmlns:a="http://schemas.openxmlformats.org/drawingml/2006/main">
          <a:off x="6429420" y="785818"/>
          <a:ext cx="521808" cy="23739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0.75</cdr:x>
      <cdr:y>0.22222</cdr:y>
    </cdr:from>
    <cdr:to>
      <cdr:x>0.81087</cdr:x>
      <cdr:y>0.26838</cdr:y>
    </cdr:to>
    <cdr:sp macro="" textlink="">
      <cdr:nvSpPr>
        <cdr:cNvPr id="34" name="Прямоугольник 33"/>
        <cdr:cNvSpPr/>
      </cdr:nvSpPr>
      <cdr:spPr>
        <a:xfrm xmlns:a="http://schemas.openxmlformats.org/drawingml/2006/main">
          <a:off x="6429420" y="1143008"/>
          <a:ext cx="521808" cy="237393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0.825</cdr:x>
      <cdr:y>0.06944</cdr:y>
    </cdr:from>
    <cdr:to>
      <cdr:x>0.94833</cdr:x>
      <cdr:y>0.13889</cdr:y>
    </cdr:to>
    <cdr:sp macro="" textlink="">
      <cdr:nvSpPr>
        <cdr:cNvPr id="36" name="TextBox 35"/>
        <cdr:cNvSpPr txBox="1"/>
      </cdr:nvSpPr>
      <cdr:spPr>
        <a:xfrm xmlns:a="http://schemas.openxmlformats.org/drawingml/2006/main">
          <a:off x="7072362" y="357190"/>
          <a:ext cx="1057276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Бюджет </a:t>
          </a:r>
          <a:r>
            <a:rPr lang="ru-RU" sz="1100" dirty="0" err="1" smtClean="0"/>
            <a:t>Ординского</a:t>
          </a:r>
          <a:endParaRPr lang="ru-RU" sz="1100" dirty="0" smtClean="0"/>
        </a:p>
        <a:p xmlns:a="http://schemas.openxmlformats.org/drawingml/2006/main">
          <a:r>
            <a:rPr lang="ru-RU" dirty="0" smtClean="0"/>
            <a:t>района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0.825</cdr:x>
      <cdr:y>0.13889</cdr:y>
    </cdr:from>
    <cdr:to>
      <cdr:x>0.93167</cdr:x>
      <cdr:y>0.20833</cdr:y>
    </cdr:to>
    <cdr:sp macro="" textlink="">
      <cdr:nvSpPr>
        <cdr:cNvPr id="37" name="TextBox 36"/>
        <cdr:cNvSpPr txBox="1"/>
      </cdr:nvSpPr>
      <cdr:spPr>
        <a:xfrm xmlns:a="http://schemas.openxmlformats.org/drawingml/2006/main">
          <a:off x="7072362" y="714380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Бюджет Пермского </a:t>
          </a:r>
        </a:p>
        <a:p xmlns:a="http://schemas.openxmlformats.org/drawingml/2006/main">
          <a:r>
            <a:rPr lang="ru-RU" dirty="0" smtClean="0"/>
            <a:t>края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0.825</cdr:x>
      <cdr:y>0.22222</cdr:y>
    </cdr:from>
    <cdr:to>
      <cdr:x>0.93167</cdr:x>
      <cdr:y>0.26389</cdr:y>
    </cdr:to>
    <cdr:sp macro="" textlink="">
      <cdr:nvSpPr>
        <cdr:cNvPr id="38" name="TextBox 37"/>
        <cdr:cNvSpPr txBox="1"/>
      </cdr:nvSpPr>
      <cdr:spPr>
        <a:xfrm xmlns:a="http://schemas.openxmlformats.org/drawingml/2006/main">
          <a:off x="7072362" y="1143008"/>
          <a:ext cx="914400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ИТОГО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0.63333</cdr:x>
      <cdr:y>0.40278</cdr:y>
    </cdr:from>
    <cdr:to>
      <cdr:x>0.68333</cdr:x>
      <cdr:y>0.84722</cdr:y>
    </cdr:to>
    <cdr:sp macro="" textlink="">
      <cdr:nvSpPr>
        <cdr:cNvPr id="39" name="Прямоугольник 38"/>
        <cdr:cNvSpPr/>
      </cdr:nvSpPr>
      <cdr:spPr>
        <a:xfrm xmlns:a="http://schemas.openxmlformats.org/drawingml/2006/main">
          <a:off x="5474503" y="2071702"/>
          <a:ext cx="432200" cy="2286004"/>
        </a:xfrm>
        <a:prstGeom xmlns:a="http://schemas.openxmlformats.org/drawingml/2006/main" prst="rect">
          <a:avLst/>
        </a:prstGeom>
        <a:solidFill xmlns:a="http://schemas.openxmlformats.org/drawingml/2006/main">
          <a:srgbClr val="C0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</cdr:x>
      <cdr:y>0.375</cdr:y>
    </cdr:from>
    <cdr:to>
      <cdr:x>0.10578</cdr:x>
      <cdr:y>0.41666</cdr:y>
    </cdr:to>
    <cdr:sp macro="" textlink="">
      <cdr:nvSpPr>
        <cdr:cNvPr id="40" name="TextBox 39"/>
        <cdr:cNvSpPr txBox="1"/>
      </cdr:nvSpPr>
      <cdr:spPr>
        <a:xfrm xmlns:a="http://schemas.openxmlformats.org/drawingml/2006/main">
          <a:off x="-142876" y="1928826"/>
          <a:ext cx="914362" cy="2142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0070C0"/>
              </a:solidFill>
            </a:rPr>
            <a:t>605,4</a:t>
          </a:r>
          <a:r>
            <a:rPr lang="ru-RU" sz="1400" b="1" dirty="0" smtClean="0"/>
            <a:t>50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0.75207</cdr:x>
      <cdr:y>0.29167</cdr:y>
    </cdr:from>
    <cdr:to>
      <cdr:x>0.80992</cdr:x>
      <cdr:y>0.33333</cdr:y>
    </cdr:to>
    <cdr:sp macro="" textlink="">
      <cdr:nvSpPr>
        <cdr:cNvPr id="42" name="Прямоугольник 41"/>
        <cdr:cNvSpPr/>
      </cdr:nvSpPr>
      <cdr:spPr>
        <a:xfrm xmlns:a="http://schemas.openxmlformats.org/drawingml/2006/main">
          <a:off x="6500858" y="1500198"/>
          <a:ext cx="500066" cy="214314"/>
        </a:xfrm>
        <a:prstGeom xmlns:a="http://schemas.openxmlformats.org/drawingml/2006/main" prst="rect">
          <a:avLst/>
        </a:prstGeom>
        <a:solidFill xmlns:a="http://schemas.openxmlformats.org/drawingml/2006/main">
          <a:srgbClr val="C0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0.82645</cdr:x>
      <cdr:y>0.27778</cdr:y>
    </cdr:from>
    <cdr:to>
      <cdr:x>0.94215</cdr:x>
      <cdr:y>0.34722</cdr:y>
    </cdr:to>
    <cdr:sp macro="" textlink="">
      <cdr:nvSpPr>
        <cdr:cNvPr id="43" name="TextBox 42"/>
        <cdr:cNvSpPr txBox="1"/>
      </cdr:nvSpPr>
      <cdr:spPr>
        <a:xfrm xmlns:a="http://schemas.openxmlformats.org/drawingml/2006/main">
          <a:off x="7143800" y="1428760"/>
          <a:ext cx="100013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Всего по двум</a:t>
          </a:r>
        </a:p>
        <a:p xmlns:a="http://schemas.openxmlformats.org/drawingml/2006/main">
          <a:r>
            <a:rPr lang="ru-RU" dirty="0" smtClean="0"/>
            <a:t>мероприятиям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8905F-F123-4249-BA83-7B0B022C20E8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4589D-EB94-4D4B-854B-8DB5472ED4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vbgregion.ru/html/upload/45dc3ba2e629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МУНИЦИПАЛЬНАЯ ПРОГРАММА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921299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«Развитие гражданского единства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и гармонизация межнациональных отношений в </a:t>
            </a:r>
            <a:r>
              <a:rPr lang="ru-RU" b="1" dirty="0" err="1" smtClean="0"/>
              <a:t>Ординском</a:t>
            </a:r>
            <a:r>
              <a:rPr lang="ru-RU" b="1" dirty="0" smtClean="0"/>
              <a:t> муниципальном районе на 2018-2020 годы»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http://www.playcast.ru/uploads/2014/11/04/1048674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501008"/>
            <a:ext cx="3312368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20688"/>
            <a:ext cx="4186808" cy="5472608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endParaRPr lang="ru-RU" sz="8000" dirty="0" smtClean="0">
              <a:solidFill>
                <a:srgbClr val="00B0F0"/>
              </a:solidFill>
            </a:endParaRPr>
          </a:p>
          <a:p>
            <a:pPr algn="ctr">
              <a:buNone/>
            </a:pPr>
            <a:endParaRPr lang="ru-RU" sz="8000" dirty="0" smtClean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ru-RU" sz="10100" b="1" dirty="0" smtClean="0">
                <a:solidFill>
                  <a:srgbClr val="00B0F0"/>
                </a:solidFill>
              </a:rPr>
              <a:t>СПАСИБО </a:t>
            </a:r>
            <a:endParaRPr lang="ru-RU" sz="10100" b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ru-RU" sz="8000" dirty="0" smtClean="0">
                <a:solidFill>
                  <a:srgbClr val="00B0F0"/>
                </a:solidFill>
              </a:rPr>
              <a:t>     </a:t>
            </a:r>
          </a:p>
          <a:p>
            <a:pPr>
              <a:buNone/>
            </a:pPr>
            <a:r>
              <a:rPr lang="ru-RU" sz="8000" dirty="0" smtClean="0">
                <a:solidFill>
                  <a:srgbClr val="00B0F0"/>
                </a:solidFill>
              </a:rPr>
              <a:t>           </a:t>
            </a:r>
            <a:r>
              <a:rPr lang="ru-RU" sz="10100" b="1" dirty="0" smtClean="0">
                <a:solidFill>
                  <a:srgbClr val="00B0F0"/>
                </a:solidFill>
              </a:rPr>
              <a:t>ЗА </a:t>
            </a:r>
          </a:p>
          <a:p>
            <a:pPr>
              <a:buNone/>
            </a:pPr>
            <a:r>
              <a:rPr lang="ru-RU" sz="8000" dirty="0" smtClean="0">
                <a:solidFill>
                  <a:srgbClr val="00B0F0"/>
                </a:solidFill>
              </a:rPr>
              <a:t> </a:t>
            </a:r>
            <a:r>
              <a:rPr lang="ru-RU" sz="10100" b="1" dirty="0" smtClean="0">
                <a:solidFill>
                  <a:srgbClr val="00B0F0"/>
                </a:solidFill>
              </a:rPr>
              <a:t>ВНИМАНИЕ</a:t>
            </a:r>
            <a:endParaRPr lang="ru-RU" sz="10100" b="1" dirty="0">
              <a:solidFill>
                <a:srgbClr val="00B0F0"/>
              </a:solidFill>
            </a:endParaRPr>
          </a:p>
        </p:txBody>
      </p:sp>
      <p:pic>
        <p:nvPicPr>
          <p:cNvPr id="1027" name="Picture 3" descr="C:\Documents and Settings\upravdelami\Рабочий стол\2_4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556792"/>
            <a:ext cx="4186436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1143000"/>
          </a:xfrm>
        </p:spPr>
        <p:txBody>
          <a:bodyPr/>
          <a:lstStyle/>
          <a:p>
            <a:r>
              <a:rPr lang="ru-RU" b="1" dirty="0" smtClean="0"/>
              <a:t>Цели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4000" dirty="0" smtClean="0"/>
              <a:t>Обеспечение стабильного позитивного развития Ординского муниципального района через гражданское единство,  гармонизацию межэтнических отношений, развитие политической и правовой культуры населения.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Этнический состав населения </a:t>
            </a:r>
            <a:r>
              <a:rPr lang="ru-RU" dirty="0" err="1" smtClean="0"/>
              <a:t>ординского</a:t>
            </a:r>
            <a:r>
              <a:rPr lang="ru-RU" dirty="0" smtClean="0"/>
              <a:t> муниципального района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95244" y="1500174"/>
          <a:ext cx="8848756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2492896"/>
          </a:xfrm>
        </p:spPr>
        <p:txBody>
          <a:bodyPr>
            <a:normAutofit/>
          </a:bodyPr>
          <a:lstStyle/>
          <a:p>
            <a:r>
              <a:rPr lang="ru-RU" dirty="0" smtClean="0"/>
              <a:t>Мероприятия  для реализации Программы  разделены по следующим направлениям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7239000" cy="403484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1.поддержка общественных инициатив и мероприятий, направленных на реализацию целей и задач муниципальной программы;</a:t>
            </a:r>
          </a:p>
          <a:p>
            <a:r>
              <a:rPr lang="ru-RU" dirty="0" smtClean="0"/>
              <a:t>2.проведение информационной кампании и создание информационных ресурсов, направленных на реализацию целей и задач муниципальной программы;</a:t>
            </a:r>
          </a:p>
          <a:p>
            <a:r>
              <a:rPr lang="ru-RU" dirty="0" smtClean="0"/>
              <a:t>3.выполнение мероприятий и инициатив, направленных на этнокультурное развитие народов, живущих в муниципальном образовании; </a:t>
            </a:r>
          </a:p>
          <a:p>
            <a:r>
              <a:rPr lang="ru-RU" dirty="0" smtClean="0"/>
              <a:t>4. повышение компетентности служащих и работников культурных и образовательных учреждений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Перечень 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подпрограмм муниципальной программы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1.«Укрепление гражданского единства и гармонизация межнациональных отношений»,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2. «Развитие</a:t>
            </a:r>
          </a:p>
          <a:p>
            <a:pPr>
              <a:buNone/>
            </a:pPr>
            <a:r>
              <a:rPr lang="ru-RU" dirty="0" smtClean="0"/>
              <a:t> политической</a:t>
            </a:r>
          </a:p>
          <a:p>
            <a:pPr>
              <a:buNone/>
            </a:pPr>
            <a:r>
              <a:rPr lang="ru-RU" dirty="0" smtClean="0"/>
              <a:t> и правовой культуры»,</a:t>
            </a:r>
            <a:endParaRPr lang="ru-RU" dirty="0"/>
          </a:p>
        </p:txBody>
      </p:sp>
      <p:pic>
        <p:nvPicPr>
          <p:cNvPr id="4" name="Picture 2" descr="Картинка 6 из 64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636912"/>
            <a:ext cx="4392488" cy="36724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39000" cy="13681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Объемы и источники финансирования программы по годам ее реализации</a:t>
            </a:r>
            <a:endParaRPr lang="ru-RU" dirty="0"/>
          </a:p>
        </p:txBody>
      </p:sp>
      <p:pic>
        <p:nvPicPr>
          <p:cNvPr id="1026" name="Picture 2" descr="C:\Documents and Settings\upravdelami\Рабочий стол\д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857364"/>
            <a:ext cx="3929090" cy="3790950"/>
          </a:xfrm>
          <a:prstGeom prst="rect">
            <a:avLst/>
          </a:prstGeom>
          <a:noFill/>
        </p:spPr>
      </p:pic>
      <p:graphicFrame>
        <p:nvGraphicFramePr>
          <p:cNvPr id="5" name="Диаграмма 4"/>
          <p:cNvGraphicFramePr/>
          <p:nvPr/>
        </p:nvGraphicFramePr>
        <p:xfrm>
          <a:off x="0" y="2132856"/>
          <a:ext cx="4929222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7224" y="6000768"/>
            <a:ext cx="392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Итого по программе – </a:t>
            </a:r>
            <a:r>
              <a:rPr lang="ru-RU" dirty="0" smtClean="0"/>
              <a:t>1млн.037. </a:t>
            </a:r>
            <a:r>
              <a:rPr lang="ru-RU" dirty="0" smtClean="0"/>
              <a:t>руб.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143932" cy="107154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Финансовое обеспечение Подпрограмм «укрепление гражданского единства и гармонизация межнациональных отношений» и «развитие политической и правовой культуры»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7239000" cy="583504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900" dirty="0" smtClean="0"/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142984"/>
          <a:ext cx="8715404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064892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39000" cy="1224136"/>
          </a:xfrm>
        </p:spPr>
        <p:txBody>
          <a:bodyPr>
            <a:normAutofit fontScale="90000"/>
          </a:bodyPr>
          <a:lstStyle/>
          <a:p>
            <a:r>
              <a:rPr lang="ru-RU" sz="2200" b="1" i="1" dirty="0" smtClean="0"/>
              <a:t>Финансовое обеспечение  реализации  муниципальной программы за счет бюджета Ординского муниципального района  и бюджета Пермского </a:t>
            </a:r>
            <a:r>
              <a:rPr lang="ru-RU" sz="2200" b="1" i="1" dirty="0" smtClean="0"/>
              <a:t>края </a:t>
            </a:r>
            <a:r>
              <a:rPr lang="ru-RU" sz="2200" b="1" i="1" dirty="0" smtClean="0">
                <a:solidFill>
                  <a:srgbClr val="0070C0"/>
                </a:solidFill>
              </a:rPr>
              <a:t>мероприятий в </a:t>
            </a:r>
            <a:r>
              <a:rPr lang="ru-RU" sz="2200" b="1" i="1" dirty="0" err="1" smtClean="0">
                <a:solidFill>
                  <a:srgbClr val="0070C0"/>
                </a:solidFill>
              </a:rPr>
              <a:t>Карьёвском</a:t>
            </a:r>
            <a:r>
              <a:rPr lang="ru-RU" sz="2200" b="1" i="1" dirty="0" smtClean="0">
                <a:solidFill>
                  <a:srgbClr val="0070C0"/>
                </a:solidFill>
              </a:rPr>
              <a:t> поселении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7239000" cy="496855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57158" y="1500174"/>
          <a:ext cx="8643998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247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Ожидаемые результаты реализации программы: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4900" b="1" dirty="0" smtClean="0"/>
              <a:t>- </a:t>
            </a:r>
            <a:r>
              <a:rPr lang="ru-RU" sz="6400" b="1" dirty="0" smtClean="0">
                <a:solidFill>
                  <a:srgbClr val="0070C0"/>
                </a:solidFill>
              </a:rPr>
              <a:t>укрепить доверие к органам </a:t>
            </a:r>
          </a:p>
          <a:p>
            <a:r>
              <a:rPr lang="ru-RU" sz="6400" b="1" dirty="0" smtClean="0"/>
              <a:t>местного самоуправления;</a:t>
            </a:r>
          </a:p>
          <a:p>
            <a:r>
              <a:rPr lang="ru-RU" sz="6400" b="1" dirty="0" smtClean="0"/>
              <a:t>- </a:t>
            </a:r>
            <a:r>
              <a:rPr lang="ru-RU" sz="6400" b="1" dirty="0" smtClean="0">
                <a:solidFill>
                  <a:srgbClr val="0070C0"/>
                </a:solidFill>
              </a:rPr>
              <a:t>сформировать единое информационное </a:t>
            </a:r>
          </a:p>
          <a:p>
            <a:r>
              <a:rPr lang="ru-RU" sz="6400" b="1" dirty="0" smtClean="0"/>
              <a:t>пространство для пропаганды и </a:t>
            </a:r>
          </a:p>
          <a:p>
            <a:r>
              <a:rPr lang="ru-RU" sz="6400" b="1" dirty="0" smtClean="0"/>
              <a:t>распространения идей толерантности,</a:t>
            </a:r>
          </a:p>
          <a:p>
            <a:r>
              <a:rPr lang="ru-RU" sz="6400" b="1" dirty="0" smtClean="0"/>
              <a:t> гражданской солидарности, </a:t>
            </a:r>
          </a:p>
          <a:p>
            <a:r>
              <a:rPr lang="ru-RU" sz="6400" b="1" dirty="0" smtClean="0"/>
              <a:t>уважения к различным религиям и </a:t>
            </a:r>
          </a:p>
          <a:p>
            <a:r>
              <a:rPr lang="ru-RU" sz="6400" b="1" dirty="0" smtClean="0"/>
              <a:t>культурам; системы гражданского</a:t>
            </a:r>
          </a:p>
          <a:p>
            <a:r>
              <a:rPr lang="ru-RU" sz="6400" b="1" dirty="0" smtClean="0"/>
              <a:t> образования, правового просвещения и</a:t>
            </a:r>
          </a:p>
          <a:p>
            <a:r>
              <a:rPr lang="ru-RU" sz="6400" b="1" dirty="0" smtClean="0"/>
              <a:t>  политической культуры</a:t>
            </a:r>
          </a:p>
          <a:p>
            <a:r>
              <a:rPr lang="ru-RU" sz="6400" b="1" dirty="0" smtClean="0"/>
              <a:t>- </a:t>
            </a:r>
            <a:r>
              <a:rPr lang="ru-RU" sz="6400" b="1" dirty="0" smtClean="0">
                <a:solidFill>
                  <a:srgbClr val="0070C0"/>
                </a:solidFill>
              </a:rPr>
              <a:t>повысить роль культурно-просветительных </a:t>
            </a:r>
          </a:p>
          <a:p>
            <a:r>
              <a:rPr lang="ru-RU" sz="6400" b="1" dirty="0" smtClean="0"/>
              <a:t>и образовательных учреждений в </a:t>
            </a:r>
          </a:p>
          <a:p>
            <a:r>
              <a:rPr lang="ru-RU" sz="6400" b="1" dirty="0" smtClean="0"/>
              <a:t>сохранении, развитии и </a:t>
            </a:r>
          </a:p>
          <a:p>
            <a:r>
              <a:rPr lang="ru-RU" sz="6400" b="1" dirty="0" smtClean="0"/>
              <a:t>воспитании уважения к культуре, истории, </a:t>
            </a:r>
          </a:p>
          <a:p>
            <a:r>
              <a:rPr lang="ru-RU" sz="6400" b="1" dirty="0" smtClean="0"/>
              <a:t>языку</a:t>
            </a:r>
          </a:p>
          <a:p>
            <a:r>
              <a:rPr lang="ru-RU" sz="6400" b="1" dirty="0" smtClean="0"/>
              <a:t> народов и этнических общностей, культурным</a:t>
            </a:r>
          </a:p>
          <a:p>
            <a:r>
              <a:rPr lang="ru-RU" sz="6400" b="1" dirty="0" smtClean="0"/>
              <a:t> ценностям, в формировании толерантного сознания; </a:t>
            </a:r>
          </a:p>
          <a:p>
            <a:r>
              <a:rPr lang="ru-RU" sz="6400" b="1" dirty="0" smtClean="0"/>
              <a:t>- </a:t>
            </a:r>
            <a:r>
              <a:rPr lang="ru-RU" sz="6400" b="1" dirty="0" smtClean="0">
                <a:solidFill>
                  <a:srgbClr val="0070C0"/>
                </a:solidFill>
              </a:rPr>
              <a:t>повысить компетентность служащих</a:t>
            </a:r>
          </a:p>
          <a:p>
            <a:pPr>
              <a:buNone/>
            </a:pPr>
            <a:r>
              <a:rPr lang="ru-RU" sz="6400" b="1" dirty="0" smtClean="0"/>
              <a:t> </a:t>
            </a:r>
          </a:p>
          <a:p>
            <a:endParaRPr lang="ru-RU" dirty="0"/>
          </a:p>
        </p:txBody>
      </p:sp>
      <p:pic>
        <p:nvPicPr>
          <p:cNvPr id="6" name="Picture 4" descr="http://www.forsmi.ru/files/imagecache/newsf/files/snews/15909-sm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556792"/>
            <a:ext cx="4104456" cy="3744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834</TotalTime>
  <Words>398</Words>
  <Application>Microsoft Office PowerPoint</Application>
  <PresentationFormat>Экран (4:3)</PresentationFormat>
  <Paragraphs>102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МУНИЦИПАЛЬНАЯ ПРОГРАММА</vt:lpstr>
      <vt:lpstr>Цели программы</vt:lpstr>
      <vt:lpstr>Этнический состав населения ординского муниципального района</vt:lpstr>
      <vt:lpstr>Мероприятия  для реализации Программы  разделены по следующим направлениям</vt:lpstr>
      <vt:lpstr>Перечень  подпрограмм муниципальной программы</vt:lpstr>
      <vt:lpstr>Объемы и источники финансирования программы по годам ее реализации</vt:lpstr>
      <vt:lpstr>Финансовое обеспечение Подпрограмм «укрепление гражданского единства и гармонизация межнациональных отношений» и «развитие политической и правовой культуры» </vt:lpstr>
      <vt:lpstr>Финансовое обеспечение  реализации  муниципальной программы за счет бюджета Ординского муниципального района  и бюджета Пермского края мероприятий в Карьёвском поселении </vt:lpstr>
      <vt:lpstr>  Ожидаемые результаты реализации программы: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МУНИЦИПАЛЬНАЯ ПРОГРАММА</dc:title>
  <cp:lastModifiedBy>Ольга Михайловна Дворянских</cp:lastModifiedBy>
  <cp:revision>88</cp:revision>
  <dcterms:modified xsi:type="dcterms:W3CDTF">2017-11-13T12:11:25Z</dcterms:modified>
</cp:coreProperties>
</file>